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79" r:id="rId2"/>
    <p:sldId id="382" r:id="rId3"/>
    <p:sldId id="265" r:id="rId4"/>
    <p:sldId id="264" r:id="rId5"/>
    <p:sldId id="256" r:id="rId6"/>
    <p:sldId id="258" r:id="rId7"/>
    <p:sldId id="261" r:id="rId8"/>
    <p:sldId id="263" r:id="rId9"/>
    <p:sldId id="270" r:id="rId10"/>
    <p:sldId id="271" r:id="rId11"/>
    <p:sldId id="383" r:id="rId12"/>
    <p:sldId id="384" r:id="rId13"/>
    <p:sldId id="385" r:id="rId14"/>
    <p:sldId id="386" r:id="rId15"/>
    <p:sldId id="591" r:id="rId16"/>
    <p:sldId id="593" r:id="rId17"/>
    <p:sldId id="595" r:id="rId18"/>
    <p:sldId id="597" r:id="rId19"/>
    <p:sldId id="598" r:id="rId20"/>
    <p:sldId id="599" r:id="rId21"/>
    <p:sldId id="600" r:id="rId22"/>
    <p:sldId id="284" r:id="rId23"/>
    <p:sldId id="602" r:id="rId24"/>
    <p:sldId id="601" r:id="rId25"/>
    <p:sldId id="603" r:id="rId26"/>
    <p:sldId id="604" r:id="rId27"/>
    <p:sldId id="605" r:id="rId28"/>
    <p:sldId id="606" r:id="rId29"/>
    <p:sldId id="607" r:id="rId30"/>
    <p:sldId id="272" r:id="rId31"/>
    <p:sldId id="608" r:id="rId32"/>
    <p:sldId id="609" r:id="rId33"/>
    <p:sldId id="610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0952"/>
  </p:normalViewPr>
  <p:slideViewPr>
    <p:cSldViewPr>
      <p:cViewPr varScale="1">
        <p:scale>
          <a:sx n="78" d="100"/>
          <a:sy n="78" d="100"/>
        </p:scale>
        <p:origin x="192" y="9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1027-0604-F74E-89FC-00A6C897D157}" type="datetimeFigureOut"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D4421-2467-F84F-8836-404A8E63DB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4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1985C-3B5D-9F4B-937D-CB16FC3ED3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2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4CB29-8D0D-5248-845F-7A1312592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78063" y="525463"/>
            <a:ext cx="4665662" cy="2625725"/>
          </a:xfrm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D1B4FA95-8C1B-F04D-ACBD-5ECD744E1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453C642D-B911-CB44-85A5-EA5552CF1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CE9C81A-9232-8E40-B866-053C6A6A2BBE}" type="slidenum">
              <a:rPr lang="en-GB" altLang="en-US" sz="1200" b="0">
                <a:latin typeface="Arial" panose="020B0604020202020204" pitchFamily="34" charset="0"/>
              </a:rPr>
              <a:pPr/>
              <a:t>19</a:t>
            </a:fld>
            <a:endParaRPr lang="en-GB" altLang="en-US" sz="12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4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B6FD719-28FE-B849-80C2-829FA0EFD4AE}" type="slidenum">
              <a:rPr lang="en-US" sz="1200"/>
              <a:pPr algn="r" defTabSz="914400"/>
              <a:t>30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00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D4421-2467-F84F-8836-404A8E63DB66}" type="slidenum">
              <a:rPr lang="en-GB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2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5BCCA-5014-3F4A-AD94-A1F9C66E8D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8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2BACD-25F3-3E4D-B792-EE0B4ACC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8E04C-44EB-BC4A-9546-007FCB2814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B3B33D-091D-A441-B90D-8F7FDB594C1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90AC5-5600-0B4A-AED1-332E0D16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7BFD-4064-EC46-8109-46AED39D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A23A-0EE2-844E-8505-53F31171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FE32E7C-1E60-B940-A106-D030C6D980E9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38117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A1104-4A3F-C640-9A04-DA6EB52AB4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2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77580-A744-1148-AF20-2A02AEF2E3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4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0B1D0-CABB-404A-B852-60FCC8436B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096B5-D536-ED4E-A339-621E7E56CF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7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0797A-6945-CF47-AB09-3754EC14E9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9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74A52-1A4C-BB4E-A98C-5DB2C7A2A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3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DD8CD-3D1C-574E-9D5F-AF9C51FCC3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5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B5C2-78CC-E04D-A657-FAD1A5C7E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4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78F165-AF36-FE43-B5D2-43DF184430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5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06644" y="906371"/>
            <a:ext cx="4372851" cy="59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Thermodynamic functions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Equilibrium state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Case study: mechanical alloying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Computer calculation: phase diagrams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Thermodynamics - irreversible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Quasichemical models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79425" y="252413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Thermodynamics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95" y="5451413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7392145" y="5578383"/>
            <a:ext cx="2780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 rot="16200000">
            <a:off x="-2464920" y="3424652"/>
            <a:ext cx="5760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https://www.phase-trans.msm.cam.ac.uk/teaching.html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B9D65-E3DF-D041-A1B8-744BDDA32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151" y="1340768"/>
            <a:ext cx="5206101" cy="39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:\equilibrium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1"/>
            <a:ext cx="6915150" cy="6265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32822C-9493-5B4A-9965-C60DBAC036E8}"/>
              </a:ext>
            </a:extLst>
          </p:cNvPr>
          <p:cNvSpPr txBox="1"/>
          <p:nvPr/>
        </p:nvSpPr>
        <p:spPr>
          <a:xfrm>
            <a:off x="191344" y="404664"/>
            <a:ext cx="999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Fe-0.14C-0.25Si-0.35Mn-0.125Ni-0.05Mo-1.45Cr wt%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A7945-B51F-AC4A-92F4-06D462EB4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50"/>
          <a:stretch/>
        </p:blipFill>
        <p:spPr>
          <a:xfrm>
            <a:off x="479376" y="1340767"/>
            <a:ext cx="5616624" cy="53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5972A-C140-934E-9D67-A6A8DB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" r="33468"/>
          <a:stretch/>
        </p:blipFill>
        <p:spPr>
          <a:xfrm>
            <a:off x="479376" y="296739"/>
            <a:ext cx="11163526" cy="55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8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C9C3C2-E7E0-5C4F-895C-EB5EBF278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6"/>
          <a:stretch/>
        </p:blipFill>
        <p:spPr>
          <a:xfrm>
            <a:off x="3863752" y="1848949"/>
            <a:ext cx="6450190" cy="4824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6AA02-EE1F-814D-BA33-AB4940548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16"/>
          <a:stretch/>
        </p:blipFill>
        <p:spPr>
          <a:xfrm>
            <a:off x="166971" y="1853208"/>
            <a:ext cx="333674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5BEDF-77A1-7F4B-A65F-B31605FF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2656"/>
            <a:ext cx="5897798" cy="720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42DDC9-EB05-0D46-B1A4-9DA12D9E0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5" r="2901"/>
          <a:stretch/>
        </p:blipFill>
        <p:spPr>
          <a:xfrm>
            <a:off x="3791744" y="1772816"/>
            <a:ext cx="6336704" cy="417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EBFE0-315E-6A4B-A196-E8717E341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169"/>
          <a:stretch/>
        </p:blipFill>
        <p:spPr>
          <a:xfrm>
            <a:off x="119336" y="1772816"/>
            <a:ext cx="342050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7633-2572-1246-A381-E7F5CF23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64" y="188640"/>
            <a:ext cx="547298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Composition following transformation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FDA794-F08B-A249-B106-1C7ABEE89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000" r="34536" b="21651"/>
          <a:stretch/>
        </p:blipFill>
        <p:spPr>
          <a:xfrm>
            <a:off x="159353" y="1515239"/>
            <a:ext cx="6401427" cy="4824536"/>
          </a:xfrm>
          <a:prstGeom prst="rect">
            <a:avLst/>
          </a:prstGeom>
        </p:spPr>
      </p:pic>
      <p:pic>
        <p:nvPicPr>
          <p:cNvPr id="6" name="Picture 4" descr="01.jpg">
            <a:extLst>
              <a:ext uri="{FF2B5EF4-FFF2-40B4-BE49-F238E27FC236}">
                <a16:creationId xmlns:a16="http://schemas.microsoft.com/office/drawing/2014/main" id="{686CF88F-6AC8-1F49-AC96-383D9CC0F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15" y="2708920"/>
            <a:ext cx="4822975" cy="35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ED8C4382-CD1F-6942-965B-B3EE223DC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6308725"/>
            <a:ext cx="302470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0">
                <a:latin typeface="Arial" panose="020B0604020202020204" pitchFamily="34" charset="0"/>
              </a:rPr>
              <a:t>Bhadeshia, Met. Sci. (1982)</a:t>
            </a:r>
          </a:p>
        </p:txBody>
      </p:sp>
    </p:spTree>
    <p:extLst>
      <p:ext uri="{BB962C8B-B14F-4D97-AF65-F5344CB8AC3E}">
        <p14:creationId xmlns:p14="http://schemas.microsoft.com/office/powerpoint/2010/main" val="9750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Screen Shot 2014-05-05 at 17.17.57.png">
            <a:extLst>
              <a:ext uri="{FF2B5EF4-FFF2-40B4-BE49-F238E27FC236}">
                <a16:creationId xmlns:a16="http://schemas.microsoft.com/office/drawing/2014/main" id="{25AEBFE0-A0AE-2A40-BB1D-86E710C5C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9948"/>
            <a:ext cx="9001000" cy="673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8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2" descr="From Clipboard">
            <a:extLst>
              <a:ext uri="{FF2B5EF4-FFF2-40B4-BE49-F238E27FC236}">
                <a16:creationId xmlns:a16="http://schemas.microsoft.com/office/drawing/2014/main" id="{2834B162-4772-5043-AE91-0B302CF9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1322389"/>
            <a:ext cx="26924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10 CuadroTexto">
            <a:extLst>
              <a:ext uri="{FF2B5EF4-FFF2-40B4-BE49-F238E27FC236}">
                <a16:creationId xmlns:a16="http://schemas.microsoft.com/office/drawing/2014/main" id="{8C7FF8AE-5807-8346-A22C-727559B15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7" y="3898902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n-US" sz="1800">
                <a:latin typeface="Calibri" panose="020F0502020204030204" pitchFamily="34" charset="0"/>
              </a:rPr>
              <a:t>Austenite</a:t>
            </a:r>
          </a:p>
        </p:txBody>
      </p:sp>
      <p:sp>
        <p:nvSpPr>
          <p:cNvPr id="86019" name="11 CuadroTexto">
            <a:extLst>
              <a:ext uri="{FF2B5EF4-FFF2-40B4-BE49-F238E27FC236}">
                <a16:creationId xmlns:a16="http://schemas.microsoft.com/office/drawing/2014/main" id="{B4AE0BB9-712E-3442-B370-CCE889E8F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6" y="1460502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n-US" sz="1800">
                <a:latin typeface="Calibri" panose="020F0502020204030204" pitchFamily="34" charset="0"/>
              </a:rPr>
              <a:t>Ferrite</a:t>
            </a:r>
          </a:p>
        </p:txBody>
      </p:sp>
      <p:cxnSp>
        <p:nvCxnSpPr>
          <p:cNvPr id="16" name="15 Conector recto de flecha">
            <a:extLst>
              <a:ext uri="{FF2B5EF4-FFF2-40B4-BE49-F238E27FC236}">
                <a16:creationId xmlns:a16="http://schemas.microsoft.com/office/drawing/2014/main" id="{5D12C762-085F-4D45-BBF2-CCF94C95BB3C}"/>
              </a:ext>
            </a:extLst>
          </p:cNvPr>
          <p:cNvCxnSpPr/>
          <p:nvPr/>
        </p:nvCxnSpPr>
        <p:spPr>
          <a:xfrm flipH="1">
            <a:off x="2486026" y="3289302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1" name="16 CuadroTexto">
            <a:extLst>
              <a:ext uri="{FF2B5EF4-FFF2-40B4-BE49-F238E27FC236}">
                <a16:creationId xmlns:a16="http://schemas.microsoft.com/office/drawing/2014/main" id="{9E532232-9E03-654F-9041-21DC730A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90" y="2908301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>
                <a:latin typeface="Calibri" panose="020F0502020204030204" pitchFamily="34" charset="0"/>
              </a:rPr>
              <a:t>Dislocation</a:t>
            </a:r>
          </a:p>
        </p:txBody>
      </p:sp>
      <p:sp>
        <p:nvSpPr>
          <p:cNvPr id="86022" name="Text Box 14">
            <a:extLst>
              <a:ext uri="{FF2B5EF4-FFF2-40B4-BE49-F238E27FC236}">
                <a16:creationId xmlns:a16="http://schemas.microsoft.com/office/drawing/2014/main" id="{4275ACD0-D208-1649-BA76-C676C650A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05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6025" name="TextBox 11">
            <a:extLst>
              <a:ext uri="{FF2B5EF4-FFF2-40B4-BE49-F238E27FC236}">
                <a16:creationId xmlns:a16="http://schemas.microsoft.com/office/drawing/2014/main" id="{D2A895BB-18BE-4342-9A63-1B0DA891F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483" y="2297601"/>
            <a:ext cx="49707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0">
                <a:latin typeface="Arial" panose="020B0604020202020204" pitchFamily="34" charset="0"/>
              </a:rPr>
              <a:t>Caballero, Miller, Mateo, Cornide. </a:t>
            </a:r>
          </a:p>
          <a:p>
            <a:r>
              <a:rPr lang="en-US" altLang="en-US" sz="2000" b="0">
                <a:latin typeface="Arial" panose="020B0604020202020204" pitchFamily="34" charset="0"/>
              </a:rPr>
              <a:t>J. Alloys &amp; Compounds 577 (2013) S626</a:t>
            </a:r>
          </a:p>
        </p:txBody>
      </p:sp>
      <p:sp>
        <p:nvSpPr>
          <p:cNvPr id="86026" name="TextBox 1">
            <a:extLst>
              <a:ext uri="{FF2B5EF4-FFF2-40B4-BE49-F238E27FC236}">
                <a16:creationId xmlns:a16="http://schemas.microsoft.com/office/drawing/2014/main" id="{91604EA3-2A92-F049-B873-1FC7846E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613" y="260281"/>
            <a:ext cx="4608513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>
                <a:latin typeface="Arial" panose="020B0604020202020204" pitchFamily="34" charset="0"/>
              </a:rPr>
              <a:t>Large carbon concentration in </a:t>
            </a:r>
            <a:r>
              <a:rPr lang="en-US" altLang="en-US" sz="2400" b="0" i="1">
                <a:latin typeface="Arial" panose="020B0604020202020204" pitchFamily="34" charset="0"/>
              </a:rPr>
              <a:t>solution</a:t>
            </a:r>
            <a:r>
              <a:rPr lang="en-US" altLang="en-US" sz="2400" b="0">
                <a:latin typeface="Arial" panose="020B0604020202020204" pitchFamily="34" charset="0"/>
              </a:rPr>
              <a:t> in ferrite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52913-C72C-8542-8FC6-05C0CE173BCC}"/>
              </a:ext>
            </a:extLst>
          </p:cNvPr>
          <p:cNvSpPr txBox="1"/>
          <p:nvPr/>
        </p:nvSpPr>
        <p:spPr>
          <a:xfrm>
            <a:off x="219018" y="6157463"/>
            <a:ext cx="269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Courtesy of Francisca Garcia Caballero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07CD5-F37A-724B-8772-9DEB63DC55E5}"/>
              </a:ext>
            </a:extLst>
          </p:cNvPr>
          <p:cNvSpPr txBox="1"/>
          <p:nvPr/>
        </p:nvSpPr>
        <p:spPr>
          <a:xfrm>
            <a:off x="3330634" y="1398657"/>
            <a:ext cx="460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Pereloma, Beladi, Zhang, Timokhina,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Metall. Mat. Trans. A 43 (2012) 3958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9F275-B39A-2C47-90C0-69610100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581" y="3077370"/>
            <a:ext cx="4749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3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E2BE02-35FC-BF46-896F-3E539724A25A}"/>
              </a:ext>
            </a:extLst>
          </p:cNvPr>
          <p:cNvSpPr txBox="1"/>
          <p:nvPr/>
        </p:nvSpPr>
        <p:spPr>
          <a:xfrm>
            <a:off x="2063750" y="620713"/>
            <a:ext cx="7848600" cy="5016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dirty="0">
                <a:latin typeface="Arial"/>
                <a:ea typeface="ＭＳ Ｐゴシック" charset="0"/>
                <a:cs typeface="Arial"/>
              </a:rPr>
              <a:t>Against all expectations,</a:t>
            </a:r>
          </a:p>
          <a:p>
            <a:pPr>
              <a:defRPr/>
            </a:pPr>
            <a:endParaRPr lang="en-US" sz="3200" b="0" dirty="0"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3200" b="0" dirty="0">
                <a:latin typeface="Arial"/>
                <a:ea typeface="ＭＳ Ｐゴシック" charset="0"/>
                <a:cs typeface="Arial"/>
              </a:rPr>
              <a:t>huge excess concentration of carbon in ferrite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3200" b="0" dirty="0"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3200" b="0" dirty="0">
                <a:latin typeface="Arial"/>
                <a:ea typeface="ＭＳ Ｐゴシック" charset="0"/>
                <a:cs typeface="Arial"/>
              </a:rPr>
              <a:t>stays within the ferrite in spite of stimulation by heat treatment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3200" b="0" dirty="0"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3200" b="0" dirty="0">
                <a:latin typeface="Arial"/>
                <a:ea typeface="ＭＳ Ｐゴシック" charset="0"/>
                <a:cs typeface="Arial"/>
              </a:rPr>
              <a:t>leads to an inversion of hardness</a:t>
            </a:r>
          </a:p>
          <a:p>
            <a:pPr>
              <a:defRPr/>
            </a:pPr>
            <a:r>
              <a:rPr lang="en-US" sz="3200" b="0" dirty="0">
                <a:latin typeface="Arial"/>
                <a:ea typeface="ＭＳ Ｐゴシック" charset="0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102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in4.jpg">
            <a:extLst>
              <a:ext uri="{FF2B5EF4-FFF2-40B4-BE49-F238E27FC236}">
                <a16:creationId xmlns:a16="http://schemas.microsoft.com/office/drawing/2014/main" id="{B0A0842D-A439-1D44-A3E1-65F4BC3B1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836712"/>
            <a:ext cx="62039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39D34-CA50-9245-99DF-26E62C201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661025"/>
            <a:ext cx="8353425" cy="954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0" dirty="0"/>
              <a:t>A </a:t>
            </a:r>
            <a:r>
              <a:rPr lang="en-US" sz="2800" b="0" dirty="0" err="1"/>
              <a:t>diffusionless</a:t>
            </a:r>
            <a:r>
              <a:rPr lang="en-US" sz="2800" b="0" dirty="0"/>
              <a:t> transformation will necessarily lead to a body-</a:t>
            </a:r>
            <a:r>
              <a:rPr lang="en-US" sz="2800" b="0" dirty="0" err="1"/>
              <a:t>centred</a:t>
            </a:r>
            <a:r>
              <a:rPr lang="en-US" sz="2800" b="0" dirty="0"/>
              <a:t> tetragonal ferrite in steel.</a:t>
            </a:r>
          </a:p>
        </p:txBody>
      </p:sp>
    </p:spTree>
    <p:extLst>
      <p:ext uri="{BB962C8B-B14F-4D97-AF65-F5344CB8AC3E}">
        <p14:creationId xmlns:p14="http://schemas.microsoft.com/office/powerpoint/2010/main" val="73843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781050"/>
            <a:ext cx="334010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F8C9E-2BE1-F948-8E9A-33C678E4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2149475"/>
            <a:ext cx="71628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41634-BF9E-DF40-9AA5-653EC2943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86" y="4248146"/>
            <a:ext cx="4114800" cy="107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99937-AEC5-954E-9C6C-8A8B11B17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36" y="6076950"/>
            <a:ext cx="6692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From Clipboard.jpg">
            <a:extLst>
              <a:ext uri="{FF2B5EF4-FFF2-40B4-BE49-F238E27FC236}">
                <a16:creationId xmlns:a16="http://schemas.microsoft.com/office/drawing/2014/main" id="{31CA02E5-90D2-4545-A7B5-C02FE11BC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810953"/>
            <a:ext cx="2943499" cy="41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5">
            <a:extLst>
              <a:ext uri="{FF2B5EF4-FFF2-40B4-BE49-F238E27FC236}">
                <a16:creationId xmlns:a16="http://schemas.microsoft.com/office/drawing/2014/main" id="{EC74470F-BDD7-E247-AC2C-22F55E98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6481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>
                <a:latin typeface="Arial" panose="020B0604020202020204" pitchFamily="34" charset="0"/>
              </a:rPr>
              <a:t>Huge increase in solubility; ferrite with tetragonal symmetry</a:t>
            </a:r>
          </a:p>
        </p:txBody>
      </p:sp>
      <p:sp>
        <p:nvSpPr>
          <p:cNvPr id="91140" name="TextBox 6">
            <a:extLst>
              <a:ext uri="{FF2B5EF4-FFF2-40B4-BE49-F238E27FC236}">
                <a16:creationId xmlns:a16="http://schemas.microsoft.com/office/drawing/2014/main" id="{3FA1BFAE-68C9-B94B-978E-7364FD65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237289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0">
                <a:solidFill>
                  <a:srgbClr val="0000FF"/>
                </a:solidFill>
                <a:latin typeface="Arial" panose="020B0604020202020204" pitchFamily="34" charset="0"/>
              </a:rPr>
              <a:t>Jang, Suh, Bhadeshia, Scr. Mat. 68 (2012) 195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62A7F-C5E2-064C-9B65-25FDB3405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91" t="23263" r="1" b="21651"/>
          <a:stretch/>
        </p:blipFill>
        <p:spPr>
          <a:xfrm>
            <a:off x="450001" y="1340768"/>
            <a:ext cx="6120680" cy="46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5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2" descr="Picture 1">
            <a:extLst>
              <a:ext uri="{FF2B5EF4-FFF2-40B4-BE49-F238E27FC236}">
                <a16:creationId xmlns:a16="http://schemas.microsoft.com/office/drawing/2014/main" id="{903C02C1-87DC-8B45-9D71-AD5F5A66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16632"/>
            <a:ext cx="36337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6B23EA-C158-EB47-8730-7CE708E0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109664"/>
            <a:ext cx="51816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503F3-6BEC-E948-A1D9-12A70447D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66" y="2164228"/>
            <a:ext cx="9783348" cy="45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4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82BD04-DB43-3149-8AA1-C86E3E01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620688"/>
            <a:ext cx="65024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734B29-7A55-8D44-9EE5-D3EFFE07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475861"/>
            <a:ext cx="9361040" cy="416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3C2A96-1510-324E-9FCA-62E5020FF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4439086"/>
            <a:ext cx="1968500" cy="977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3B4F25-A7AF-C743-81C9-F5763EEB1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80" y="5132412"/>
            <a:ext cx="3479800" cy="1104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B0259A-F180-624C-81CD-93FF89E45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027" y="1307745"/>
            <a:ext cx="2877178" cy="1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838B0-4584-DA4D-9E92-471CE1F4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68785"/>
            <a:ext cx="5760640" cy="60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4E6F0-7212-F647-B604-42035A00A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6" r="9166" b="48837"/>
          <a:stretch/>
        </p:blipFill>
        <p:spPr>
          <a:xfrm>
            <a:off x="263352" y="318251"/>
            <a:ext cx="9190839" cy="1944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4BF7A-9E41-1F46-9453-75EF24B61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37" t="53488" r="3744" b="18605"/>
          <a:stretch/>
        </p:blipFill>
        <p:spPr>
          <a:xfrm>
            <a:off x="2855640" y="3058473"/>
            <a:ext cx="6768752" cy="864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4120D-2FC9-A24E-921C-0BB330695898}"/>
              </a:ext>
            </a:extLst>
          </p:cNvPr>
          <p:cNvSpPr txBox="1"/>
          <p:nvPr/>
        </p:nvSpPr>
        <p:spPr>
          <a:xfrm rot="16200000">
            <a:off x="6227567" y="1080994"/>
            <a:ext cx="140936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/>
              <a:t>{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DB5C0-09EC-774B-94E6-AFD244E6305B}"/>
              </a:ext>
            </a:extLst>
          </p:cNvPr>
          <p:cNvSpPr txBox="1"/>
          <p:nvPr/>
        </p:nvSpPr>
        <p:spPr>
          <a:xfrm>
            <a:off x="551384" y="6093296"/>
            <a:ext cx="332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McLellan &amp; Wasz 1988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2C2C0-44B4-5542-AF53-887C49B47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01" y="4482110"/>
            <a:ext cx="2162037" cy="22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0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4C64D5-DB7A-9A4C-A2B9-ADA5B8A74852}"/>
              </a:ext>
            </a:extLst>
          </p:cNvPr>
          <p:cNvSpPr txBox="1"/>
          <p:nvPr/>
        </p:nvSpPr>
        <p:spPr>
          <a:xfrm>
            <a:off x="407368" y="260648"/>
            <a:ext cx="9132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thermodynamic data may sometimes be incorrect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9DFDD-FB30-3948-AE94-2E40AE354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67" b="19500"/>
          <a:stretch/>
        </p:blipFill>
        <p:spPr>
          <a:xfrm>
            <a:off x="407368" y="1052737"/>
            <a:ext cx="3960440" cy="302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8A2943-0777-D44F-9409-7A7A59C4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052737"/>
            <a:ext cx="435992" cy="48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8E80B-E423-3D4F-904A-A8F9CE4C0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4148689"/>
            <a:ext cx="8847586" cy="25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1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CD795-AF6D-D14C-B671-43AD62E9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43"/>
            <a:ext cx="9292033" cy="5817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19861A-8E9F-5447-B3D2-00AB54C90A67}"/>
              </a:ext>
            </a:extLst>
          </p:cNvPr>
          <p:cNvSpPr/>
          <p:nvPr/>
        </p:nvSpPr>
        <p:spPr>
          <a:xfrm>
            <a:off x="6629253" y="6218347"/>
            <a:ext cx="5325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MinionPro"/>
              </a:rPr>
              <a:t>Naraghi et al. Calphad. 2014;46:148–158 </a:t>
            </a:r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5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BA88D5-FD47-0E46-84E5-5DD6805BF5EC}"/>
              </a:ext>
            </a:extLst>
          </p:cNvPr>
          <p:cNvSpPr txBox="1"/>
          <p:nvPr/>
        </p:nvSpPr>
        <p:spPr>
          <a:xfrm>
            <a:off x="9078686" y="6057900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principles data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ABB968-9B18-CB46-96B9-5AC6AAFBB1FE}"/>
              </a:ext>
            </a:extLst>
          </p:cNvPr>
          <p:cNvGrpSpPr/>
          <p:nvPr/>
        </p:nvGrpSpPr>
        <p:grpSpPr>
          <a:xfrm>
            <a:off x="439738" y="404664"/>
            <a:ext cx="7828778" cy="6120680"/>
            <a:chOff x="439738" y="548680"/>
            <a:chExt cx="7828778" cy="61206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352577C-CF9F-E24D-962F-89047081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738" y="548680"/>
              <a:ext cx="7828778" cy="612068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FFA7E6-B42F-AC41-B3E6-E1D483C3D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201" y="5589240"/>
              <a:ext cx="2082800" cy="355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0BCA5F-A398-B047-A965-632CE111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152" y="5589240"/>
              <a:ext cx="3248592" cy="4372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AC0987-08F3-F841-8D66-3BA1543D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067" y="4293096"/>
              <a:ext cx="3248592" cy="4372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245AC4-F589-8941-A4F3-4EBFAC398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1704" y="4293095"/>
              <a:ext cx="3248592" cy="437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63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64920-55FD-7E44-9B23-0BCE06B6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332656"/>
            <a:ext cx="8130524" cy="5760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54820-426B-CA44-94A0-088EAE89B916}"/>
              </a:ext>
            </a:extLst>
          </p:cNvPr>
          <p:cNvSpPr txBox="1"/>
          <p:nvPr/>
        </p:nvSpPr>
        <p:spPr>
          <a:xfrm>
            <a:off x="479376" y="6294511"/>
            <a:ext cx="8411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Bhadeshia, Chintha, Lenka, Mat. Sci. Techn. 35 (2019) 1301</a:t>
            </a:r>
          </a:p>
        </p:txBody>
      </p:sp>
    </p:spTree>
    <p:extLst>
      <p:ext uri="{BB962C8B-B14F-4D97-AF65-F5344CB8AC3E}">
        <p14:creationId xmlns:p14="http://schemas.microsoft.com/office/powerpoint/2010/main" val="101841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A48D4-4DCB-304A-8A02-C416FF6E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708920"/>
            <a:ext cx="90010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7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1028"/>
          <p:cNvSpPr txBox="1">
            <a:spLocks noChangeArrowheads="1"/>
          </p:cNvSpPr>
          <p:nvPr/>
        </p:nvSpPr>
        <p:spPr bwMode="auto">
          <a:xfrm>
            <a:off x="479376" y="1351508"/>
            <a:ext cx="828092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Ideal solution: random distribution of atoms</a:t>
            </a:r>
          </a:p>
          <a:p>
            <a:pPr>
              <a:spcBef>
                <a:spcPct val="50000"/>
              </a:spcBef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Regular solution: excess Gibbs energy</a:t>
            </a:r>
          </a:p>
          <a:p>
            <a:pPr>
              <a:spcBef>
                <a:spcPct val="50000"/>
              </a:spcBef>
            </a:pPr>
            <a: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  <a:t>Symmetric about x=0.5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84" y="459531"/>
            <a:ext cx="4454525" cy="218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Text Box 6"/>
          <p:cNvSpPr txBox="1">
            <a:spLocks noChangeArrowheads="1"/>
          </p:cNvSpPr>
          <p:nvPr/>
        </p:nvSpPr>
        <p:spPr bwMode="auto">
          <a:xfrm>
            <a:off x="1415480" y="5980638"/>
            <a:ext cx="2514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1800"/>
              <a:t>Jang, Kim, Bhadeshia</a:t>
            </a:r>
          </a:p>
        </p:txBody>
      </p:sp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91" y="2957070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0642AD-602A-9246-AF50-CCE482FF6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00" b="17451"/>
          <a:stretch/>
        </p:blipFill>
        <p:spPr>
          <a:xfrm>
            <a:off x="0" y="692696"/>
            <a:ext cx="5440791" cy="50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3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3412F-C2FC-3E43-A871-4D0CD92C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76672"/>
            <a:ext cx="7416824" cy="5604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CA656B-BA6B-8C40-8CC9-9A603CD1CE14}"/>
              </a:ext>
            </a:extLst>
          </p:cNvPr>
          <p:cNvSpPr txBox="1"/>
          <p:nvPr/>
        </p:nvSpPr>
        <p:spPr>
          <a:xfrm>
            <a:off x="446989" y="6150495"/>
            <a:ext cx="5097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Fe-20 wt% Jang &amp; Bhadeshia,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73F57-129A-0A4F-A56D-BD2BB846A953}"/>
              </a:ext>
            </a:extLst>
          </p:cNvPr>
          <p:cNvSpPr txBox="1"/>
          <p:nvPr/>
        </p:nvSpPr>
        <p:spPr>
          <a:xfrm>
            <a:off x="1991544" y="2492896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epsilon</a:t>
            </a:r>
          </a:p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martensite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5EE57-43C9-684A-AA63-935F194DAD52}"/>
              </a:ext>
            </a:extLst>
          </p:cNvPr>
          <p:cNvSpPr txBox="1"/>
          <p:nvPr/>
        </p:nvSpPr>
        <p:spPr>
          <a:xfrm>
            <a:off x="7464152" y="6150495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unsolved problem</a:t>
            </a:r>
          </a:p>
        </p:txBody>
      </p:sp>
    </p:spTree>
    <p:extLst>
      <p:ext uri="{BB962C8B-B14F-4D97-AF65-F5344CB8AC3E}">
        <p14:creationId xmlns:p14="http://schemas.microsoft.com/office/powerpoint/2010/main" val="132184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33A26A1-48F2-A44B-95E8-E66DAE661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96" t="27951" r="5425" b="30050"/>
          <a:stretch/>
        </p:blipFill>
        <p:spPr>
          <a:xfrm>
            <a:off x="623392" y="404664"/>
            <a:ext cx="8208912" cy="56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8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D189842-F585-D643-AE8E-C4638785B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82" t="23750" b="32150"/>
          <a:stretch/>
        </p:blipFill>
        <p:spPr>
          <a:xfrm>
            <a:off x="319498" y="260649"/>
            <a:ext cx="9088870" cy="62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1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Teaching\MPhil\Thermodynamics\period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5114"/>
            <a:ext cx="8382000" cy="6327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B4EA7-E75F-904C-97DE-03D99771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5" y="201715"/>
            <a:ext cx="7971766" cy="1368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48871-284F-BE41-B03C-372F2EDF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12" y="2446164"/>
            <a:ext cx="3657600" cy="119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2B1A1E-B093-CF46-8959-3D1B801F6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4" y="2204864"/>
            <a:ext cx="3149600" cy="167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18DE0-D26A-3A4F-9004-E35E2EB95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05" y="4516261"/>
            <a:ext cx="91694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934" y="-28602"/>
            <a:ext cx="35637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binary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31390-76ED-504E-829B-137D0731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003063"/>
            <a:ext cx="4114800" cy="107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C8BD3-95E7-534E-9CFB-7297DE072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2285881"/>
            <a:ext cx="66929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F40BB-8FC5-F945-9887-34388CA24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02" y="3035491"/>
            <a:ext cx="7175500" cy="1358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6A589F-B34B-934D-B603-0C20F1E20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4674101"/>
            <a:ext cx="8064500" cy="482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5962C33-103D-9848-A8B8-EA3EBCE257CF}"/>
              </a:ext>
            </a:extLst>
          </p:cNvPr>
          <p:cNvGrpSpPr/>
          <p:nvPr/>
        </p:nvGrpSpPr>
        <p:grpSpPr>
          <a:xfrm>
            <a:off x="473426" y="5893611"/>
            <a:ext cx="8187230" cy="481884"/>
            <a:chOff x="473426" y="5893611"/>
            <a:chExt cx="8187230" cy="481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28A0B0-DB17-864D-8DBE-1D9295E11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426" y="5893611"/>
              <a:ext cx="3848100" cy="4191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78DE19-A852-8340-919C-FE8B3496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9856" y="5918295"/>
              <a:ext cx="3860800" cy="4572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CC3CBC-20C2-CA4B-A9BB-3A9B9FE5B6FF}"/>
              </a:ext>
            </a:extLst>
          </p:cNvPr>
          <p:cNvSpPr txBox="1"/>
          <p:nvPr/>
        </p:nvSpPr>
        <p:spPr>
          <a:xfrm>
            <a:off x="263352" y="6084585"/>
            <a:ext cx="9177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 ternary system based on binary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B01BE-91FA-2045-8DA0-31981F79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32" y="476672"/>
            <a:ext cx="8950240" cy="489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FB903-7D77-234D-858B-007C4B50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052736"/>
            <a:ext cx="11018899" cy="3384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83EC6-CF98-D248-A4A3-783103F8BED8}"/>
              </a:ext>
            </a:extLst>
          </p:cNvPr>
          <p:cNvSpPr txBox="1"/>
          <p:nvPr/>
        </p:nvSpPr>
        <p:spPr>
          <a:xfrm>
            <a:off x="263352" y="6084585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ternary system interactions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:\ternary1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290514"/>
            <a:ext cx="7043737" cy="6338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</TotalTime>
  <Words>272</Words>
  <Application>Microsoft Macintosh PowerPoint</Application>
  <PresentationFormat>Widescreen</PresentationFormat>
  <Paragraphs>54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MinionPro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Composition following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 </dc:creator>
  <cp:lastModifiedBy>H.K.D.H. Bhadeshia</cp:lastModifiedBy>
  <cp:revision>77</cp:revision>
  <dcterms:created xsi:type="dcterms:W3CDTF">1996-09-30T18:28:10Z</dcterms:created>
  <dcterms:modified xsi:type="dcterms:W3CDTF">2020-10-15T13:30:32Z</dcterms:modified>
</cp:coreProperties>
</file>