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2"/>
  </p:notesMasterIdLst>
  <p:sldIdLst>
    <p:sldId id="279" r:id="rId2"/>
    <p:sldId id="275" r:id="rId3"/>
    <p:sldId id="276" r:id="rId4"/>
    <p:sldId id="277" r:id="rId5"/>
    <p:sldId id="278" r:id="rId6"/>
    <p:sldId id="389" r:id="rId7"/>
    <p:sldId id="380" r:id="rId8"/>
    <p:sldId id="369" r:id="rId9"/>
    <p:sldId id="365" r:id="rId10"/>
    <p:sldId id="387" r:id="rId11"/>
    <p:sldId id="385" r:id="rId12"/>
    <p:sldId id="384" r:id="rId13"/>
    <p:sldId id="390" r:id="rId14"/>
    <p:sldId id="391" r:id="rId15"/>
    <p:sldId id="394" r:id="rId16"/>
    <p:sldId id="395" r:id="rId17"/>
    <p:sldId id="392" r:id="rId18"/>
    <p:sldId id="393" r:id="rId19"/>
    <p:sldId id="396" r:id="rId20"/>
    <p:sldId id="29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68"/>
    <p:restoredTop sz="90884"/>
  </p:normalViewPr>
  <p:slideViewPr>
    <p:cSldViewPr>
      <p:cViewPr varScale="1">
        <p:scale>
          <a:sx n="78" d="100"/>
          <a:sy n="78" d="100"/>
        </p:scale>
        <p:origin x="192" y="9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3CDA33-BB4F-0B40-9DCE-FCAD9DF3F57F}" type="datetimeFigureOut">
              <a:t>10/16/20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1651B-B3F4-054C-9136-94B43344167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007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B1985C-3B5D-9F4B-937D-CB16FC3ED3F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3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2588" y="685800"/>
            <a:ext cx="6091237" cy="3427413"/>
          </a:xfrm>
          <a:solidFill>
            <a:srgbClr val="FFFFFF"/>
          </a:solidFill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978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F1651B-B3F4-054C-9136-94B433441671}" type="slidenum">
              <a:rPr lang="en-GB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185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A6C9-CE9A-7049-B63A-F86C1DE604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3027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ADD11-645B-6841-8DF5-D7A931E5C6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5348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C66F-5F23-9444-BE0C-3A90DDF84E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3678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FFDE4-5B94-8A4A-8083-34D8DAD475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6324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1F28-0416-DF4A-AFAC-B927D33D9D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1017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7683-E46B-184B-8F70-F2FF9771A4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0321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4D0D4-32D7-C241-8FF8-EF04445C72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5077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7606-E727-4040-8D75-54626CD511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3316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3671-1BCE-8447-9D17-B94493F295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9090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2E984-39CE-B74A-A621-12AAECF69B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4701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738B-8B1D-6548-811A-F535048A75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2154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61028-CC19-FC4E-A536-9767831C50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6779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7" Type="http://schemas.openxmlformats.org/officeDocument/2006/relationships/image" Target="../media/image45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5.png"/><Relationship Id="rId7" Type="http://schemas.openxmlformats.org/officeDocument/2006/relationships/image" Target="../media/image29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 rot="-5400000">
            <a:off x="3303072" y="2662207"/>
            <a:ext cx="369332" cy="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406644" y="906371"/>
            <a:ext cx="4372851" cy="5951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7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Thermodynamic functions</a:t>
            </a:r>
          </a:p>
          <a:p>
            <a:pPr marL="0" marR="0" lvl="0" indent="0" algn="l" defTabSz="457200" rtl="0" eaLnBrk="1" fontAlgn="auto" latinLnBrk="0" hangingPunct="1">
              <a:lnSpc>
                <a:spcPct val="17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</a:rPr>
              <a:t>Equilibrium state</a:t>
            </a:r>
          </a:p>
          <a:p>
            <a:pPr marL="0" marR="0" lvl="0" indent="0" algn="l" defTabSz="457200" rtl="0" eaLnBrk="1" fontAlgn="auto" latinLnBrk="0" hangingPunct="1">
              <a:lnSpc>
                <a:spcPct val="17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</a:rPr>
              <a:t>Case study: mechanical alloying</a:t>
            </a:r>
          </a:p>
          <a:p>
            <a:pPr marL="0" marR="0" lvl="0" indent="0" algn="l" defTabSz="457200" rtl="0" eaLnBrk="1" fontAlgn="auto" latinLnBrk="0" hangingPunct="1">
              <a:lnSpc>
                <a:spcPct val="17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charset="0"/>
              </a:rPr>
              <a:t>Computer calculation: phase diagrams</a:t>
            </a:r>
          </a:p>
          <a:p>
            <a:pPr marL="0" marR="0" lvl="0" indent="0" algn="l" defTabSz="457200" rtl="0" eaLnBrk="1" fontAlgn="auto" latinLnBrk="0" hangingPunct="1">
              <a:lnSpc>
                <a:spcPct val="17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Thermodynamics - irreversible</a:t>
            </a:r>
          </a:p>
          <a:p>
            <a:pPr marL="0" marR="0" lvl="0" indent="0" algn="l" defTabSz="457200" rtl="0" eaLnBrk="1" fontAlgn="auto" latinLnBrk="0" hangingPunct="1">
              <a:lnSpc>
                <a:spcPct val="17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Quasichemical models</a:t>
            </a:r>
          </a:p>
        </p:txBody>
      </p:sp>
      <p:sp>
        <p:nvSpPr>
          <p:cNvPr id="14342" name="Text Box 2"/>
          <p:cNvSpPr txBox="1">
            <a:spLocks noChangeArrowheads="1"/>
          </p:cNvSpPr>
          <p:nvPr/>
        </p:nvSpPr>
        <p:spPr bwMode="auto">
          <a:xfrm>
            <a:off x="479425" y="252413"/>
            <a:ext cx="4114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Thermodynamics</a:t>
            </a:r>
          </a:p>
        </p:txBody>
      </p:sp>
      <p:pic>
        <p:nvPicPr>
          <p:cNvPr id="143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495" y="5451413"/>
            <a:ext cx="23622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 Box 9"/>
          <p:cNvSpPr txBox="1">
            <a:spLocks noChangeArrowheads="1"/>
          </p:cNvSpPr>
          <p:nvPr/>
        </p:nvSpPr>
        <p:spPr bwMode="auto">
          <a:xfrm>
            <a:off x="7392145" y="5578383"/>
            <a:ext cx="27805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H. K. D. H. Bhadeshia</a:t>
            </a:r>
          </a:p>
        </p:txBody>
      </p:sp>
      <p:sp>
        <p:nvSpPr>
          <p:cNvPr id="14341" name="Rectangle 1"/>
          <p:cNvSpPr>
            <a:spLocks noChangeArrowheads="1"/>
          </p:cNvSpPr>
          <p:nvPr/>
        </p:nvSpPr>
        <p:spPr bwMode="auto">
          <a:xfrm rot="16200000">
            <a:off x="-2464920" y="3424652"/>
            <a:ext cx="57608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https://www.phase-trans.msm.cam.ac.uk/teaching.html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F0A8F6-4F49-E746-9379-899B969BC2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0175" y="1412776"/>
            <a:ext cx="5214325" cy="391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170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7A0F54-6942-974C-9660-9BB412F84A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23" t="21593" r="17169" b="17309"/>
          <a:stretch/>
        </p:blipFill>
        <p:spPr>
          <a:xfrm>
            <a:off x="1825926" y="1327070"/>
            <a:ext cx="8832001" cy="503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163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88D6DC4-3F59-CF45-B45A-E9FA9F49B9F8}"/>
              </a:ext>
            </a:extLst>
          </p:cNvPr>
          <p:cNvGrpSpPr/>
          <p:nvPr/>
        </p:nvGrpSpPr>
        <p:grpSpPr>
          <a:xfrm>
            <a:off x="2197538" y="279442"/>
            <a:ext cx="3898463" cy="3346629"/>
            <a:chOff x="673537" y="279441"/>
            <a:chExt cx="3898463" cy="334662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854D091-21D3-6B4C-8DA8-B7BD80F597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3537" y="2111576"/>
              <a:ext cx="3898463" cy="151449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7D7E30D-7163-4245-8CC0-EAF8600DC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3537" y="279441"/>
              <a:ext cx="3473607" cy="1555045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A5037EE2-D989-1946-84A2-A1688E4841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2763" y="2202863"/>
            <a:ext cx="3701701" cy="13319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59898C-E46F-004B-810E-CAA817769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3229" y="4264354"/>
            <a:ext cx="5095834" cy="184215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5EE660D-A667-3F4F-969A-0D363E4B999C}"/>
              </a:ext>
            </a:extLst>
          </p:cNvPr>
          <p:cNvGrpSpPr/>
          <p:nvPr/>
        </p:nvGrpSpPr>
        <p:grpSpPr>
          <a:xfrm>
            <a:off x="4782207" y="279442"/>
            <a:ext cx="5409018" cy="3416613"/>
            <a:chOff x="3258207" y="279441"/>
            <a:chExt cx="5409018" cy="341661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C9ECEBE-5DC1-8648-86B5-23A5E826311E}"/>
                </a:ext>
              </a:extLst>
            </p:cNvPr>
            <p:cNvSpPr/>
            <p:nvPr/>
          </p:nvSpPr>
          <p:spPr>
            <a:xfrm>
              <a:off x="3258207" y="279441"/>
              <a:ext cx="1061545" cy="1654462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441E78A-E9D9-C347-A147-5FCFBC77D432}"/>
                </a:ext>
              </a:extLst>
            </p:cNvPr>
            <p:cNvSpPr/>
            <p:nvPr/>
          </p:nvSpPr>
          <p:spPr>
            <a:xfrm>
              <a:off x="7683062" y="2041592"/>
              <a:ext cx="984163" cy="1654462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88096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96254B-1B30-4E49-AB61-D1DB74ED1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458" y="370773"/>
            <a:ext cx="6068915" cy="42646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A143F2-8C92-864F-9964-1F9275D022D2}"/>
              </a:ext>
            </a:extLst>
          </p:cNvPr>
          <p:cNvSpPr txBox="1"/>
          <p:nvPr/>
        </p:nvSpPr>
        <p:spPr>
          <a:xfrm>
            <a:off x="1199456" y="5517232"/>
            <a:ext cx="9361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of these processes driven by free energy gradients.</a:t>
            </a:r>
          </a:p>
        </p:txBody>
      </p:sp>
    </p:spTree>
    <p:extLst>
      <p:ext uri="{BB962C8B-B14F-4D97-AF65-F5344CB8AC3E}">
        <p14:creationId xmlns:p14="http://schemas.microsoft.com/office/powerpoint/2010/main" val="2876790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39616" y="2748136"/>
            <a:ext cx="5840288" cy="1977008"/>
            <a:chOff x="2339752" y="1700808"/>
            <a:chExt cx="5840288" cy="1977008"/>
          </a:xfrm>
        </p:grpSpPr>
        <p:sp>
          <p:nvSpPr>
            <p:cNvPr id="7172" name="Line 4"/>
            <p:cNvSpPr>
              <a:spLocks noChangeShapeType="1"/>
            </p:cNvSpPr>
            <p:nvPr/>
          </p:nvSpPr>
          <p:spPr bwMode="auto">
            <a:xfrm flipV="1">
              <a:off x="6732240" y="1772816"/>
              <a:ext cx="1447800" cy="19050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173" name="Line 5"/>
            <p:cNvSpPr>
              <a:spLocks noChangeShapeType="1"/>
            </p:cNvSpPr>
            <p:nvPr/>
          </p:nvSpPr>
          <p:spPr bwMode="auto">
            <a:xfrm flipV="1">
              <a:off x="2339752" y="1700808"/>
              <a:ext cx="1447800" cy="19050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3180184"/>
            <a:ext cx="9452708" cy="1268588"/>
          </a:xfrm>
          <a:prstGeom prst="rect">
            <a:avLst/>
          </a:prstGeom>
        </p:spPr>
      </p:pic>
      <p:pic>
        <p:nvPicPr>
          <p:cNvPr id="6" name="Picture 5" descr="Screen Shot 2016-11-16 at 06.40.3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315" y="2629892"/>
            <a:ext cx="800100" cy="622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3392" y="1379984"/>
            <a:ext cx="54457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latin typeface="Arial"/>
                <a:cs typeface="Arial"/>
              </a:rPr>
              <a:t>polynomial expansion of flux </a:t>
            </a:r>
          </a:p>
          <a:p>
            <a:r>
              <a:rPr lang="en-US" sz="3200" b="0" dirty="0">
                <a:latin typeface="Arial"/>
                <a:cs typeface="Arial"/>
              </a:rPr>
              <a:t>as a function of force</a:t>
            </a:r>
          </a:p>
        </p:txBody>
      </p:sp>
    </p:spTree>
    <p:extLst>
      <p:ext uri="{BB962C8B-B14F-4D97-AF65-F5344CB8AC3E}">
        <p14:creationId xmlns:p14="http://schemas.microsoft.com/office/powerpoint/2010/main" val="510949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5FDF41-E585-994D-BE5B-9D06D344F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404664"/>
            <a:ext cx="4752528" cy="32885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233677-CC52-B546-894A-1C140E806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7762" y="2468177"/>
            <a:ext cx="2782995" cy="8043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6E00D4-687C-054F-971E-41A46AEC27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7763" y="3908337"/>
            <a:ext cx="3827774" cy="8043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6DF740-59CE-4F4C-8D39-BA3C15FDE2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7762" y="5348497"/>
            <a:ext cx="2444993" cy="30026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B56C7A4-0B06-7F48-A92D-E64F30C9CD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934" y="4077072"/>
            <a:ext cx="6367135" cy="111348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6EEDAFC-079C-9C49-AEFA-5CDDD83C7D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9335" y="5449424"/>
            <a:ext cx="799688" cy="77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01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5E1615-91A1-D445-998E-F3FC9FD7F1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489"/>
          <a:stretch/>
        </p:blipFill>
        <p:spPr>
          <a:xfrm>
            <a:off x="119335" y="72008"/>
            <a:ext cx="6015131" cy="65973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DEB4DD-393F-BC48-80F0-A121D506A7F9}"/>
              </a:ext>
            </a:extLst>
          </p:cNvPr>
          <p:cNvSpPr txBox="1"/>
          <p:nvPr/>
        </p:nvSpPr>
        <p:spPr>
          <a:xfrm>
            <a:off x="6134466" y="0"/>
            <a:ext cx="46289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Linz-Donawitz converter, picture courtesy of Professor Nirupam Chakraborti.</a:t>
            </a:r>
          </a:p>
          <a:p>
            <a:endParaRPr lang="en-US" sz="3200"/>
          </a:p>
          <a:p>
            <a:r>
              <a:rPr lang="en-US" sz="3200"/>
              <a:t>High pressure oxygen is blown and a slag of lime and dolomite used, to help remove phosphorus.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E76A57-6A6C-E14F-89E2-8A602D3E0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2344" y="4610066"/>
            <a:ext cx="2453922" cy="184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45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ECD0B1-2987-DD49-99C1-B4120613F373}"/>
              </a:ext>
            </a:extLst>
          </p:cNvPr>
          <p:cNvSpPr txBox="1"/>
          <p:nvPr/>
        </p:nvSpPr>
        <p:spPr>
          <a:xfrm>
            <a:off x="263352" y="260648"/>
            <a:ext cx="86893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Slag-metal interfacial reactions are electrochemical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268486-DB0F-6D4C-8619-88C3CC88A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739" y="1025261"/>
            <a:ext cx="6319801" cy="37918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AD9FAE-EC39-8047-AEB5-A0381EECD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08" y="4860246"/>
            <a:ext cx="9817100" cy="11049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B73AA0-B0D3-434D-ABCB-B1677EB9FDBB}"/>
              </a:ext>
            </a:extLst>
          </p:cNvPr>
          <p:cNvSpPr txBox="1"/>
          <p:nvPr/>
        </p:nvSpPr>
        <p:spPr>
          <a:xfrm>
            <a:off x="225858" y="6366519"/>
            <a:ext cx="3916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W.-K. Lu, ISIJ Int. 11 (1971) 32.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9BC5FF-2F1C-4B41-9EBD-20EAAFB1D1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1984" y="3146333"/>
            <a:ext cx="3815116" cy="131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54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80" y="620688"/>
            <a:ext cx="6428441" cy="2174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24" y="3140969"/>
            <a:ext cx="5772477" cy="14618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520" y="4797152"/>
            <a:ext cx="7178635" cy="107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7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D007A5-C62A-FA4B-A278-BC8AD5AB0528}"/>
              </a:ext>
            </a:extLst>
          </p:cNvPr>
          <p:cNvSpPr txBox="1"/>
          <p:nvPr/>
        </p:nvSpPr>
        <p:spPr>
          <a:xfrm>
            <a:off x="5077767" y="2949906"/>
            <a:ext cx="38681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(at equilibrium, any microscopic processes and their reverse must occur at the same average rate)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401E01-7A39-7F46-8F24-2572CB4DD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7" y="1700808"/>
            <a:ext cx="8215881" cy="6480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196D19-4726-6345-8B20-D2DC21EFC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07" y="548680"/>
            <a:ext cx="8215881" cy="6480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E6C42B-645E-874F-BE0C-17E70A3F59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5479" y="3455774"/>
            <a:ext cx="2952323" cy="6480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16EC26-9A33-2E45-92BD-BE2B7A6A85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6090" y="5326360"/>
            <a:ext cx="3474386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622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559898C-E46F-004B-810E-CAA817769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448" y="332656"/>
            <a:ext cx="5095834" cy="18421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F1AA75-A150-4340-B0D0-58B13956F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2636912"/>
            <a:ext cx="9767834" cy="22721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4359B4-3D63-0144-A3CA-B4B6594AB311}"/>
              </a:ext>
            </a:extLst>
          </p:cNvPr>
          <p:cNvSpPr txBox="1"/>
          <p:nvPr/>
        </p:nvSpPr>
        <p:spPr>
          <a:xfrm>
            <a:off x="572039" y="5805264"/>
            <a:ext cx="7422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Progress in Materials Science 29 (1985) 336</a:t>
            </a:r>
          </a:p>
        </p:txBody>
      </p:sp>
    </p:spTree>
    <p:extLst>
      <p:ext uri="{BB962C8B-B14F-4D97-AF65-F5344CB8AC3E}">
        <p14:creationId xmlns:p14="http://schemas.microsoft.com/office/powerpoint/2010/main" val="2875889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935760" y="5262664"/>
            <a:ext cx="4724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0" dirty="0">
                <a:solidFill>
                  <a:srgbClr val="0000FF"/>
                </a:solidFill>
                <a:latin typeface="Arial"/>
                <a:cs typeface="Arial"/>
              </a:rPr>
              <a:t>dissipating free energy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CE6A922-2200-9D49-9596-EBBA32771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118" t="13798" r="29198" b="63650"/>
          <a:stretch/>
        </p:blipFill>
        <p:spPr>
          <a:xfrm>
            <a:off x="195333" y="946250"/>
            <a:ext cx="8814762" cy="428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491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erature_gradie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260648"/>
            <a:ext cx="8476878" cy="57727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59250" y="6311221"/>
            <a:ext cx="4100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latin typeface="Arial"/>
                <a:cs typeface="Arial"/>
              </a:rPr>
              <a:t>data from </a:t>
            </a:r>
            <a:r>
              <a:rPr lang="en-US" b="0" dirty="0" err="1">
                <a:solidFill>
                  <a:srgbClr val="0000FF"/>
                </a:solidFill>
                <a:latin typeface="Arial"/>
                <a:cs typeface="Arial"/>
              </a:rPr>
              <a:t>Okafor</a:t>
            </a:r>
            <a:r>
              <a:rPr lang="en-US" b="0" dirty="0">
                <a:solidFill>
                  <a:srgbClr val="0000FF"/>
                </a:solidFill>
                <a:latin typeface="Arial"/>
                <a:cs typeface="Arial"/>
              </a:rPr>
              <a:t> et al. 1982 </a:t>
            </a:r>
          </a:p>
        </p:txBody>
      </p:sp>
    </p:spTree>
    <p:extLst>
      <p:ext uri="{BB962C8B-B14F-4D97-AF65-F5344CB8AC3E}">
        <p14:creationId xmlns:p14="http://schemas.microsoft.com/office/powerpoint/2010/main" val="1571865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07368" y="1884908"/>
            <a:ext cx="252028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0" dirty="0">
                <a:solidFill>
                  <a:srgbClr val="0000FF"/>
                </a:solidFill>
                <a:latin typeface="Arial"/>
                <a:cs typeface="Arial"/>
              </a:rPr>
              <a:t>reversible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2B1436-A306-F744-8719-A3B53B559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922" y="3181052"/>
            <a:ext cx="4889500" cy="3416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EE5D1C-8D2B-3F49-BE0C-2030CA7CE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181052"/>
            <a:ext cx="4889500" cy="3416300"/>
          </a:xfrm>
          <a:prstGeom prst="rect">
            <a:avLst/>
          </a:prstGeom>
        </p:spPr>
      </p:pic>
      <p:sp>
        <p:nvSpPr>
          <p:cNvPr id="12" name="Text Box 3">
            <a:extLst>
              <a:ext uri="{FF2B5EF4-FFF2-40B4-BE49-F238E27FC236}">
                <a16:creationId xmlns:a16="http://schemas.microsoft.com/office/drawing/2014/main" id="{B842F74B-82FE-0041-84BC-30FA434B8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0096" y="1884908"/>
            <a:ext cx="302433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0" dirty="0">
                <a:solidFill>
                  <a:srgbClr val="FF0000"/>
                </a:solidFill>
                <a:latin typeface="Arial"/>
                <a:cs typeface="Arial"/>
              </a:rPr>
              <a:t>irreversible</a:t>
            </a:r>
          </a:p>
        </p:txBody>
      </p:sp>
    </p:spTree>
    <p:extLst>
      <p:ext uri="{BB962C8B-B14F-4D97-AF65-F5344CB8AC3E}">
        <p14:creationId xmlns:p14="http://schemas.microsoft.com/office/powerpoint/2010/main" val="1000308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40016"/>
          <a:stretch/>
        </p:blipFill>
        <p:spPr>
          <a:xfrm>
            <a:off x="767408" y="4005064"/>
            <a:ext cx="539618" cy="17270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1545" y="2924944"/>
            <a:ext cx="5298065" cy="28037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FAAE73B-6A75-874C-9DAE-BD160808EB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217" y="620688"/>
            <a:ext cx="5762242" cy="1326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AEF5EB-75AA-8645-BCBB-934E3F09D5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909" y="2984500"/>
            <a:ext cx="292100" cy="444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51B83D-4F17-8C4B-A9F1-A5D1811EE8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1916" y="4379992"/>
            <a:ext cx="3835356" cy="103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0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1A848C-707D-864A-AD22-AB83C3CF1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548680"/>
            <a:ext cx="4584700" cy="3073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AB4324-D495-2447-8E1B-B3777B612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952" y="4149079"/>
            <a:ext cx="5110245" cy="51102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CC997C0-2DE8-8243-92D5-FCB6A42DDAFA}"/>
              </a:ext>
            </a:extLst>
          </p:cNvPr>
          <p:cNvGrpSpPr/>
          <p:nvPr/>
        </p:nvGrpSpPr>
        <p:grpSpPr>
          <a:xfrm>
            <a:off x="1991544" y="4618929"/>
            <a:ext cx="7272808" cy="1161419"/>
            <a:chOff x="1991544" y="4618929"/>
            <a:chExt cx="7272808" cy="116141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A2D886A-7D4F-FE47-AC57-3B95F93E16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91544" y="5095179"/>
              <a:ext cx="1889242" cy="43359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84BAF87-87A0-2448-8CE7-E7D1240249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24192" y="4618929"/>
              <a:ext cx="1440160" cy="11614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6573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D8F7A0-AD0C-8444-A7DE-469A3F76F02B}"/>
              </a:ext>
            </a:extLst>
          </p:cNvPr>
          <p:cNvSpPr txBox="1"/>
          <p:nvPr/>
        </p:nvSpPr>
        <p:spPr>
          <a:xfrm>
            <a:off x="335360" y="260648"/>
            <a:ext cx="3528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>
                <a:latin typeface="Arial" panose="020B0604020202020204" pitchFamily="34" charset="0"/>
                <a:cs typeface="Arial" panose="020B0604020202020204" pitchFamily="34" charset="0"/>
              </a:rPr>
              <a:t>Heat transfer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A1B057-7BDF-C949-839A-F6733A41C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1964060"/>
            <a:ext cx="3528392" cy="28266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661874-CC33-9948-A3EE-6D800B989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037" y="948996"/>
            <a:ext cx="3528392" cy="9474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4B60B4-37D1-F744-B50E-10315BD26F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0669" y="3140968"/>
            <a:ext cx="5444686" cy="9706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B4FBAF-F7B8-344F-B0CF-82F3A233D1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384" y="1072440"/>
            <a:ext cx="2016224" cy="3502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24EE4EB-AF79-F542-BF4F-1482F14135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424" y="5169644"/>
            <a:ext cx="10806959" cy="142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02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4ED6EA-8030-264B-8B30-2F7A3D45A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311" y="375692"/>
            <a:ext cx="4774967" cy="63246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6005FF-0E2C-C046-BFD8-ABF8DF500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6827" y="2575034"/>
            <a:ext cx="3403463" cy="15194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AF2A85-451F-0F4B-B817-C0B280A6E4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6320" y="5229200"/>
            <a:ext cx="227701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79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1585596"/>
            <a:ext cx="8525235" cy="19342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551" y="329316"/>
            <a:ext cx="8464083" cy="9068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42040" y="67706"/>
            <a:ext cx="1222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Arial"/>
                <a:cs typeface="Arial"/>
              </a:rPr>
              <a:t>(1855)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33BFEAE-8484-B44C-A97E-034C37AE05EF}"/>
              </a:ext>
            </a:extLst>
          </p:cNvPr>
          <p:cNvGrpSpPr/>
          <p:nvPr/>
        </p:nvGrpSpPr>
        <p:grpSpPr>
          <a:xfrm>
            <a:off x="859839" y="4130566"/>
            <a:ext cx="6486830" cy="2355119"/>
            <a:chOff x="245196" y="4130565"/>
            <a:chExt cx="6486830" cy="235511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44FF1A6-D142-0344-81F6-F9B6BB668C2B}"/>
                </a:ext>
              </a:extLst>
            </p:cNvPr>
            <p:cNvSpPr txBox="1"/>
            <p:nvPr/>
          </p:nvSpPr>
          <p:spPr>
            <a:xfrm>
              <a:off x="4435370" y="4130565"/>
              <a:ext cx="506870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dirty="0"/>
                <a:t>}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793E9B4-5129-0D42-A0AB-3545B8938706}"/>
                </a:ext>
              </a:extLst>
            </p:cNvPr>
            <p:cNvSpPr txBox="1"/>
            <p:nvPr/>
          </p:nvSpPr>
          <p:spPr>
            <a:xfrm>
              <a:off x="4808294" y="4376785"/>
              <a:ext cx="192373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concentration</a:t>
              </a:r>
            </a:p>
            <a:p>
              <a:r>
                <a:rPr lang="en-US" sz="2400" dirty="0"/>
                <a:t>gradient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7507D4A-6FB6-B943-A54D-EF3D84627443}"/>
                </a:ext>
              </a:extLst>
            </p:cNvPr>
            <p:cNvSpPr txBox="1"/>
            <p:nvPr/>
          </p:nvSpPr>
          <p:spPr>
            <a:xfrm>
              <a:off x="1754121" y="5654687"/>
              <a:ext cx="14975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d</a:t>
              </a:r>
              <a:r>
                <a:rPr lang="en-US" sz="2400"/>
                <a:t>iffusion</a:t>
              </a:r>
              <a:endParaRPr lang="en-US" sz="2400" dirty="0"/>
            </a:p>
            <a:p>
              <a:pPr algn="ctr"/>
              <a:r>
                <a:rPr lang="en-US" sz="2400" dirty="0"/>
                <a:t>coefficient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DB12579-DCF2-7944-B8F1-2DECF339BA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42675" y="5207782"/>
              <a:ext cx="210735" cy="35917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47A0618-DA92-EB43-AC21-A1AA5D832DE0}"/>
                </a:ext>
              </a:extLst>
            </p:cNvPr>
            <p:cNvSpPr txBox="1"/>
            <p:nvPr/>
          </p:nvSpPr>
          <p:spPr>
            <a:xfrm>
              <a:off x="245196" y="5272405"/>
              <a:ext cx="6447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flux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C6175ED-D5E8-0144-9D90-FD8985707D15}"/>
              </a:ext>
            </a:extLst>
          </p:cNvPr>
          <p:cNvGrpSpPr/>
          <p:nvPr/>
        </p:nvGrpSpPr>
        <p:grpSpPr>
          <a:xfrm>
            <a:off x="7435862" y="3955062"/>
            <a:ext cx="2158940" cy="2578866"/>
            <a:chOff x="6821219" y="3955062"/>
            <a:chExt cx="2158940" cy="2578866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66F1E4B-7932-3445-B4F1-F503A9354EC5}"/>
                </a:ext>
              </a:extLst>
            </p:cNvPr>
            <p:cNvCxnSpPr/>
            <p:nvPr/>
          </p:nvCxnSpPr>
          <p:spPr>
            <a:xfrm>
              <a:off x="7264812" y="4493079"/>
              <a:ext cx="1455828" cy="142940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1B58FC7-5982-624A-A8CA-076EEBEB49DB}"/>
                </a:ext>
              </a:extLst>
            </p:cNvPr>
            <p:cNvCxnSpPr>
              <a:cxnSpLocks/>
            </p:cNvCxnSpPr>
            <p:nvPr/>
          </p:nvCxnSpPr>
          <p:spPr>
            <a:xfrm>
              <a:off x="7755805" y="4945493"/>
              <a:ext cx="0" cy="5245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4EA3E78-41C2-B74D-9104-C1CE8F190F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55805" y="5468830"/>
              <a:ext cx="47822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9176FF0-8BFC-7B4D-9A02-8568D1F9E4F9}"/>
                </a:ext>
              </a:extLst>
            </p:cNvPr>
            <p:cNvGrpSpPr/>
            <p:nvPr/>
          </p:nvGrpSpPr>
          <p:grpSpPr>
            <a:xfrm>
              <a:off x="6821219" y="3955062"/>
              <a:ext cx="2158940" cy="2578866"/>
              <a:chOff x="6821219" y="3955062"/>
              <a:chExt cx="2158940" cy="2578866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A9FBE96A-958C-2E40-8C5C-C93D776DEEBF}"/>
                  </a:ext>
                </a:extLst>
              </p:cNvPr>
              <p:cNvGrpSpPr/>
              <p:nvPr/>
            </p:nvGrpSpPr>
            <p:grpSpPr>
              <a:xfrm>
                <a:off x="7005293" y="4229409"/>
                <a:ext cx="1974866" cy="2085991"/>
                <a:chOff x="7141779" y="3368013"/>
                <a:chExt cx="1446473" cy="1613890"/>
              </a:xfrm>
            </p:grpSpPr>
            <p:cxnSp>
              <p:nvCxnSpPr>
                <p:cNvPr id="20" name="Straight Arrow Connector 19">
                  <a:extLst>
                    <a:ext uri="{FF2B5EF4-FFF2-40B4-BE49-F238E27FC236}">
                      <a16:creationId xmlns:a16="http://schemas.microsoft.com/office/drawing/2014/main" id="{C9EDF9B2-343C-6644-BEB5-E2CD8FA940E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231117" y="3368013"/>
                  <a:ext cx="0" cy="161389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Arrow Connector 21">
                  <a:extLst>
                    <a:ext uri="{FF2B5EF4-FFF2-40B4-BE49-F238E27FC236}">
                      <a16:creationId xmlns:a16="http://schemas.microsoft.com/office/drawing/2014/main" id="{3DA117C3-6AF6-554A-9122-91B299A6324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41779" y="4871544"/>
                  <a:ext cx="1446473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E3DA7CCB-2F6E-1046-A88C-411F299728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21219" y="5099832"/>
                <a:ext cx="190500" cy="215900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C72DF57C-818B-5640-8F8C-3CB1D23605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84776" y="6318028"/>
                <a:ext cx="215900" cy="215900"/>
              </a:xfrm>
              <a:prstGeom prst="rect">
                <a:avLst/>
              </a:prstGeom>
            </p:spPr>
          </p:pic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9662BC2C-570C-F448-B8F9-BE90A2C2EC90}"/>
                  </a:ext>
                </a:extLst>
              </p:cNvPr>
              <p:cNvCxnSpPr/>
              <p:nvPr/>
            </p:nvCxnSpPr>
            <p:spPr>
              <a:xfrm>
                <a:off x="7620000" y="4376785"/>
                <a:ext cx="840828" cy="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5CFAC434-0ECE-E24F-B038-85E4FD5F75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67326" y="3955062"/>
                <a:ext cx="266700" cy="342900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808AC0F9-AE12-2242-B287-8CCDE56E57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38518" y="5588669"/>
                <a:ext cx="762000" cy="215900"/>
              </a:xfrm>
              <a:prstGeom prst="rect">
                <a:avLst/>
              </a:prstGeom>
            </p:spPr>
          </p:pic>
        </p:grp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8DF8096C-8E03-244D-91C2-5F91868B37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7199" y="3966308"/>
            <a:ext cx="3690072" cy="165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9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76EE702-5658-9B4D-A30E-19B595FBC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502" y="126120"/>
            <a:ext cx="8912996" cy="20284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148686-09A1-4F4D-8037-268CA256F4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11" t="13952" r="11962" b="20729"/>
          <a:stretch/>
        </p:blipFill>
        <p:spPr>
          <a:xfrm>
            <a:off x="2150209" y="2216461"/>
            <a:ext cx="7748670" cy="4338164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5D034FB-8A04-254C-80CA-C6CE6F6B4DB5}"/>
              </a:ext>
            </a:extLst>
          </p:cNvPr>
          <p:cNvCxnSpPr/>
          <p:nvPr/>
        </p:nvCxnSpPr>
        <p:spPr>
          <a:xfrm flipV="1">
            <a:off x="7155679" y="1427148"/>
            <a:ext cx="743484" cy="8887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FBE9332-DD57-8F49-BF42-50D03B5A040B}"/>
              </a:ext>
            </a:extLst>
          </p:cNvPr>
          <p:cNvCxnSpPr>
            <a:cxnSpLocks/>
          </p:cNvCxnSpPr>
          <p:nvPr/>
        </p:nvCxnSpPr>
        <p:spPr>
          <a:xfrm flipH="1" flipV="1">
            <a:off x="3111261" y="1673527"/>
            <a:ext cx="1017916" cy="10437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09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theme/theme1.xml><?xml version="1.0" encoding="utf-8"?>
<a:theme xmlns:a="http://schemas.openxmlformats.org/drawingml/2006/main" name="Blank Presentati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818</TotalTime>
  <Words>166</Words>
  <Application>Microsoft Macintosh PowerPoint</Application>
  <PresentationFormat>Widescreen</PresentationFormat>
  <Paragraphs>33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Cambridge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hkdb_2</dc:creator>
  <cp:lastModifiedBy>H.K.D.H. Bhadeshia</cp:lastModifiedBy>
  <cp:revision>39</cp:revision>
  <dcterms:created xsi:type="dcterms:W3CDTF">2002-11-05T08:50:40Z</dcterms:created>
  <dcterms:modified xsi:type="dcterms:W3CDTF">2020-10-16T13:09:25Z</dcterms:modified>
</cp:coreProperties>
</file>