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5"/>
  </p:notesMasterIdLst>
  <p:sldIdLst>
    <p:sldId id="274" r:id="rId2"/>
    <p:sldId id="360" r:id="rId3"/>
    <p:sldId id="305" r:id="rId4"/>
    <p:sldId id="334" r:id="rId5"/>
    <p:sldId id="306" r:id="rId6"/>
    <p:sldId id="307" r:id="rId7"/>
    <p:sldId id="308" r:id="rId8"/>
    <p:sldId id="352" r:id="rId9"/>
    <p:sldId id="335" r:id="rId10"/>
    <p:sldId id="336" r:id="rId11"/>
    <p:sldId id="337" r:id="rId12"/>
    <p:sldId id="338" r:id="rId13"/>
    <p:sldId id="276" r:id="rId14"/>
    <p:sldId id="353" r:id="rId15"/>
    <p:sldId id="355" r:id="rId16"/>
    <p:sldId id="277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278" r:id="rId28"/>
    <p:sldId id="279" r:id="rId29"/>
    <p:sldId id="280" r:id="rId30"/>
    <p:sldId id="275" r:id="rId31"/>
    <p:sldId id="361" r:id="rId32"/>
    <p:sldId id="320" r:id="rId33"/>
    <p:sldId id="321" r:id="rId34"/>
    <p:sldId id="282" r:id="rId35"/>
    <p:sldId id="265" r:id="rId36"/>
    <p:sldId id="284" r:id="rId37"/>
    <p:sldId id="344" r:id="rId38"/>
    <p:sldId id="342" r:id="rId39"/>
    <p:sldId id="346" r:id="rId40"/>
    <p:sldId id="343" r:id="rId41"/>
    <p:sldId id="359" r:id="rId42"/>
    <p:sldId id="293" r:id="rId43"/>
    <p:sldId id="294" r:id="rId44"/>
    <p:sldId id="295" r:id="rId45"/>
    <p:sldId id="296" r:id="rId46"/>
    <p:sldId id="297" r:id="rId47"/>
    <p:sldId id="298" r:id="rId48"/>
    <p:sldId id="354" r:id="rId49"/>
    <p:sldId id="299" r:id="rId50"/>
    <p:sldId id="300" r:id="rId51"/>
    <p:sldId id="301" r:id="rId52"/>
    <p:sldId id="302" r:id="rId53"/>
    <p:sldId id="303" r:id="rId54"/>
    <p:sldId id="322" r:id="rId55"/>
    <p:sldId id="340" r:id="rId56"/>
    <p:sldId id="366" r:id="rId57"/>
    <p:sldId id="356" r:id="rId58"/>
    <p:sldId id="267" r:id="rId59"/>
    <p:sldId id="323" r:id="rId60"/>
    <p:sldId id="332" r:id="rId61"/>
    <p:sldId id="324" r:id="rId62"/>
    <p:sldId id="325" r:id="rId63"/>
    <p:sldId id="363" r:id="rId64"/>
    <p:sldId id="364" r:id="rId65"/>
    <p:sldId id="365" r:id="rId66"/>
    <p:sldId id="362" r:id="rId67"/>
    <p:sldId id="367" r:id="rId68"/>
    <p:sldId id="368" r:id="rId69"/>
    <p:sldId id="329" r:id="rId70"/>
    <p:sldId id="357" r:id="rId71"/>
    <p:sldId id="358" r:id="rId72"/>
    <p:sldId id="330" r:id="rId73"/>
    <p:sldId id="331" r:id="rId7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5E5E"/>
    <a:srgbClr val="0000FF"/>
    <a:srgbClr val="FF0000"/>
    <a:srgbClr val="FFFF00"/>
    <a:srgbClr val="0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62"/>
    <p:restoredTop sz="94624"/>
  </p:normalViewPr>
  <p:slideViewPr>
    <p:cSldViewPr>
      <p:cViewPr varScale="1">
        <p:scale>
          <a:sx n="121" d="100"/>
          <a:sy n="121" d="100"/>
        </p:scale>
        <p:origin x="728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2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9A6002E-F786-6448-B01D-6199879F8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993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B1985C-3B5D-9F4B-937D-CB16FC3ED3F1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solidFill>
            <a:srgbClr val="FFFFFF"/>
          </a:solidFill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90E1442-467E-C247-8E99-81C908FF5CC7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02F2CD4-35B8-3E4B-8145-D72BE7CF351F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A2ACF8B-8820-DD46-8F9F-2197B1DE0BCF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7F08230-9E65-C143-82A8-F69902C68290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87F590-4A76-3440-80D3-F40DF28ADA3A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846D39C-EF04-0747-A182-256D4F119B94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C57D0D5-2405-3549-93EA-FED80750A6B8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830C3CB-E0E5-0A4B-A984-B30BA76196BC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96EBD4E-5EF3-8043-A5B4-1E71D536EA61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8811798-856A-F34A-8FB6-57D161B09AAD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B5D3644-A53F-4441-AF8D-C568AA45E047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DFF005D-1C16-0A45-9B7D-1F4D0C2A3B32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504AF40-9183-C64E-AE80-81A47E06BD46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AA545D-D20F-084F-9633-5126E88FDC73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AEA77D1-86D3-E446-9054-CFBEB1FAE349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76DD60D-4FAA-484B-9044-47E207CD5EA6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234C2B3-40AF-2D40-BFCA-9693CF10931A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A6002E-F786-6448-B01D-6199879F8C3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554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1EE8E21-275F-7347-961E-63F735BE72C1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F7C4D70-E2A4-3D4C-B517-BCD374651C70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C5BDA48-5C25-A540-A387-5DA3BCA6A9FF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343799-B9A2-4146-8FD9-AFDF1D87A0D1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975F91-EC0C-CF45-940C-E1D996CAAEFB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366478B-65E6-CE4D-90DA-C3516E626066}" type="slidenum">
              <a:rPr lang="en-GB" sz="1200"/>
              <a:pPr/>
              <a:t>40</a:t>
            </a:fld>
            <a:endParaRPr lang="en-GB" sz="1200"/>
          </a:p>
        </p:txBody>
      </p:sp>
      <p:sp>
        <p:nvSpPr>
          <p:cNvPr id="931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6AFE127-72D6-0746-ABA9-3C41130AA72D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962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solidFill>
            <a:srgbClr val="FFFFFF"/>
          </a:solidFill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842BFD8-32D5-3D48-8E32-E6842115A0CB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98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2C4673A-3AA3-4F4F-B6CB-55CC7AC8D5FB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A449E1D-C286-4E47-B8EC-416F027134C0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1024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C400B9-51E8-D84E-A339-56D5FF0BF694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1044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71733D-94E4-1A4E-A06E-BBE46F7966D7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FC32EA-281F-CC41-9438-82F0B959CE38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106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70318B8-B5CA-D943-82E9-2248CD22C108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1085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3540A83-216E-D64A-AD78-7DD02D59D802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1116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7A9909B-CC68-7947-AC0E-BFFC16BF70E2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1136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A0E648C-A7C2-D549-B175-71A5EF4B9707}" type="slidenum">
              <a:rPr lang="en-US" sz="1200"/>
              <a:pPr/>
              <a:t>51</a:t>
            </a:fld>
            <a:endParaRPr lang="en-US" sz="1200"/>
          </a:p>
        </p:txBody>
      </p:sp>
      <p:sp>
        <p:nvSpPr>
          <p:cNvPr id="115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84B4AA5-8CE2-EB45-885F-9ED9BBC251EC}" type="slidenum">
              <a:rPr lang="en-US" sz="1200"/>
              <a:pPr/>
              <a:t>52</a:t>
            </a:fld>
            <a:endParaRPr lang="en-US" sz="1200"/>
          </a:p>
        </p:txBody>
      </p:sp>
      <p:sp>
        <p:nvSpPr>
          <p:cNvPr id="1177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A3D193B-8C54-5346-A46B-2E310C7E6791}" type="slidenum">
              <a:rPr lang="en-US" sz="1200"/>
              <a:pPr/>
              <a:t>53</a:t>
            </a:fld>
            <a:endParaRPr lang="en-US" sz="1200"/>
          </a:p>
        </p:txBody>
      </p:sp>
      <p:sp>
        <p:nvSpPr>
          <p:cNvPr id="119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358A514-7082-884F-BD87-E1445531C6B1}" type="slidenum">
              <a:rPr lang="en-US" sz="1200"/>
              <a:pPr/>
              <a:t>54</a:t>
            </a:fld>
            <a:endParaRPr lang="en-US" sz="1200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39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123F3D1-94A5-9643-B2BA-45B0FC50CFB8}" type="slidenum">
              <a:rPr lang="en-US" sz="1200"/>
              <a:pPr/>
              <a:t>57</a:t>
            </a:fld>
            <a:endParaRPr lang="en-US" sz="1200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9B4F603-1266-4444-9803-5B17E2BDD66A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CC0E69B-B8D4-BB48-ACE6-858D72187FF5}" type="slidenum">
              <a:rPr lang="en-US" sz="1200"/>
              <a:pPr/>
              <a:t>58</a:t>
            </a:fld>
            <a:endParaRPr lang="en-US" sz="1200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CC4D127-922A-F747-870D-7025CAF63CDA}" type="slidenum">
              <a:rPr lang="en-US" sz="1200"/>
              <a:pPr/>
              <a:t>59</a:t>
            </a:fld>
            <a:endParaRPr lang="en-US" sz="1200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20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3C20E1D-854B-534F-812F-F0EEBDC75692}" type="slidenum">
              <a:rPr lang="en-US" sz="1200"/>
              <a:pPr/>
              <a:t>61</a:t>
            </a:fld>
            <a:endParaRPr lang="en-US" sz="1200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3F77D6F-EC52-3E4C-AA17-86D2BAEA0BEB}" type="slidenum">
              <a:rPr lang="en-US" sz="1200"/>
              <a:pPr/>
              <a:t>62</a:t>
            </a:fld>
            <a:endParaRPr lang="en-US" sz="1200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C5BDA48-5C25-A540-A387-5DA3BCA6A9FF}" type="slidenum">
              <a:rPr lang="en-US" sz="1200"/>
              <a:pPr/>
              <a:t>68</a:t>
            </a:fld>
            <a:endParaRPr lang="en-US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B85657-32F6-6C41-B50B-9DC9EAB88E52}" type="slidenum">
              <a:rPr lang="en-US" sz="1200"/>
              <a:pPr/>
              <a:t>69</a:t>
            </a:fld>
            <a:endParaRPr lang="en-US" sz="1200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F7E6F3F-F6D9-5E49-B1F4-C0321CD98A13}" type="slidenum">
              <a:rPr lang="en-US" sz="1200"/>
              <a:pPr/>
              <a:t>70</a:t>
            </a:fld>
            <a:endParaRPr lang="en-US" sz="1200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5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5820AE5-347A-CB41-8CB1-9A804BCF1182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EF465D8-F514-3E4E-992D-FB1C3DB38889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18418-6CC2-8B4C-8142-649BDC6921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48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C6B26-8727-C641-A428-61B650025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1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C8048-A78E-AB47-BCF9-9E3886408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90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D1403-B3A3-BC4D-B429-10AEEFFDCE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83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6B166-A820-9F44-B400-603FE919F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3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06915-E311-9A42-BB5A-EC872F807A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9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054B8-11CD-6E43-9A7A-3DD5412C6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46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0C410-F9AD-DA4F-A1BF-45255CC65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36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470C3-2033-7B4E-98F4-7B63E70701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22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43306-742E-1D41-AEDC-0DCE338C9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6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92879-E073-0F4E-9C1E-DF15D07FE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54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C1E4B2A-4921-0C4B-9F41-547D8D2DF7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6.jpg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4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notesSlide" Target="../notesSlides/notesSlide5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5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 rot="-5400000">
            <a:off x="3303072" y="2662207"/>
            <a:ext cx="369332" cy="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>
              <a:latin typeface="Times New Roman" charset="0"/>
            </a:endParaRPr>
          </a:p>
        </p:txBody>
      </p: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1919288" y="1052514"/>
            <a:ext cx="612140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/>
              <a:t>Introduction and point groups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/>
              <a:t>Stereographic projections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/>
              <a:t>Low symmetry systems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/>
              <a:t>Space groups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/>
              <a:t>Deformation and texture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/>
              <a:t>Interfaces, orientation relationships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/>
              <a:t>Martensitic transformations</a:t>
            </a:r>
          </a:p>
        </p:txBody>
      </p:sp>
      <p:grpSp>
        <p:nvGrpSpPr>
          <p:cNvPr id="14340" name="Group 11"/>
          <p:cNvGrpSpPr>
            <a:grpSpLocks/>
          </p:cNvGrpSpPr>
          <p:nvPr/>
        </p:nvGrpSpPr>
        <p:grpSpPr bwMode="auto">
          <a:xfrm>
            <a:off x="1919288" y="260350"/>
            <a:ext cx="8305800" cy="1492250"/>
            <a:chOff x="288" y="144"/>
            <a:chExt cx="5232" cy="940"/>
          </a:xfrm>
        </p:grpSpPr>
        <p:sp>
          <p:nvSpPr>
            <p:cNvPr id="14342" name="Text Box 2"/>
            <p:cNvSpPr txBox="1">
              <a:spLocks noChangeArrowheads="1"/>
            </p:cNvSpPr>
            <p:nvPr/>
          </p:nvSpPr>
          <p:spPr bwMode="auto">
            <a:xfrm>
              <a:off x="288" y="144"/>
              <a:ext cx="2592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4000">
                  <a:solidFill>
                    <a:srgbClr val="000080"/>
                  </a:solidFill>
                  <a:cs typeface="Arial" charset="0"/>
                </a:rPr>
                <a:t>Crystallography</a:t>
              </a:r>
            </a:p>
          </p:txBody>
        </p:sp>
        <p:pic>
          <p:nvPicPr>
            <p:cNvPr id="1434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672"/>
              <a:ext cx="1488" cy="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4" name="Text Box 9"/>
            <p:cNvSpPr txBox="1">
              <a:spLocks noChangeArrowheads="1"/>
            </p:cNvSpPr>
            <p:nvPr/>
          </p:nvSpPr>
          <p:spPr bwMode="auto">
            <a:xfrm>
              <a:off x="3408" y="240"/>
              <a:ext cx="21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cs typeface="Arial" charset="0"/>
                </a:rPr>
                <a:t>H. K. D. H. Bhadeshia</a:t>
              </a:r>
            </a:p>
          </p:txBody>
        </p:sp>
      </p:grpSp>
      <p:sp>
        <p:nvSpPr>
          <p:cNvPr id="14341" name="Rectangle 1"/>
          <p:cNvSpPr>
            <a:spLocks noChangeArrowheads="1"/>
          </p:cNvSpPr>
          <p:nvPr/>
        </p:nvSpPr>
        <p:spPr bwMode="auto">
          <a:xfrm>
            <a:off x="6096000" y="3348097"/>
            <a:ext cx="57608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/>
              <a:t>https://www.phase-trans.msm.cam.ac.uk/teaching.html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215900"/>
            <a:ext cx="8242300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215900"/>
            <a:ext cx="8242300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215900"/>
            <a:ext cx="8242300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533526"/>
            <a:ext cx="420052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 descr="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2143126"/>
            <a:ext cx="3667125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4267200" y="533401"/>
            <a:ext cx="3276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/>
              <a:t>The Lattice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2208213" y="188913"/>
            <a:ext cx="7772400" cy="11430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Graphene, nanotubes</a:t>
            </a:r>
          </a:p>
        </p:txBody>
      </p:sp>
      <p:pic>
        <p:nvPicPr>
          <p:cNvPr id="44034" name="Picture 5" descr="graphene.nanotub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1557338"/>
            <a:ext cx="70612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333376"/>
            <a:ext cx="3994150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2759076"/>
            <a:ext cx="4014788" cy="353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43001"/>
            <a:ext cx="8529638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summ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914401"/>
            <a:ext cx="8782050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4" y="920750"/>
            <a:ext cx="8612187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direction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90600"/>
            <a:ext cx="84010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811380707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2" y="1160496"/>
            <a:ext cx="3240359" cy="48945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D694CA-EF1C-7849-A240-04995FD84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965" y="1124744"/>
            <a:ext cx="3116412" cy="47525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E3A059-062B-8E48-8651-CEB9611B801D}"/>
              </a:ext>
            </a:extLst>
          </p:cNvPr>
          <p:cNvSpPr/>
          <p:nvPr/>
        </p:nvSpPr>
        <p:spPr>
          <a:xfrm>
            <a:off x="1666308" y="159985"/>
            <a:ext cx="8859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www.phase-trans.msm.cam.ac.uk/2020/Crystallography_book.pdf</a:t>
            </a:r>
          </a:p>
          <a:p>
            <a:endParaRPr lang="en-US" sz="200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347BBE3-D687-1042-B864-58F86637FC66}"/>
              </a:ext>
            </a:extLst>
          </p:cNvPr>
          <p:cNvCxnSpPr>
            <a:cxnSpLocks/>
          </p:cNvCxnSpPr>
          <p:nvPr/>
        </p:nvCxnSpPr>
        <p:spPr bwMode="auto">
          <a:xfrm flipH="1">
            <a:off x="4655841" y="513928"/>
            <a:ext cx="670015" cy="4668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904758A-3C94-0547-B343-01BBA1E5E947}"/>
              </a:ext>
            </a:extLst>
          </p:cNvPr>
          <p:cNvSpPr txBox="1"/>
          <p:nvPr/>
        </p:nvSpPr>
        <p:spPr>
          <a:xfrm>
            <a:off x="3287688" y="6248060"/>
            <a:ext cx="6143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(hard copies of both in departmental library)</a:t>
            </a:r>
          </a:p>
        </p:txBody>
      </p:sp>
    </p:spTree>
    <p:extLst>
      <p:ext uri="{BB962C8B-B14F-4D97-AF65-F5344CB8AC3E}">
        <p14:creationId xmlns:p14="http://schemas.microsoft.com/office/powerpoint/2010/main" val="1879707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direction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8682038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directions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"/>
            <a:ext cx="8001000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plane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371601"/>
            <a:ext cx="8482013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plane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304801"/>
            <a:ext cx="6958013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3" descr="a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307014"/>
            <a:ext cx="4953000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plane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67056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Picture 3" descr="a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4899025"/>
            <a:ext cx="5476875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planes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1"/>
            <a:ext cx="6248400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5" name="Picture 3" descr="a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876801"/>
            <a:ext cx="488156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planes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9864"/>
            <a:ext cx="8382000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 descr="bcc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771900"/>
            <a:ext cx="356235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3D962D-7B81-AB40-B31F-2A09D1855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40" y="635785"/>
            <a:ext cx="5283200" cy="4635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" descr="fcc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257550"/>
            <a:ext cx="3962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F8CE66-5E91-B54D-A286-9807ADC46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024" y="742950"/>
            <a:ext cx="50673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23A15A-14F7-A04A-8AC5-702EEDE13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25" y="1612900"/>
            <a:ext cx="3594100" cy="3632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D2802C-E8A8-0140-AAF8-000B59FEF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808" y="476672"/>
            <a:ext cx="3594100" cy="3632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D08B5A-DED7-E549-A1BD-9FD44E820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5277" y="2614488"/>
            <a:ext cx="3594100" cy="3632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5D324D-1BD1-BF45-B442-B4F297273EF7}"/>
              </a:ext>
            </a:extLst>
          </p:cNvPr>
          <p:cNvSpPr txBox="1"/>
          <p:nvPr/>
        </p:nvSpPr>
        <p:spPr>
          <a:xfrm>
            <a:off x="1415480" y="544522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0B0CEA-D611-B84A-9289-BCAE2EDC1988}"/>
              </a:ext>
            </a:extLst>
          </p:cNvPr>
          <p:cNvSpPr txBox="1"/>
          <p:nvPr/>
        </p:nvSpPr>
        <p:spPr>
          <a:xfrm>
            <a:off x="5681651" y="419975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32BE6B-28B5-7E42-A851-1A3FEE7329FB}"/>
              </a:ext>
            </a:extLst>
          </p:cNvPr>
          <p:cNvSpPr txBox="1"/>
          <p:nvPr/>
        </p:nvSpPr>
        <p:spPr>
          <a:xfrm>
            <a:off x="9640109" y="636676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6C340D-AB53-C44A-B3E1-DB1DC163C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3212976"/>
            <a:ext cx="3705697" cy="2991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85E258-1057-E84D-B0FF-F468F2F27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2" y="836713"/>
            <a:ext cx="3428886" cy="31788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BE4207-6DAC-134C-9D8B-FB47689653CC}"/>
              </a:ext>
            </a:extLst>
          </p:cNvPr>
          <p:cNvSpPr txBox="1"/>
          <p:nvPr/>
        </p:nvSpPr>
        <p:spPr>
          <a:xfrm>
            <a:off x="2711625" y="188640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crystalline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0D2FE1-0E28-A34A-8450-2295C82F5306}"/>
              </a:ext>
            </a:extLst>
          </p:cNvPr>
          <p:cNvSpPr txBox="1"/>
          <p:nvPr/>
        </p:nvSpPr>
        <p:spPr>
          <a:xfrm>
            <a:off x="7248129" y="6204322"/>
            <a:ext cx="1986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amorphous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A85EDF-B2D7-504C-9096-D1D3AE194D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202" t="22266" r="11893" b="9716"/>
          <a:stretch/>
        </p:blipFill>
        <p:spPr>
          <a:xfrm>
            <a:off x="6600367" y="773712"/>
            <a:ext cx="3281962" cy="22638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356949-C76B-2745-9B67-0D2D89D1D0E6}"/>
              </a:ext>
            </a:extLst>
          </p:cNvPr>
          <p:cNvSpPr txBox="1"/>
          <p:nvPr/>
        </p:nvSpPr>
        <p:spPr>
          <a:xfrm>
            <a:off x="7248128" y="-57285"/>
            <a:ext cx="23583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cristobalite from</a:t>
            </a:r>
          </a:p>
          <a:p>
            <a:r>
              <a:rPr lang="en-US"/>
              <a:t>glassy magma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905F43-A026-514B-BB4A-79FBB5F80A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926" r="22550"/>
          <a:stretch/>
        </p:blipFill>
        <p:spPr>
          <a:xfrm>
            <a:off x="2368496" y="4236636"/>
            <a:ext cx="2780815" cy="242597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3500438"/>
            <a:ext cx="1200150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260648"/>
            <a:ext cx="4537075" cy="42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476250"/>
            <a:ext cx="2220912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10-09 at 08.47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732" y="0"/>
            <a:ext cx="5171005" cy="68580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5015880" y="1412776"/>
            <a:ext cx="1080120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3719736" y="2924944"/>
            <a:ext cx="1080120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3287689" y="1052736"/>
            <a:ext cx="1761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height 1/2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7529" y="2636912"/>
            <a:ext cx="1761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height 0,1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75520" y="6093296"/>
            <a:ext cx="14392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hcp</a:t>
            </a:r>
            <a:r>
              <a:rPr lang="en-US" sz="3200" dirty="0"/>
              <a:t> Fe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240016" y="2780928"/>
            <a:ext cx="4240488" cy="3883896"/>
            <a:chOff x="4716016" y="2780928"/>
            <a:chExt cx="4240488" cy="3883896"/>
          </a:xfrm>
        </p:grpSpPr>
        <p:grpSp>
          <p:nvGrpSpPr>
            <p:cNvPr id="18" name="Group 17"/>
            <p:cNvGrpSpPr/>
            <p:nvPr/>
          </p:nvGrpSpPr>
          <p:grpSpPr>
            <a:xfrm>
              <a:off x="4716016" y="2780928"/>
              <a:ext cx="4041822" cy="1399024"/>
              <a:chOff x="4716016" y="2780928"/>
              <a:chExt cx="4041822" cy="1399024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4716016" y="2780928"/>
                <a:ext cx="1327016" cy="1399024"/>
                <a:chOff x="155627" y="1100859"/>
                <a:chExt cx="1327016" cy="1399024"/>
              </a:xfrm>
            </p:grpSpPr>
            <p:sp>
              <p:nvSpPr>
                <p:cNvPr id="4" name="Hexagon 3"/>
                <p:cNvSpPr/>
                <p:nvPr/>
              </p:nvSpPr>
              <p:spPr bwMode="auto">
                <a:xfrm>
                  <a:off x="579781" y="1617652"/>
                  <a:ext cx="463827" cy="371188"/>
                </a:xfrm>
                <a:prstGeom prst="hexagon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" name="Arc 4"/>
                <p:cNvSpPr/>
                <p:nvPr/>
              </p:nvSpPr>
              <p:spPr bwMode="auto">
                <a:xfrm rot="4140000">
                  <a:off x="155627" y="1676923"/>
                  <a:ext cx="822960" cy="822960"/>
                </a:xfrm>
                <a:prstGeom prst="arc">
                  <a:avLst>
                    <a:gd name="adj1" fmla="val 16200000"/>
                    <a:gd name="adj2" fmla="val 18388247"/>
                  </a:avLst>
                </a:prstGeom>
                <a:noFill/>
                <a:ln w="952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" name="Arc 5"/>
                <p:cNvSpPr/>
                <p:nvPr/>
              </p:nvSpPr>
              <p:spPr bwMode="auto">
                <a:xfrm rot="17460000" flipH="1">
                  <a:off x="659683" y="1100859"/>
                  <a:ext cx="822960" cy="822960"/>
                </a:xfrm>
                <a:prstGeom prst="arc">
                  <a:avLst>
                    <a:gd name="adj1" fmla="val 16200000"/>
                    <a:gd name="adj2" fmla="val 18388247"/>
                  </a:avLst>
                </a:prstGeom>
                <a:noFill/>
                <a:ln w="952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7956376" y="3068960"/>
                <a:ext cx="52700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/>
                  <a:t>6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8316416" y="3356992"/>
                <a:ext cx="4414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/>
                  <a:t>3</a:t>
                </a: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0352" y="4077072"/>
              <a:ext cx="1216152" cy="25877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691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4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81000"/>
            <a:ext cx="345598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304800"/>
            <a:ext cx="5410200" cy="1143000"/>
          </a:xfrm>
        </p:spPr>
        <p:txBody>
          <a:bodyPr/>
          <a:lstStyle/>
          <a:p>
            <a:pPr algn="l"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Centre of symmetry 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and inversion</a:t>
            </a:r>
          </a:p>
        </p:txBody>
      </p:sp>
      <p:pic>
        <p:nvPicPr>
          <p:cNvPr id="2" name="Picture 1" descr="Screen Shot 2018-10-09 at 09.23.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831" y="2312967"/>
            <a:ext cx="3517900" cy="3924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5095DF-CC64-4D47-9486-83A9A96C0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496" y="476672"/>
            <a:ext cx="6733874" cy="3240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C32AC4-CA62-954C-9170-76E21F135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6964" y="4293096"/>
            <a:ext cx="6395315" cy="13681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11E9D0-8D06-D14D-932E-23A1401A9A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020"/>
          <a:stretch/>
        </p:blipFill>
        <p:spPr>
          <a:xfrm>
            <a:off x="1529341" y="5661248"/>
            <a:ext cx="4310967" cy="760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55E32A-51D5-F143-A06D-4BB89A23D7ED}"/>
              </a:ext>
            </a:extLst>
          </p:cNvPr>
          <p:cNvSpPr txBox="1"/>
          <p:nvPr/>
        </p:nvSpPr>
        <p:spPr>
          <a:xfrm>
            <a:off x="7032104" y="5818536"/>
            <a:ext cx="4596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180°120°90°60°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276872"/>
            <a:ext cx="9765332" cy="398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>
          <a:xfrm>
            <a:off x="3352800" y="152400"/>
            <a:ext cx="5029200" cy="762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Bravais Lattices</a:t>
            </a:r>
          </a:p>
        </p:txBody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53200" y="1143000"/>
            <a:ext cx="32766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Triclinic P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Monoclinic P &amp; C</a:t>
            </a:r>
            <a:br>
              <a:rPr lang="en-US" sz="280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8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Orthorhombic P, C, I &amp; F</a:t>
            </a:r>
          </a:p>
          <a:p>
            <a:pPr eaLnBrk="1" hangingPunct="1">
              <a:lnSpc>
                <a:spcPct val="90000"/>
              </a:lnSpc>
            </a:pPr>
            <a:endParaRPr lang="en-US" sz="28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Tetragonal P &amp; I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Hexagonal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Trigonal P</a:t>
            </a:r>
          </a:p>
          <a:p>
            <a:pPr eaLnBrk="1" hangingPunct="1">
              <a:lnSpc>
                <a:spcPct val="90000"/>
              </a:lnSpc>
            </a:pPr>
            <a:endParaRPr lang="en-US" sz="28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Cubic P, F &amp; I</a:t>
            </a:r>
          </a:p>
        </p:txBody>
      </p:sp>
      <p:pic>
        <p:nvPicPr>
          <p:cNvPr id="849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143000"/>
            <a:ext cx="40290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3"/>
          <p:cNvSpPr>
            <a:spLocks noChangeArrowheads="1"/>
          </p:cNvSpPr>
          <p:nvPr/>
        </p:nvSpPr>
        <p:spPr bwMode="auto">
          <a:xfrm>
            <a:off x="7032625" y="4797152"/>
            <a:ext cx="2362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>
                <a:solidFill>
                  <a:srgbClr val="000080"/>
                </a:solidFill>
              </a:rPr>
              <a:t>Bravais Lattices</a:t>
            </a:r>
          </a:p>
        </p:txBody>
      </p:sp>
      <p:pic>
        <p:nvPicPr>
          <p:cNvPr id="8704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04813"/>
            <a:ext cx="5257800" cy="619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411162"/>
            <a:ext cx="7772400" cy="6035675"/>
          </a:xfrm>
          <a:prstGeom prst="rect">
            <a:avLst/>
          </a:prstGeom>
          <a:solidFill>
            <a:srgbClr val="CCFFFF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036957" y="796062"/>
            <a:ext cx="1600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800">
                <a:solidFill>
                  <a:srgbClr val="800000"/>
                </a:solidFill>
              </a:rPr>
              <a:t>Bundy (1965)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7DE65-23A6-2A4B-8B9D-453B2D91E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288" y="4221088"/>
            <a:ext cx="1250752" cy="10974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966B93-38F1-7A47-B920-D0D5D4625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1" y="980728"/>
            <a:ext cx="1668731" cy="16561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E3F13D-5C67-6643-B7CB-8F16BD745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24" y="335934"/>
            <a:ext cx="1250752" cy="1097415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BDA2455-36BD-1042-9EA7-0FA00F00F1F7}"/>
              </a:ext>
            </a:extLst>
          </p:cNvPr>
          <p:cNvCxnSpPr>
            <a:cxnSpLocks/>
          </p:cNvCxnSpPr>
          <p:nvPr/>
        </p:nvCxnSpPr>
        <p:spPr bwMode="auto">
          <a:xfrm>
            <a:off x="1696314" y="932259"/>
            <a:ext cx="1087318" cy="26449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1" descr="hexagonal_close_packed_hcp.jpg">
            <a:extLst>
              <a:ext uri="{FF2B5EF4-FFF2-40B4-BE49-F238E27FC236}">
                <a16:creationId xmlns:a16="http://schemas.microsoft.com/office/drawing/2014/main" id="{42E20CDC-5ACA-7D42-A0C2-BFE3E27D9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452" y="4221088"/>
            <a:ext cx="1127630" cy="109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8674BD-B1BF-344E-A676-B28C9D6BDA40}"/>
              </a:ext>
            </a:extLst>
          </p:cNvPr>
          <p:cNvSpPr txBox="1"/>
          <p:nvPr/>
        </p:nvSpPr>
        <p:spPr>
          <a:xfrm rot="16200000">
            <a:off x="-513988" y="4540915"/>
            <a:ext cx="1800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5E5E5E"/>
                </a:solidFill>
              </a:rPr>
              <a:t>pure iron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" descr="hexagonal_close_packed_hc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156904"/>
            <a:ext cx="2330603" cy="226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867E30-A56E-F848-B9E4-534D9E576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2435810"/>
            <a:ext cx="6362700" cy="373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17896E-6A73-5448-A988-E50D9FADE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867083">
            <a:off x="7200055" y="3113673"/>
            <a:ext cx="2688433" cy="264863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A4AED0-E70F-4444-ADAE-DE2072E9A124}"/>
              </a:ext>
            </a:extLst>
          </p:cNvPr>
          <p:cNvCxnSpPr>
            <a:cxnSpLocks/>
          </p:cNvCxnSpPr>
          <p:nvPr/>
        </p:nvCxnSpPr>
        <p:spPr bwMode="auto">
          <a:xfrm>
            <a:off x="6742855" y="3212976"/>
            <a:ext cx="1801416" cy="14018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8C19B4A-2214-B547-BAC2-6FFC63156262}"/>
              </a:ext>
            </a:extLst>
          </p:cNvPr>
          <p:cNvCxnSpPr>
            <a:cxnSpLocks/>
          </p:cNvCxnSpPr>
          <p:nvPr/>
        </p:nvCxnSpPr>
        <p:spPr bwMode="auto">
          <a:xfrm>
            <a:off x="6463754" y="3913902"/>
            <a:ext cx="1864494" cy="8385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8A9AC6-C8B6-6A40-A95C-A09625E304BA}"/>
              </a:ext>
            </a:extLst>
          </p:cNvPr>
          <p:cNvCxnSpPr>
            <a:cxnSpLocks/>
          </p:cNvCxnSpPr>
          <p:nvPr/>
        </p:nvCxnSpPr>
        <p:spPr bwMode="auto">
          <a:xfrm>
            <a:off x="6240016" y="4856320"/>
            <a:ext cx="1728192" cy="3610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Line 176"/>
          <p:cNvSpPr>
            <a:spLocks noChangeShapeType="1"/>
          </p:cNvSpPr>
          <p:nvPr/>
        </p:nvSpPr>
        <p:spPr bwMode="auto">
          <a:xfrm flipH="1" flipV="1">
            <a:off x="-4057650" y="-52388"/>
            <a:ext cx="19050" cy="174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0" name="Line 177"/>
          <p:cNvSpPr>
            <a:spLocks noChangeShapeType="1"/>
          </p:cNvSpPr>
          <p:nvPr/>
        </p:nvSpPr>
        <p:spPr bwMode="auto">
          <a:xfrm flipH="1" flipV="1">
            <a:off x="-4057650" y="-52388"/>
            <a:ext cx="19050" cy="174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4" name="Text Box 232"/>
          <p:cNvSpPr txBox="1">
            <a:spLocks noChangeArrowheads="1"/>
          </p:cNvSpPr>
          <p:nvPr/>
        </p:nvSpPr>
        <p:spPr bwMode="auto">
          <a:xfrm>
            <a:off x="407368" y="407406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800">
                <a:solidFill>
                  <a:srgbClr val="800000"/>
                </a:solidFill>
              </a:rPr>
              <a:t>Paxton et al. (1990)</a:t>
            </a:r>
          </a:p>
        </p:txBody>
      </p:sp>
      <p:sp>
        <p:nvSpPr>
          <p:cNvPr id="94236" name="TextBox 1"/>
          <p:cNvSpPr txBox="1">
            <a:spLocks noChangeArrowheads="1"/>
          </p:cNvSpPr>
          <p:nvPr/>
        </p:nvSpPr>
        <p:spPr bwMode="auto">
          <a:xfrm>
            <a:off x="6672064" y="4149080"/>
            <a:ext cx="2233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Pure iron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581926-B8F1-714A-8539-E1F863722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836711"/>
            <a:ext cx="4536504" cy="573231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6078FB-9A89-D04F-A73B-55E30E5D6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49" y="997409"/>
            <a:ext cx="6154095" cy="48631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904146-9033-B54E-A0BE-63140A2DFBC7}"/>
              </a:ext>
            </a:extLst>
          </p:cNvPr>
          <p:cNvSpPr txBox="1"/>
          <p:nvPr/>
        </p:nvSpPr>
        <p:spPr>
          <a:xfrm>
            <a:off x="1775521" y="116633"/>
            <a:ext cx="3148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anisotropic molecules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F02986-485D-1B42-BAE4-43C5CA48460F}"/>
              </a:ext>
            </a:extLst>
          </p:cNvPr>
          <p:cNvSpPr txBox="1"/>
          <p:nvPr/>
        </p:nvSpPr>
        <p:spPr>
          <a:xfrm>
            <a:off x="2639617" y="6048871"/>
            <a:ext cx="3026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solid crystal, ordered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E25B2D-37DE-684A-8402-1E081EF402B3}"/>
              </a:ext>
            </a:extLst>
          </p:cNvPr>
          <p:cNvSpPr txBox="1"/>
          <p:nvPr/>
        </p:nvSpPr>
        <p:spPr>
          <a:xfrm>
            <a:off x="7536161" y="260649"/>
            <a:ext cx="2736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liquid crystal, </a:t>
            </a:r>
          </a:p>
          <a:p>
            <a:r>
              <a:rPr lang="en-US"/>
              <a:t>somewhat ordered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6220DB-3D41-504C-96BC-A5D999F75ECD}"/>
              </a:ext>
            </a:extLst>
          </p:cNvPr>
          <p:cNvSpPr txBox="1"/>
          <p:nvPr/>
        </p:nvSpPr>
        <p:spPr>
          <a:xfrm>
            <a:off x="6151000" y="3013502"/>
            <a:ext cx="3113353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/>
              <a:t>liquid: cannot support</a:t>
            </a:r>
          </a:p>
          <a:p>
            <a:r>
              <a:rPr lang="en-US"/>
              <a:t>shear stress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4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0"/>
            <a:ext cx="7145338" cy="392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2162" name="Line 1027"/>
          <p:cNvSpPr>
            <a:spLocks noChangeShapeType="1"/>
          </p:cNvSpPr>
          <p:nvPr/>
        </p:nvSpPr>
        <p:spPr bwMode="auto">
          <a:xfrm flipH="1" flipV="1">
            <a:off x="-520700" y="-1201738"/>
            <a:ext cx="12700" cy="12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3" name="Line 1028"/>
          <p:cNvSpPr>
            <a:spLocks noChangeShapeType="1"/>
          </p:cNvSpPr>
          <p:nvPr/>
        </p:nvSpPr>
        <p:spPr bwMode="auto">
          <a:xfrm flipH="1" flipV="1">
            <a:off x="-520700" y="-1201738"/>
            <a:ext cx="12700" cy="12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4" name="Rectangle 1030"/>
          <p:cNvSpPr>
            <a:spLocks noChangeArrowheads="1"/>
          </p:cNvSpPr>
          <p:nvPr/>
        </p:nvSpPr>
        <p:spPr bwMode="auto">
          <a:xfrm>
            <a:off x="5102225" y="306388"/>
            <a:ext cx="5730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4000">
                <a:solidFill>
                  <a:srgbClr val="800000"/>
                </a:solidFill>
                <a:latin typeface="Geneva" charset="0"/>
              </a:rPr>
              <a:t>Fe</a:t>
            </a:r>
            <a:endParaRPr lang="en-GB" b="1">
              <a:solidFill>
                <a:srgbClr val="800000"/>
              </a:solidFill>
            </a:endParaRPr>
          </a:p>
        </p:txBody>
      </p:sp>
      <p:sp>
        <p:nvSpPr>
          <p:cNvPr id="92165" name="Rectangle 1031"/>
          <p:cNvSpPr>
            <a:spLocks noChangeArrowheads="1"/>
          </p:cNvSpPr>
          <p:nvPr/>
        </p:nvSpPr>
        <p:spPr bwMode="auto">
          <a:xfrm>
            <a:off x="5102225" y="1185863"/>
            <a:ext cx="6048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4000">
                <a:solidFill>
                  <a:srgbClr val="800000"/>
                </a:solidFill>
                <a:latin typeface="Geneva" charset="0"/>
              </a:rPr>
              <a:t>Ru</a:t>
            </a:r>
            <a:endParaRPr lang="en-GB" b="1">
              <a:solidFill>
                <a:srgbClr val="800000"/>
              </a:solidFill>
            </a:endParaRPr>
          </a:p>
        </p:txBody>
      </p:sp>
      <p:sp>
        <p:nvSpPr>
          <p:cNvPr id="92166" name="Rectangle 1032"/>
          <p:cNvSpPr>
            <a:spLocks noChangeArrowheads="1"/>
          </p:cNvSpPr>
          <p:nvPr/>
        </p:nvSpPr>
        <p:spPr bwMode="auto">
          <a:xfrm>
            <a:off x="5067301" y="2198688"/>
            <a:ext cx="6318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4000">
                <a:solidFill>
                  <a:srgbClr val="800000"/>
                </a:solidFill>
                <a:latin typeface="Geneva" charset="0"/>
              </a:rPr>
              <a:t>Os</a:t>
            </a:r>
            <a:endParaRPr lang="en-GB" b="1">
              <a:solidFill>
                <a:srgbClr val="800000"/>
              </a:solidFill>
            </a:endParaRPr>
          </a:p>
        </p:txBody>
      </p:sp>
      <p:sp>
        <p:nvSpPr>
          <p:cNvPr id="341001" name="Line 1033"/>
          <p:cNvSpPr>
            <a:spLocks noChangeShapeType="1"/>
          </p:cNvSpPr>
          <p:nvPr/>
        </p:nvSpPr>
        <p:spPr bwMode="auto">
          <a:xfrm flipH="1">
            <a:off x="4800600" y="5257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168" name="Rectangle 1034"/>
          <p:cNvSpPr>
            <a:spLocks noChangeArrowheads="1"/>
          </p:cNvSpPr>
          <p:nvPr/>
        </p:nvSpPr>
        <p:spPr bwMode="auto">
          <a:xfrm>
            <a:off x="4953000" y="4800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4000">
                <a:solidFill>
                  <a:srgbClr val="800000"/>
                </a:solidFill>
                <a:latin typeface="Geneva" charset="0"/>
              </a:rPr>
              <a:t>Hs</a:t>
            </a:r>
            <a:endParaRPr lang="en-GB" b="1">
              <a:solidFill>
                <a:srgbClr val="800000"/>
              </a:solidFill>
            </a:endParaRPr>
          </a:p>
        </p:txBody>
      </p:sp>
      <p:sp>
        <p:nvSpPr>
          <p:cNvPr id="341003" name="Text Box 1035"/>
          <p:cNvSpPr txBox="1">
            <a:spLocks noChangeArrowheads="1"/>
          </p:cNvSpPr>
          <p:nvPr/>
        </p:nvSpPr>
        <p:spPr bwMode="auto">
          <a:xfrm>
            <a:off x="7086600" y="1447801"/>
            <a:ext cx="1676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4000"/>
              <a:t>6d  2s</a:t>
            </a:r>
          </a:p>
        </p:txBody>
      </p:sp>
      <p:sp>
        <p:nvSpPr>
          <p:cNvPr id="341004" name="Line 1036"/>
          <p:cNvSpPr>
            <a:spLocks noChangeShapeType="1"/>
          </p:cNvSpPr>
          <p:nvPr/>
        </p:nvSpPr>
        <p:spPr bwMode="auto">
          <a:xfrm flipH="1">
            <a:off x="4800600" y="2895600"/>
            <a:ext cx="304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4"/>
          <p:cNvSpPr>
            <a:spLocks noChangeArrowheads="1"/>
          </p:cNvSpPr>
          <p:nvPr/>
        </p:nvSpPr>
        <p:spPr bwMode="auto">
          <a:xfrm rot="-5400000">
            <a:off x="3303072" y="2662207"/>
            <a:ext cx="369332" cy="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>
              <a:latin typeface="Times New Roman" charset="0"/>
            </a:endParaRPr>
          </a:p>
        </p:txBody>
      </p:sp>
      <p:sp>
        <p:nvSpPr>
          <p:cNvPr id="95234" name="Text Box 7"/>
          <p:cNvSpPr txBox="1">
            <a:spLocks noChangeArrowheads="1"/>
          </p:cNvSpPr>
          <p:nvPr/>
        </p:nvSpPr>
        <p:spPr bwMode="auto">
          <a:xfrm>
            <a:off x="1919288" y="1052514"/>
            <a:ext cx="612140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dirty="0"/>
              <a:t>Introduction and point groups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dirty="0"/>
              <a:t>Stereographic projections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dirty="0"/>
              <a:t>Low symmetry systems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dirty="0"/>
              <a:t>Space groups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dirty="0"/>
              <a:t>Deformation and texture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dirty="0"/>
              <a:t>Interfaces, orientation relationships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dirty="0"/>
              <a:t>Martensitic transformations</a:t>
            </a:r>
          </a:p>
        </p:txBody>
      </p:sp>
      <p:grpSp>
        <p:nvGrpSpPr>
          <p:cNvPr id="95235" name="Group 11"/>
          <p:cNvGrpSpPr>
            <a:grpSpLocks/>
          </p:cNvGrpSpPr>
          <p:nvPr/>
        </p:nvGrpSpPr>
        <p:grpSpPr bwMode="auto">
          <a:xfrm>
            <a:off x="1919288" y="260350"/>
            <a:ext cx="8305800" cy="1492250"/>
            <a:chOff x="288" y="144"/>
            <a:chExt cx="5232" cy="940"/>
          </a:xfrm>
        </p:grpSpPr>
        <p:sp>
          <p:nvSpPr>
            <p:cNvPr id="95238" name="Text Box 2"/>
            <p:cNvSpPr txBox="1">
              <a:spLocks noChangeArrowheads="1"/>
            </p:cNvSpPr>
            <p:nvPr/>
          </p:nvSpPr>
          <p:spPr bwMode="auto">
            <a:xfrm>
              <a:off x="288" y="144"/>
              <a:ext cx="2592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4000">
                  <a:solidFill>
                    <a:srgbClr val="000080"/>
                  </a:solidFill>
                  <a:cs typeface="Arial" charset="0"/>
                </a:rPr>
                <a:t>Crystallography</a:t>
              </a:r>
            </a:p>
          </p:txBody>
        </p:sp>
        <p:pic>
          <p:nvPicPr>
            <p:cNvPr id="9523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672"/>
              <a:ext cx="1488" cy="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240" name="Text Box 9"/>
            <p:cNvSpPr txBox="1">
              <a:spLocks noChangeArrowheads="1"/>
            </p:cNvSpPr>
            <p:nvPr/>
          </p:nvSpPr>
          <p:spPr bwMode="auto">
            <a:xfrm>
              <a:off x="3408" y="240"/>
              <a:ext cx="21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>
                  <a:cs typeface="Arial" charset="0"/>
                </a:rPr>
                <a:t>H. K. D. H. </a:t>
              </a:r>
              <a:r>
                <a:rPr lang="en-US" dirty="0" err="1">
                  <a:cs typeface="Arial" charset="0"/>
                </a:rPr>
                <a:t>Bhadeshia</a:t>
              </a:r>
              <a:endParaRPr lang="en-US" dirty="0">
                <a:cs typeface="Arial" charset="0"/>
              </a:endParaRPr>
            </a:p>
          </p:txBody>
        </p:sp>
      </p:grpSp>
      <p:sp>
        <p:nvSpPr>
          <p:cNvPr id="14341" name="Rectangle 1"/>
          <p:cNvSpPr>
            <a:spLocks noChangeArrowheads="1"/>
          </p:cNvSpPr>
          <p:nvPr/>
        </p:nvSpPr>
        <p:spPr bwMode="auto">
          <a:xfrm>
            <a:off x="6888088" y="2276872"/>
            <a:ext cx="3384252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www.phase-trans.msm.cam.ac.uk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teaching.html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b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124201"/>
            <a:ext cx="3409950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438400" y="4191000"/>
            <a:ext cx="2133600" cy="2209800"/>
            <a:chOff x="1632" y="1728"/>
            <a:chExt cx="1344" cy="1392"/>
          </a:xfrm>
        </p:grpSpPr>
        <p:sp>
          <p:nvSpPr>
            <p:cNvPr id="97296" name="Oval 4"/>
            <p:cNvSpPr>
              <a:spLocks noChangeArrowheads="1"/>
            </p:cNvSpPr>
            <p:nvPr/>
          </p:nvSpPr>
          <p:spPr bwMode="auto">
            <a:xfrm>
              <a:off x="1632" y="2928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7297" name="Oval 5"/>
            <p:cNvSpPr>
              <a:spLocks noChangeArrowheads="1"/>
            </p:cNvSpPr>
            <p:nvPr/>
          </p:nvSpPr>
          <p:spPr bwMode="auto">
            <a:xfrm>
              <a:off x="2592" y="201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7298" name="Text Box 6"/>
            <p:cNvSpPr txBox="1">
              <a:spLocks noChangeArrowheads="1"/>
            </p:cNvSpPr>
            <p:nvPr/>
          </p:nvSpPr>
          <p:spPr bwMode="auto">
            <a:xfrm>
              <a:off x="2592" y="1728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>
                  <a:latin typeface="Times New Roman" charset="0"/>
                </a:rPr>
                <a:t>1/2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410200" y="4191000"/>
            <a:ext cx="2133600" cy="2209800"/>
            <a:chOff x="1632" y="1728"/>
            <a:chExt cx="1344" cy="1392"/>
          </a:xfrm>
        </p:grpSpPr>
        <p:sp>
          <p:nvSpPr>
            <p:cNvPr id="97293" name="Oval 8"/>
            <p:cNvSpPr>
              <a:spLocks noChangeArrowheads="1"/>
            </p:cNvSpPr>
            <p:nvPr/>
          </p:nvSpPr>
          <p:spPr bwMode="auto">
            <a:xfrm>
              <a:off x="1632" y="2928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7294" name="Oval 9"/>
            <p:cNvSpPr>
              <a:spLocks noChangeArrowheads="1"/>
            </p:cNvSpPr>
            <p:nvPr/>
          </p:nvSpPr>
          <p:spPr bwMode="auto">
            <a:xfrm>
              <a:off x="2592" y="201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7295" name="Text Box 10"/>
            <p:cNvSpPr txBox="1">
              <a:spLocks noChangeArrowheads="1"/>
            </p:cNvSpPr>
            <p:nvPr/>
          </p:nvSpPr>
          <p:spPr bwMode="auto">
            <a:xfrm>
              <a:off x="2592" y="1728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>
                  <a:latin typeface="Times New Roman" charset="0"/>
                </a:rPr>
                <a:t>1/2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5410200" y="1295400"/>
            <a:ext cx="2133600" cy="2209800"/>
            <a:chOff x="1632" y="1728"/>
            <a:chExt cx="1344" cy="1392"/>
          </a:xfrm>
        </p:grpSpPr>
        <p:sp>
          <p:nvSpPr>
            <p:cNvPr id="97290" name="Oval 12"/>
            <p:cNvSpPr>
              <a:spLocks noChangeArrowheads="1"/>
            </p:cNvSpPr>
            <p:nvPr/>
          </p:nvSpPr>
          <p:spPr bwMode="auto">
            <a:xfrm>
              <a:off x="1632" y="2928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7291" name="Oval 13"/>
            <p:cNvSpPr>
              <a:spLocks noChangeArrowheads="1"/>
            </p:cNvSpPr>
            <p:nvPr/>
          </p:nvSpPr>
          <p:spPr bwMode="auto">
            <a:xfrm>
              <a:off x="2592" y="201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7292" name="Text Box 14"/>
            <p:cNvSpPr txBox="1">
              <a:spLocks noChangeArrowheads="1"/>
            </p:cNvSpPr>
            <p:nvPr/>
          </p:nvSpPr>
          <p:spPr bwMode="auto">
            <a:xfrm>
              <a:off x="2592" y="1728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>
                  <a:latin typeface="Times New Roman" charset="0"/>
                </a:rPr>
                <a:t>1/2</a:t>
              </a: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2438400" y="1295400"/>
            <a:ext cx="2133600" cy="2209800"/>
            <a:chOff x="1632" y="1728"/>
            <a:chExt cx="1344" cy="1392"/>
          </a:xfrm>
        </p:grpSpPr>
        <p:sp>
          <p:nvSpPr>
            <p:cNvPr id="97287" name="Oval 16"/>
            <p:cNvSpPr>
              <a:spLocks noChangeArrowheads="1"/>
            </p:cNvSpPr>
            <p:nvPr/>
          </p:nvSpPr>
          <p:spPr bwMode="auto">
            <a:xfrm>
              <a:off x="1632" y="2928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7288" name="Oval 17"/>
            <p:cNvSpPr>
              <a:spLocks noChangeArrowheads="1"/>
            </p:cNvSpPr>
            <p:nvPr/>
          </p:nvSpPr>
          <p:spPr bwMode="auto">
            <a:xfrm>
              <a:off x="2592" y="201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7289" name="Text Box 18"/>
            <p:cNvSpPr txBox="1">
              <a:spLocks noChangeArrowheads="1"/>
            </p:cNvSpPr>
            <p:nvPr/>
          </p:nvSpPr>
          <p:spPr bwMode="auto">
            <a:xfrm>
              <a:off x="2592" y="1728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>
                  <a:latin typeface="Times New Roman" charset="0"/>
                </a:rPr>
                <a:t>1/2</a:t>
              </a:r>
            </a:p>
          </p:txBody>
        </p:sp>
      </p:grpSp>
      <p:sp>
        <p:nvSpPr>
          <p:cNvPr id="97286" name="Text Box 19"/>
          <p:cNvSpPr txBox="1">
            <a:spLocks noChangeArrowheads="1"/>
          </p:cNvSpPr>
          <p:nvPr/>
        </p:nvSpPr>
        <p:spPr bwMode="auto">
          <a:xfrm>
            <a:off x="7772400" y="152400"/>
            <a:ext cx="2743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/>
              <a:t>Crystal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27050"/>
            <a:ext cx="6096000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2"/>
          <p:cNvSpPr txBox="1">
            <a:spLocks noChangeArrowheads="1"/>
          </p:cNvSpPr>
          <p:nvPr/>
        </p:nvSpPr>
        <p:spPr bwMode="auto">
          <a:xfrm>
            <a:off x="1905000" y="762001"/>
            <a:ext cx="8458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4800">
                <a:latin typeface="Arial"/>
                <a:cs typeface="Arial"/>
              </a:rPr>
              <a:t>lattice + motif = structure</a:t>
            </a:r>
          </a:p>
        </p:txBody>
      </p:sp>
      <p:sp>
        <p:nvSpPr>
          <p:cNvPr id="101378" name="Text Box 3"/>
          <p:cNvSpPr txBox="1">
            <a:spLocks noChangeArrowheads="1"/>
          </p:cNvSpPr>
          <p:nvPr/>
        </p:nvSpPr>
        <p:spPr bwMode="auto">
          <a:xfrm>
            <a:off x="2286000" y="3581401"/>
            <a:ext cx="75438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3600">
                <a:latin typeface="Arial"/>
                <a:cs typeface="Arial"/>
              </a:rPr>
              <a:t>primitive cubic lattice</a:t>
            </a:r>
          </a:p>
          <a:p>
            <a:pPr>
              <a:spcBef>
                <a:spcPct val="50000"/>
              </a:spcBef>
            </a:pPr>
            <a:r>
              <a:rPr lang="en-GB" sz="3600">
                <a:latin typeface="Arial"/>
                <a:cs typeface="Arial"/>
              </a:rPr>
              <a:t>motif = Cu at 0,0,0 </a:t>
            </a:r>
          </a:p>
          <a:p>
            <a:pPr>
              <a:spcBef>
                <a:spcPct val="50000"/>
              </a:spcBef>
            </a:pPr>
            <a:r>
              <a:rPr lang="en-GB" sz="3600">
                <a:latin typeface="Arial"/>
                <a:cs typeface="Arial"/>
              </a:rPr>
              <a:t>                Zn at 1/2, 1/2, 1/2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 descr="b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1600201"/>
            <a:ext cx="4143375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267200" y="3733800"/>
            <a:ext cx="1371600" cy="990600"/>
            <a:chOff x="1728" y="2352"/>
            <a:chExt cx="864" cy="624"/>
          </a:xfrm>
        </p:grpSpPr>
        <p:sp>
          <p:nvSpPr>
            <p:cNvPr id="103460" name="Oval 4"/>
            <p:cNvSpPr>
              <a:spLocks noChangeArrowheads="1"/>
            </p:cNvSpPr>
            <p:nvPr/>
          </p:nvSpPr>
          <p:spPr bwMode="auto">
            <a:xfrm>
              <a:off x="1728" y="2784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61" name="Oval 5"/>
            <p:cNvSpPr>
              <a:spLocks noChangeArrowheads="1"/>
            </p:cNvSpPr>
            <p:nvPr/>
          </p:nvSpPr>
          <p:spPr bwMode="auto">
            <a:xfrm>
              <a:off x="2160" y="235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62" name="Text Box 6"/>
            <p:cNvSpPr txBox="1">
              <a:spLocks noChangeArrowheads="1"/>
            </p:cNvSpPr>
            <p:nvPr/>
          </p:nvSpPr>
          <p:spPr bwMode="auto">
            <a:xfrm>
              <a:off x="2304" y="2448"/>
              <a:ext cx="2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600">
                  <a:latin typeface="Times New Roman" charset="0"/>
                </a:rPr>
                <a:t>1/4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6934200" y="1143000"/>
            <a:ext cx="1371600" cy="990600"/>
            <a:chOff x="1728" y="2352"/>
            <a:chExt cx="864" cy="624"/>
          </a:xfrm>
        </p:grpSpPr>
        <p:sp>
          <p:nvSpPr>
            <p:cNvPr id="103457" name="Oval 8"/>
            <p:cNvSpPr>
              <a:spLocks noChangeArrowheads="1"/>
            </p:cNvSpPr>
            <p:nvPr/>
          </p:nvSpPr>
          <p:spPr bwMode="auto">
            <a:xfrm>
              <a:off x="1728" y="2784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58" name="Oval 9"/>
            <p:cNvSpPr>
              <a:spLocks noChangeArrowheads="1"/>
            </p:cNvSpPr>
            <p:nvPr/>
          </p:nvSpPr>
          <p:spPr bwMode="auto">
            <a:xfrm>
              <a:off x="2160" y="235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59" name="Text Box 10"/>
            <p:cNvSpPr txBox="1">
              <a:spLocks noChangeArrowheads="1"/>
            </p:cNvSpPr>
            <p:nvPr/>
          </p:nvSpPr>
          <p:spPr bwMode="auto">
            <a:xfrm>
              <a:off x="2304" y="2448"/>
              <a:ext cx="2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600">
                  <a:latin typeface="Times New Roman" charset="0"/>
                </a:rPr>
                <a:t>1/4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6934200" y="3733800"/>
            <a:ext cx="1371600" cy="990600"/>
            <a:chOff x="1728" y="2352"/>
            <a:chExt cx="864" cy="624"/>
          </a:xfrm>
        </p:grpSpPr>
        <p:sp>
          <p:nvSpPr>
            <p:cNvPr id="103454" name="Oval 12"/>
            <p:cNvSpPr>
              <a:spLocks noChangeArrowheads="1"/>
            </p:cNvSpPr>
            <p:nvPr/>
          </p:nvSpPr>
          <p:spPr bwMode="auto">
            <a:xfrm>
              <a:off x="1728" y="2784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55" name="Oval 13"/>
            <p:cNvSpPr>
              <a:spLocks noChangeArrowheads="1"/>
            </p:cNvSpPr>
            <p:nvPr/>
          </p:nvSpPr>
          <p:spPr bwMode="auto">
            <a:xfrm>
              <a:off x="2160" y="235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56" name="Text Box 14"/>
            <p:cNvSpPr txBox="1">
              <a:spLocks noChangeArrowheads="1"/>
            </p:cNvSpPr>
            <p:nvPr/>
          </p:nvSpPr>
          <p:spPr bwMode="auto">
            <a:xfrm>
              <a:off x="2304" y="2448"/>
              <a:ext cx="2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600">
                  <a:latin typeface="Times New Roman" charset="0"/>
                </a:rPr>
                <a:t>1/4</a:t>
              </a: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4267200" y="1143000"/>
            <a:ext cx="1371600" cy="990600"/>
            <a:chOff x="1728" y="2352"/>
            <a:chExt cx="864" cy="624"/>
          </a:xfrm>
        </p:grpSpPr>
        <p:sp>
          <p:nvSpPr>
            <p:cNvPr id="103451" name="Oval 16"/>
            <p:cNvSpPr>
              <a:spLocks noChangeArrowheads="1"/>
            </p:cNvSpPr>
            <p:nvPr/>
          </p:nvSpPr>
          <p:spPr bwMode="auto">
            <a:xfrm>
              <a:off x="1728" y="2784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52" name="Oval 17"/>
            <p:cNvSpPr>
              <a:spLocks noChangeArrowheads="1"/>
            </p:cNvSpPr>
            <p:nvPr/>
          </p:nvSpPr>
          <p:spPr bwMode="auto">
            <a:xfrm>
              <a:off x="2160" y="235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53" name="Text Box 18"/>
            <p:cNvSpPr txBox="1">
              <a:spLocks noChangeArrowheads="1"/>
            </p:cNvSpPr>
            <p:nvPr/>
          </p:nvSpPr>
          <p:spPr bwMode="auto">
            <a:xfrm>
              <a:off x="2304" y="2448"/>
              <a:ext cx="2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600">
                  <a:latin typeface="Times New Roman" charset="0"/>
                </a:rPr>
                <a:t>1/4</a:t>
              </a: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5562600" y="2438400"/>
            <a:ext cx="1371600" cy="990600"/>
            <a:chOff x="1728" y="2352"/>
            <a:chExt cx="864" cy="624"/>
          </a:xfrm>
        </p:grpSpPr>
        <p:sp>
          <p:nvSpPr>
            <p:cNvPr id="103448" name="Oval 20"/>
            <p:cNvSpPr>
              <a:spLocks noChangeArrowheads="1"/>
            </p:cNvSpPr>
            <p:nvPr/>
          </p:nvSpPr>
          <p:spPr bwMode="auto">
            <a:xfrm>
              <a:off x="1728" y="2784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49" name="Oval 21"/>
            <p:cNvSpPr>
              <a:spLocks noChangeArrowheads="1"/>
            </p:cNvSpPr>
            <p:nvPr/>
          </p:nvSpPr>
          <p:spPr bwMode="auto">
            <a:xfrm>
              <a:off x="2160" y="235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50" name="Text Box 22"/>
            <p:cNvSpPr txBox="1">
              <a:spLocks noChangeArrowheads="1"/>
            </p:cNvSpPr>
            <p:nvPr/>
          </p:nvSpPr>
          <p:spPr bwMode="auto">
            <a:xfrm>
              <a:off x="2304" y="2448"/>
              <a:ext cx="2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600">
                  <a:latin typeface="Times New Roman" charset="0"/>
                </a:rPr>
                <a:t>1/4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4267200" y="2438400"/>
            <a:ext cx="1371600" cy="990600"/>
            <a:chOff x="672" y="3216"/>
            <a:chExt cx="864" cy="624"/>
          </a:xfrm>
        </p:grpSpPr>
        <p:sp>
          <p:nvSpPr>
            <p:cNvPr id="103445" name="Oval 24"/>
            <p:cNvSpPr>
              <a:spLocks noChangeArrowheads="1"/>
            </p:cNvSpPr>
            <p:nvPr/>
          </p:nvSpPr>
          <p:spPr bwMode="auto">
            <a:xfrm>
              <a:off x="672" y="3648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46" name="Oval 25"/>
            <p:cNvSpPr>
              <a:spLocks noChangeArrowheads="1"/>
            </p:cNvSpPr>
            <p:nvPr/>
          </p:nvSpPr>
          <p:spPr bwMode="auto">
            <a:xfrm>
              <a:off x="1104" y="3216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47" name="Text Box 26"/>
            <p:cNvSpPr txBox="1">
              <a:spLocks noChangeArrowheads="1"/>
            </p:cNvSpPr>
            <p:nvPr/>
          </p:nvSpPr>
          <p:spPr bwMode="auto">
            <a:xfrm>
              <a:off x="1248" y="3312"/>
              <a:ext cx="2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600">
                  <a:latin typeface="Times New Roman" charset="0"/>
                </a:rPr>
                <a:t>3/4</a:t>
              </a:r>
            </a:p>
          </p:txBody>
        </p:sp>
      </p:grp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5562600" y="3733800"/>
            <a:ext cx="1371600" cy="990600"/>
            <a:chOff x="1728" y="2352"/>
            <a:chExt cx="864" cy="624"/>
          </a:xfrm>
        </p:grpSpPr>
        <p:sp>
          <p:nvSpPr>
            <p:cNvPr id="103442" name="Oval 28"/>
            <p:cNvSpPr>
              <a:spLocks noChangeArrowheads="1"/>
            </p:cNvSpPr>
            <p:nvPr/>
          </p:nvSpPr>
          <p:spPr bwMode="auto">
            <a:xfrm>
              <a:off x="1728" y="2784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43" name="Oval 29"/>
            <p:cNvSpPr>
              <a:spLocks noChangeArrowheads="1"/>
            </p:cNvSpPr>
            <p:nvPr/>
          </p:nvSpPr>
          <p:spPr bwMode="auto">
            <a:xfrm>
              <a:off x="2160" y="235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44" name="Text Box 30"/>
            <p:cNvSpPr txBox="1">
              <a:spLocks noChangeArrowheads="1"/>
            </p:cNvSpPr>
            <p:nvPr/>
          </p:nvSpPr>
          <p:spPr bwMode="auto">
            <a:xfrm>
              <a:off x="2304" y="2448"/>
              <a:ext cx="2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600">
                  <a:latin typeface="Times New Roman" charset="0"/>
                </a:rPr>
                <a:t>3/4</a:t>
              </a:r>
            </a:p>
          </p:txBody>
        </p:sp>
      </p:grpSp>
      <p:grpSp>
        <p:nvGrpSpPr>
          <p:cNvPr id="9" name="Group 31"/>
          <p:cNvGrpSpPr>
            <a:grpSpLocks/>
          </p:cNvGrpSpPr>
          <p:nvPr/>
        </p:nvGrpSpPr>
        <p:grpSpPr bwMode="auto">
          <a:xfrm>
            <a:off x="6934200" y="2438400"/>
            <a:ext cx="1371600" cy="990600"/>
            <a:chOff x="1728" y="2352"/>
            <a:chExt cx="864" cy="624"/>
          </a:xfrm>
        </p:grpSpPr>
        <p:sp>
          <p:nvSpPr>
            <p:cNvPr id="103439" name="Oval 32"/>
            <p:cNvSpPr>
              <a:spLocks noChangeArrowheads="1"/>
            </p:cNvSpPr>
            <p:nvPr/>
          </p:nvSpPr>
          <p:spPr bwMode="auto">
            <a:xfrm>
              <a:off x="1728" y="2784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40" name="Oval 33"/>
            <p:cNvSpPr>
              <a:spLocks noChangeArrowheads="1"/>
            </p:cNvSpPr>
            <p:nvPr/>
          </p:nvSpPr>
          <p:spPr bwMode="auto">
            <a:xfrm>
              <a:off x="2160" y="235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41" name="Text Box 34"/>
            <p:cNvSpPr txBox="1">
              <a:spLocks noChangeArrowheads="1"/>
            </p:cNvSpPr>
            <p:nvPr/>
          </p:nvSpPr>
          <p:spPr bwMode="auto">
            <a:xfrm>
              <a:off x="2304" y="2448"/>
              <a:ext cx="2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600">
                  <a:latin typeface="Times New Roman" charset="0"/>
                </a:rPr>
                <a:t>3/4</a:t>
              </a: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5562600" y="1143000"/>
            <a:ext cx="1371600" cy="990600"/>
            <a:chOff x="1728" y="2352"/>
            <a:chExt cx="864" cy="624"/>
          </a:xfrm>
        </p:grpSpPr>
        <p:sp>
          <p:nvSpPr>
            <p:cNvPr id="103436" name="Oval 36"/>
            <p:cNvSpPr>
              <a:spLocks noChangeArrowheads="1"/>
            </p:cNvSpPr>
            <p:nvPr/>
          </p:nvSpPr>
          <p:spPr bwMode="auto">
            <a:xfrm>
              <a:off x="1728" y="2784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37" name="Oval 37"/>
            <p:cNvSpPr>
              <a:spLocks noChangeArrowheads="1"/>
            </p:cNvSpPr>
            <p:nvPr/>
          </p:nvSpPr>
          <p:spPr bwMode="auto">
            <a:xfrm>
              <a:off x="2160" y="235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3438" name="Text Box 38"/>
            <p:cNvSpPr txBox="1">
              <a:spLocks noChangeArrowheads="1"/>
            </p:cNvSpPr>
            <p:nvPr/>
          </p:nvSpPr>
          <p:spPr bwMode="auto">
            <a:xfrm>
              <a:off x="2304" y="2448"/>
              <a:ext cx="2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600">
                  <a:latin typeface="Times New Roman" charset="0"/>
                </a:rPr>
                <a:t>3/4</a:t>
              </a:r>
            </a:p>
          </p:txBody>
        </p:sp>
      </p:grpSp>
      <p:sp>
        <p:nvSpPr>
          <p:cNvPr id="103435" name="Text Box 39"/>
          <p:cNvSpPr txBox="1">
            <a:spLocks noChangeArrowheads="1"/>
          </p:cNvSpPr>
          <p:nvPr/>
        </p:nvSpPr>
        <p:spPr bwMode="auto">
          <a:xfrm>
            <a:off x="1828800" y="5410201"/>
            <a:ext cx="7086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3200" dirty="0">
                <a:latin typeface="Arial"/>
                <a:cs typeface="Arial"/>
              </a:rPr>
              <a:t>Lattice: face-centred cubic</a:t>
            </a:r>
          </a:p>
          <a:p>
            <a:pPr>
              <a:spcBef>
                <a:spcPct val="50000"/>
              </a:spcBef>
            </a:pPr>
            <a:r>
              <a:rPr lang="en-GB" sz="3200" dirty="0">
                <a:latin typeface="Arial"/>
                <a:cs typeface="Arial"/>
              </a:rPr>
              <a:t>Motif: C at 0,0,0    C at 1/4,1/4,1/4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2601"/>
            <a:ext cx="38100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76401"/>
            <a:ext cx="3841750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 descr="b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1600201"/>
            <a:ext cx="4143375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7522" name="Group 3"/>
          <p:cNvGrpSpPr>
            <a:grpSpLocks/>
          </p:cNvGrpSpPr>
          <p:nvPr/>
        </p:nvGrpSpPr>
        <p:grpSpPr bwMode="auto">
          <a:xfrm>
            <a:off x="4267200" y="3733800"/>
            <a:ext cx="1371600" cy="990600"/>
            <a:chOff x="1728" y="2352"/>
            <a:chExt cx="864" cy="624"/>
          </a:xfrm>
        </p:grpSpPr>
        <p:sp>
          <p:nvSpPr>
            <p:cNvPr id="107540" name="Oval 4"/>
            <p:cNvSpPr>
              <a:spLocks noChangeArrowheads="1"/>
            </p:cNvSpPr>
            <p:nvPr/>
          </p:nvSpPr>
          <p:spPr bwMode="auto">
            <a:xfrm>
              <a:off x="1728" y="2784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7541" name="Oval 5"/>
            <p:cNvSpPr>
              <a:spLocks noChangeArrowheads="1"/>
            </p:cNvSpPr>
            <p:nvPr/>
          </p:nvSpPr>
          <p:spPr bwMode="auto">
            <a:xfrm>
              <a:off x="2160" y="235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7542" name="Text Box 6"/>
            <p:cNvSpPr txBox="1">
              <a:spLocks noChangeArrowheads="1"/>
            </p:cNvSpPr>
            <p:nvPr/>
          </p:nvSpPr>
          <p:spPr bwMode="auto">
            <a:xfrm>
              <a:off x="2304" y="2448"/>
              <a:ext cx="2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600">
                  <a:latin typeface="Times New Roman" charset="0"/>
                </a:rPr>
                <a:t>1/4</a:t>
              </a:r>
            </a:p>
          </p:txBody>
        </p:sp>
      </p:grpSp>
      <p:sp>
        <p:nvSpPr>
          <p:cNvPr id="107523" name="Oval 7"/>
          <p:cNvSpPr>
            <a:spLocks noChangeArrowheads="1"/>
          </p:cNvSpPr>
          <p:nvPr/>
        </p:nvSpPr>
        <p:spPr bwMode="auto">
          <a:xfrm>
            <a:off x="6934200" y="1828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07524" name="Oval 8"/>
          <p:cNvSpPr>
            <a:spLocks noChangeArrowheads="1"/>
          </p:cNvSpPr>
          <p:nvPr/>
        </p:nvSpPr>
        <p:spPr bwMode="auto">
          <a:xfrm>
            <a:off x="6934200" y="44196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07525" name="Oval 9"/>
          <p:cNvSpPr>
            <a:spLocks noChangeArrowheads="1"/>
          </p:cNvSpPr>
          <p:nvPr/>
        </p:nvSpPr>
        <p:spPr bwMode="auto">
          <a:xfrm>
            <a:off x="4267200" y="1828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07526" name="Group 10"/>
          <p:cNvGrpSpPr>
            <a:grpSpLocks/>
          </p:cNvGrpSpPr>
          <p:nvPr/>
        </p:nvGrpSpPr>
        <p:grpSpPr bwMode="auto">
          <a:xfrm>
            <a:off x="5562600" y="2438400"/>
            <a:ext cx="1371600" cy="990600"/>
            <a:chOff x="1728" y="2352"/>
            <a:chExt cx="864" cy="624"/>
          </a:xfrm>
        </p:grpSpPr>
        <p:sp>
          <p:nvSpPr>
            <p:cNvPr id="107537" name="Oval 11"/>
            <p:cNvSpPr>
              <a:spLocks noChangeArrowheads="1"/>
            </p:cNvSpPr>
            <p:nvPr/>
          </p:nvSpPr>
          <p:spPr bwMode="auto">
            <a:xfrm>
              <a:off x="1728" y="2784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7538" name="Oval 12"/>
            <p:cNvSpPr>
              <a:spLocks noChangeArrowheads="1"/>
            </p:cNvSpPr>
            <p:nvPr/>
          </p:nvSpPr>
          <p:spPr bwMode="auto">
            <a:xfrm>
              <a:off x="2160" y="235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7539" name="Text Box 13"/>
            <p:cNvSpPr txBox="1">
              <a:spLocks noChangeArrowheads="1"/>
            </p:cNvSpPr>
            <p:nvPr/>
          </p:nvSpPr>
          <p:spPr bwMode="auto">
            <a:xfrm>
              <a:off x="2304" y="2448"/>
              <a:ext cx="2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600">
                  <a:latin typeface="Times New Roman" charset="0"/>
                </a:rPr>
                <a:t>1/4</a:t>
              </a:r>
            </a:p>
          </p:txBody>
        </p:sp>
      </p:grpSp>
      <p:grpSp>
        <p:nvGrpSpPr>
          <p:cNvPr id="107527" name="Group 14"/>
          <p:cNvGrpSpPr>
            <a:grpSpLocks/>
          </p:cNvGrpSpPr>
          <p:nvPr/>
        </p:nvGrpSpPr>
        <p:grpSpPr bwMode="auto">
          <a:xfrm>
            <a:off x="4267200" y="2438400"/>
            <a:ext cx="1371600" cy="990600"/>
            <a:chOff x="672" y="3216"/>
            <a:chExt cx="864" cy="624"/>
          </a:xfrm>
        </p:grpSpPr>
        <p:sp>
          <p:nvSpPr>
            <p:cNvPr id="107534" name="Oval 15"/>
            <p:cNvSpPr>
              <a:spLocks noChangeArrowheads="1"/>
            </p:cNvSpPr>
            <p:nvPr/>
          </p:nvSpPr>
          <p:spPr bwMode="auto">
            <a:xfrm>
              <a:off x="672" y="3648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7535" name="Oval 16"/>
            <p:cNvSpPr>
              <a:spLocks noChangeArrowheads="1"/>
            </p:cNvSpPr>
            <p:nvPr/>
          </p:nvSpPr>
          <p:spPr bwMode="auto">
            <a:xfrm>
              <a:off x="1104" y="3216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7536" name="Text Box 17"/>
            <p:cNvSpPr txBox="1">
              <a:spLocks noChangeArrowheads="1"/>
            </p:cNvSpPr>
            <p:nvPr/>
          </p:nvSpPr>
          <p:spPr bwMode="auto">
            <a:xfrm>
              <a:off x="1248" y="3312"/>
              <a:ext cx="2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600">
                  <a:latin typeface="Times New Roman" charset="0"/>
                </a:rPr>
                <a:t>3/4</a:t>
              </a:r>
            </a:p>
          </p:txBody>
        </p:sp>
      </p:grpSp>
      <p:grpSp>
        <p:nvGrpSpPr>
          <p:cNvPr id="107528" name="Group 18"/>
          <p:cNvGrpSpPr>
            <a:grpSpLocks/>
          </p:cNvGrpSpPr>
          <p:nvPr/>
        </p:nvGrpSpPr>
        <p:grpSpPr bwMode="auto">
          <a:xfrm>
            <a:off x="5562600" y="3733800"/>
            <a:ext cx="1371600" cy="990600"/>
            <a:chOff x="1728" y="2352"/>
            <a:chExt cx="864" cy="624"/>
          </a:xfrm>
        </p:grpSpPr>
        <p:sp>
          <p:nvSpPr>
            <p:cNvPr id="107531" name="Oval 19"/>
            <p:cNvSpPr>
              <a:spLocks noChangeArrowheads="1"/>
            </p:cNvSpPr>
            <p:nvPr/>
          </p:nvSpPr>
          <p:spPr bwMode="auto">
            <a:xfrm>
              <a:off x="1728" y="2784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7532" name="Oval 20"/>
            <p:cNvSpPr>
              <a:spLocks noChangeArrowheads="1"/>
            </p:cNvSpPr>
            <p:nvPr/>
          </p:nvSpPr>
          <p:spPr bwMode="auto">
            <a:xfrm>
              <a:off x="2160" y="2352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7533" name="Text Box 21"/>
            <p:cNvSpPr txBox="1">
              <a:spLocks noChangeArrowheads="1"/>
            </p:cNvSpPr>
            <p:nvPr/>
          </p:nvSpPr>
          <p:spPr bwMode="auto">
            <a:xfrm>
              <a:off x="2304" y="2448"/>
              <a:ext cx="2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600">
                  <a:latin typeface="Times New Roman" charset="0"/>
                </a:rPr>
                <a:t>3/4</a:t>
              </a:r>
            </a:p>
          </p:txBody>
        </p:sp>
      </p:grpSp>
      <p:sp>
        <p:nvSpPr>
          <p:cNvPr id="107529" name="Oval 22"/>
          <p:cNvSpPr>
            <a:spLocks noChangeArrowheads="1"/>
          </p:cNvSpPr>
          <p:nvPr/>
        </p:nvSpPr>
        <p:spPr bwMode="auto">
          <a:xfrm>
            <a:off x="6934200" y="3124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07530" name="Oval 23"/>
          <p:cNvSpPr>
            <a:spLocks noChangeArrowheads="1"/>
          </p:cNvSpPr>
          <p:nvPr/>
        </p:nvSpPr>
        <p:spPr bwMode="auto">
          <a:xfrm>
            <a:off x="5562600" y="1828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3" descr="Screen Shot 2015-01-05 at 09.19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736600"/>
            <a:ext cx="31877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0" name="Picture 4" descr="Screen Shot 2015-01-05 at 09.19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/>
          <a:stretch>
            <a:fillRect/>
          </a:stretch>
        </p:blipFill>
        <p:spPr bwMode="auto">
          <a:xfrm>
            <a:off x="4973639" y="754063"/>
            <a:ext cx="2706687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Picture 6" descr="Screen Shot 2015-01-05 at 09.19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3"/>
          <a:stretch>
            <a:fillRect/>
          </a:stretch>
        </p:blipFill>
        <p:spPr bwMode="auto">
          <a:xfrm>
            <a:off x="2135188" y="3500439"/>
            <a:ext cx="3187700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7" descr="Screen Shot 2015-01-05 at 09.19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9" t="15683"/>
          <a:stretch>
            <a:fillRect/>
          </a:stretch>
        </p:blipFill>
        <p:spPr bwMode="auto">
          <a:xfrm>
            <a:off x="5016500" y="3500439"/>
            <a:ext cx="2692400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65358" y="278092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b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1600201"/>
            <a:ext cx="4143375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4" name="Oval 3"/>
          <p:cNvSpPr>
            <a:spLocks noChangeArrowheads="1"/>
          </p:cNvSpPr>
          <p:nvPr/>
        </p:nvSpPr>
        <p:spPr bwMode="auto">
          <a:xfrm>
            <a:off x="4267200" y="44196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0595" name="Oval 4"/>
          <p:cNvSpPr>
            <a:spLocks noChangeArrowheads="1"/>
          </p:cNvSpPr>
          <p:nvPr/>
        </p:nvSpPr>
        <p:spPr bwMode="auto">
          <a:xfrm>
            <a:off x="4953000" y="37338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0596" name="Text Box 5"/>
          <p:cNvSpPr txBox="1">
            <a:spLocks noChangeArrowheads="1"/>
          </p:cNvSpPr>
          <p:nvPr/>
        </p:nvSpPr>
        <p:spPr bwMode="auto">
          <a:xfrm>
            <a:off x="5181600" y="38862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600">
                <a:latin typeface="Times New Roman" charset="0"/>
              </a:rPr>
              <a:t>1/4</a:t>
            </a:r>
          </a:p>
        </p:txBody>
      </p:sp>
      <p:sp>
        <p:nvSpPr>
          <p:cNvPr id="110597" name="Oval 6"/>
          <p:cNvSpPr>
            <a:spLocks noChangeArrowheads="1"/>
          </p:cNvSpPr>
          <p:nvPr/>
        </p:nvSpPr>
        <p:spPr bwMode="auto">
          <a:xfrm>
            <a:off x="6934200" y="1828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0598" name="Oval 7"/>
          <p:cNvSpPr>
            <a:spLocks noChangeArrowheads="1"/>
          </p:cNvSpPr>
          <p:nvPr/>
        </p:nvSpPr>
        <p:spPr bwMode="auto">
          <a:xfrm>
            <a:off x="6934200" y="44196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0599" name="Oval 8"/>
          <p:cNvSpPr>
            <a:spLocks noChangeArrowheads="1"/>
          </p:cNvSpPr>
          <p:nvPr/>
        </p:nvSpPr>
        <p:spPr bwMode="auto">
          <a:xfrm>
            <a:off x="4267200" y="1828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0600" name="Oval 9"/>
          <p:cNvSpPr>
            <a:spLocks noChangeArrowheads="1"/>
          </p:cNvSpPr>
          <p:nvPr/>
        </p:nvSpPr>
        <p:spPr bwMode="auto">
          <a:xfrm>
            <a:off x="5562600" y="3124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0601" name="Oval 10"/>
          <p:cNvSpPr>
            <a:spLocks noChangeArrowheads="1"/>
          </p:cNvSpPr>
          <p:nvPr/>
        </p:nvSpPr>
        <p:spPr bwMode="auto">
          <a:xfrm>
            <a:off x="6248400" y="24384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0602" name="Text Box 11"/>
          <p:cNvSpPr txBox="1">
            <a:spLocks noChangeArrowheads="1"/>
          </p:cNvSpPr>
          <p:nvPr/>
        </p:nvSpPr>
        <p:spPr bwMode="auto">
          <a:xfrm>
            <a:off x="6477000" y="25908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600">
                <a:latin typeface="Times New Roman" charset="0"/>
              </a:rPr>
              <a:t>1/4</a:t>
            </a:r>
          </a:p>
        </p:txBody>
      </p:sp>
      <p:sp>
        <p:nvSpPr>
          <p:cNvPr id="110603" name="Oval 12"/>
          <p:cNvSpPr>
            <a:spLocks noChangeArrowheads="1"/>
          </p:cNvSpPr>
          <p:nvPr/>
        </p:nvSpPr>
        <p:spPr bwMode="auto">
          <a:xfrm>
            <a:off x="4267200" y="3124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0604" name="Oval 13"/>
          <p:cNvSpPr>
            <a:spLocks noChangeArrowheads="1"/>
          </p:cNvSpPr>
          <p:nvPr/>
        </p:nvSpPr>
        <p:spPr bwMode="auto">
          <a:xfrm>
            <a:off x="4953000" y="24384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0605" name="Text Box 14"/>
          <p:cNvSpPr txBox="1">
            <a:spLocks noChangeArrowheads="1"/>
          </p:cNvSpPr>
          <p:nvPr/>
        </p:nvSpPr>
        <p:spPr bwMode="auto">
          <a:xfrm>
            <a:off x="5181600" y="25908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600">
                <a:latin typeface="Times New Roman" charset="0"/>
              </a:rPr>
              <a:t>3/4</a:t>
            </a:r>
          </a:p>
        </p:txBody>
      </p:sp>
      <p:sp>
        <p:nvSpPr>
          <p:cNvPr id="110606" name="Oval 15"/>
          <p:cNvSpPr>
            <a:spLocks noChangeArrowheads="1"/>
          </p:cNvSpPr>
          <p:nvPr/>
        </p:nvSpPr>
        <p:spPr bwMode="auto">
          <a:xfrm>
            <a:off x="5562600" y="44196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0607" name="Oval 16"/>
          <p:cNvSpPr>
            <a:spLocks noChangeArrowheads="1"/>
          </p:cNvSpPr>
          <p:nvPr/>
        </p:nvSpPr>
        <p:spPr bwMode="auto">
          <a:xfrm>
            <a:off x="6248400" y="37338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0608" name="Text Box 17"/>
          <p:cNvSpPr txBox="1">
            <a:spLocks noChangeArrowheads="1"/>
          </p:cNvSpPr>
          <p:nvPr/>
        </p:nvSpPr>
        <p:spPr bwMode="auto">
          <a:xfrm>
            <a:off x="6477000" y="38862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600">
                <a:latin typeface="Times New Roman" charset="0"/>
              </a:rPr>
              <a:t>3/4</a:t>
            </a:r>
          </a:p>
        </p:txBody>
      </p:sp>
      <p:sp>
        <p:nvSpPr>
          <p:cNvPr id="110609" name="Oval 18"/>
          <p:cNvSpPr>
            <a:spLocks noChangeArrowheads="1"/>
          </p:cNvSpPr>
          <p:nvPr/>
        </p:nvSpPr>
        <p:spPr bwMode="auto">
          <a:xfrm>
            <a:off x="6934200" y="31242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0610" name="Oval 19"/>
          <p:cNvSpPr>
            <a:spLocks noChangeArrowheads="1"/>
          </p:cNvSpPr>
          <p:nvPr/>
        </p:nvSpPr>
        <p:spPr bwMode="auto">
          <a:xfrm>
            <a:off x="5562600" y="1828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10611" name="Text Box 20"/>
          <p:cNvSpPr txBox="1">
            <a:spLocks noChangeArrowheads="1"/>
          </p:cNvSpPr>
          <p:nvPr/>
        </p:nvSpPr>
        <p:spPr bwMode="auto">
          <a:xfrm>
            <a:off x="1828800" y="5410201"/>
            <a:ext cx="7086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3200" dirty="0">
                <a:latin typeface="Arial"/>
                <a:cs typeface="Arial"/>
              </a:rPr>
              <a:t>Lattice: face-centred cubic</a:t>
            </a:r>
          </a:p>
          <a:p>
            <a:pPr>
              <a:spcBef>
                <a:spcPct val="50000"/>
              </a:spcBef>
            </a:pPr>
            <a:r>
              <a:rPr lang="en-GB" sz="3200" dirty="0">
                <a:latin typeface="Arial"/>
                <a:cs typeface="Arial"/>
              </a:rPr>
              <a:t>Motif: Zn at 0,0,0    S at 1/4,1/4,1/4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5" descr="04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75" y="609600"/>
            <a:ext cx="39560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1828800" y="6096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Form</a:t>
            </a:r>
          </a:p>
        </p:txBody>
      </p:sp>
      <p:pic>
        <p:nvPicPr>
          <p:cNvPr id="2" name="Picture 1" descr="p100056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51" t="7451" r="7827" b="-12632"/>
          <a:stretch/>
        </p:blipFill>
        <p:spPr>
          <a:xfrm rot="16200000">
            <a:off x="1280344" y="2051968"/>
            <a:ext cx="5842000" cy="441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28614"/>
            <a:ext cx="60960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 descr="G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1" y="304800"/>
            <a:ext cx="59213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 descr="flour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4800"/>
            <a:ext cx="61531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Text Box 3"/>
          <p:cNvSpPr txBox="1">
            <a:spLocks noChangeArrowheads="1"/>
          </p:cNvSpPr>
          <p:nvPr/>
        </p:nvSpPr>
        <p:spPr bwMode="auto">
          <a:xfrm>
            <a:off x="1828800" y="6096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>
                <a:latin typeface="Times New Roman" charset="0"/>
              </a:rPr>
              <a:t>fluorite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808" y="3278088"/>
            <a:ext cx="3508093" cy="35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dsc00603-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1" b="21060"/>
          <a:stretch/>
        </p:blipFill>
        <p:spPr>
          <a:xfrm>
            <a:off x="4875587" y="188641"/>
            <a:ext cx="5587351" cy="3392615"/>
          </a:xfrm>
          <a:prstGeom prst="rect">
            <a:avLst/>
          </a:prstGeom>
        </p:spPr>
      </p:pic>
      <p:pic>
        <p:nvPicPr>
          <p:cNvPr id="4" name="Picture 3" descr="69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78" r="20319" b="13776"/>
          <a:stretch/>
        </p:blipFill>
        <p:spPr>
          <a:xfrm>
            <a:off x="5519936" y="3717033"/>
            <a:ext cx="4980540" cy="2946193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 descr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01"/>
            <a:ext cx="8864600" cy="403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152400"/>
            <a:ext cx="7772400" cy="1143000"/>
          </a:xfrm>
        </p:spPr>
        <p:txBody>
          <a:bodyPr/>
          <a:lstStyle/>
          <a:p>
            <a:r>
              <a:rPr lang="en-GB">
                <a:latin typeface="Arial" charset="0"/>
                <a:ea typeface="ＭＳ Ｐゴシック" charset="0"/>
                <a:cs typeface="ＭＳ Ｐゴシック" charset="0"/>
              </a:rPr>
              <a:t>Rotation axes</a:t>
            </a:r>
          </a:p>
        </p:txBody>
      </p:sp>
      <p:sp>
        <p:nvSpPr>
          <p:cNvPr id="12288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1371600"/>
            <a:ext cx="1828800" cy="2743200"/>
          </a:xfrm>
        </p:spPr>
        <p:txBody>
          <a:bodyPr/>
          <a:lstStyle/>
          <a:p>
            <a:pPr algn="l"/>
            <a:r>
              <a:rPr lang="en-GB">
                <a:latin typeface="Arial" charset="0"/>
                <a:ea typeface="ＭＳ Ｐゴシック" charset="0"/>
                <a:cs typeface="ＭＳ Ｐゴシック" charset="0"/>
              </a:rPr>
              <a:t>2 diad</a:t>
            </a:r>
          </a:p>
          <a:p>
            <a:pPr algn="l"/>
            <a:r>
              <a:rPr lang="en-GB">
                <a:latin typeface="Arial" charset="0"/>
                <a:ea typeface="ＭＳ Ｐゴシック" charset="0"/>
                <a:cs typeface="ＭＳ Ｐゴシック" charset="0"/>
              </a:rPr>
              <a:t>3 triad</a:t>
            </a:r>
          </a:p>
          <a:p>
            <a:pPr algn="l"/>
            <a:r>
              <a:rPr lang="en-GB">
                <a:latin typeface="Arial" charset="0"/>
                <a:ea typeface="ＭＳ Ｐゴシック" charset="0"/>
                <a:cs typeface="ＭＳ Ｐゴシック" charset="0"/>
              </a:rPr>
              <a:t>4 tetrad</a:t>
            </a:r>
          </a:p>
          <a:p>
            <a:pPr algn="l"/>
            <a:r>
              <a:rPr lang="en-GB">
                <a:latin typeface="Arial" charset="0"/>
                <a:ea typeface="ＭＳ Ｐゴシック" charset="0"/>
                <a:cs typeface="ＭＳ Ｐゴシック" charset="0"/>
              </a:rPr>
              <a:t>6 hexad</a:t>
            </a:r>
          </a:p>
        </p:txBody>
      </p:sp>
      <p:pic>
        <p:nvPicPr>
          <p:cNvPr id="122883" name="Picture 9" descr="2011-03-08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2362201"/>
            <a:ext cx="618172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3356993"/>
            <a:ext cx="6414222" cy="29650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985738"/>
            <a:ext cx="9088055" cy="182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907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3500438"/>
            <a:ext cx="1200150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260350"/>
            <a:ext cx="4537075" cy="42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476250"/>
            <a:ext cx="2220912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351585" y="3861048"/>
            <a:ext cx="8086245" cy="2831976"/>
            <a:chOff x="827584" y="3861048"/>
            <a:chExt cx="8086245" cy="2831976"/>
          </a:xfrm>
        </p:grpSpPr>
        <p:sp>
          <p:nvSpPr>
            <p:cNvPr id="2" name="TextBox 1"/>
            <p:cNvSpPr txBox="1"/>
            <p:nvPr/>
          </p:nvSpPr>
          <p:spPr>
            <a:xfrm>
              <a:off x="827584" y="5877272"/>
              <a:ext cx="37882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CENTRE OF SYMMETRY</a:t>
              </a:r>
            </a:p>
          </p:txBody>
        </p:sp>
        <p:pic>
          <p:nvPicPr>
            <p:cNvPr id="6" name="Picture 4" descr="Picture 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3861048"/>
              <a:ext cx="1605525" cy="2831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ChangeArrowheads="1"/>
          </p:cNvSpPr>
          <p:nvPr>
            <p:ph type="title"/>
          </p:nvPr>
        </p:nvSpPr>
        <p:spPr>
          <a:xfrm>
            <a:off x="5519738" y="188914"/>
            <a:ext cx="4824412" cy="1584325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Point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groups</a:t>
            </a:r>
          </a:p>
        </p:txBody>
      </p:sp>
      <p:sp>
        <p:nvSpPr>
          <p:cNvPr id="126978" name="Text Box 6"/>
          <p:cNvSpPr txBox="1">
            <a:spLocks noChangeArrowheads="1"/>
          </p:cNvSpPr>
          <p:nvPr/>
        </p:nvSpPr>
        <p:spPr bwMode="auto">
          <a:xfrm>
            <a:off x="9048750" y="3068638"/>
            <a:ext cx="10668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/>
              <a:t>2</a:t>
            </a:r>
            <a:r>
              <a:rPr lang="en-US" sz="4800" i="1"/>
              <a:t>m</a:t>
            </a:r>
            <a:endParaRPr lang="en-US" sz="4800"/>
          </a:p>
        </p:txBody>
      </p:sp>
      <p:pic>
        <p:nvPicPr>
          <p:cNvPr id="12697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60351"/>
            <a:ext cx="4464050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1920876"/>
            <a:ext cx="6192838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Anisotropy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>
                <a:latin typeface="Arial" charset="0"/>
                <a:ea typeface="ＭＳ Ｐゴシック" charset="0"/>
                <a:cs typeface="ＭＳ Ｐゴシック" charset="0"/>
              </a:rPr>
              <a:t>(elastic modulus, MPa)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650" name="Picture 4" descr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67000"/>
            <a:ext cx="3678238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 descr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90800"/>
            <a:ext cx="3740150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3276600" y="21336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Ag</a:t>
            </a:r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8153400" y="2133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Mo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21611D-DCEF-8B4B-8D11-450E68F1E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701" y="723900"/>
            <a:ext cx="2013735" cy="18669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le 1"/>
          <p:cNvSpPr>
            <a:spLocks noGrp="1"/>
          </p:cNvSpPr>
          <p:nvPr>
            <p:ph type="title"/>
          </p:nvPr>
        </p:nvSpPr>
        <p:spPr>
          <a:xfrm>
            <a:off x="2207568" y="18864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Sulphur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tetraflouride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1074" name="Content Placeholder 3" descr="800px-Sulfur-tetrafluoride-3D-ball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7568" y="980728"/>
            <a:ext cx="7315200" cy="4114800"/>
          </a:xfr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703512" y="4869160"/>
            <a:ext cx="5715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Water and </a:t>
            </a:r>
            <a:r>
              <a:rPr lang="en-US" dirty="0" err="1"/>
              <a:t>sulphur</a:t>
            </a:r>
            <a:r>
              <a:rPr lang="en-US" dirty="0"/>
              <a:t> </a:t>
            </a:r>
            <a:r>
              <a:rPr lang="en-US" dirty="0" err="1"/>
              <a:t>tetrafluoride</a:t>
            </a:r>
            <a:r>
              <a:rPr lang="en-US" dirty="0"/>
              <a:t> have same point symmetry and hence 	some identical vibration modes - similar lines  in spectra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951" y="23813"/>
            <a:ext cx="2949575" cy="73025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Gypsum </a:t>
            </a:r>
          </a:p>
        </p:txBody>
      </p:sp>
      <p:pic>
        <p:nvPicPr>
          <p:cNvPr id="133122" name="Picture 4" descr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739" y="762000"/>
            <a:ext cx="221297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240463" y="404813"/>
            <a:ext cx="1452562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i="1">
                <a:solidFill>
                  <a:schemeClr val="tx2"/>
                </a:solidFill>
              </a:rPr>
              <a:t>2/m </a:t>
            </a:r>
          </a:p>
        </p:txBody>
      </p:sp>
      <p:pic>
        <p:nvPicPr>
          <p:cNvPr id="3" name="Gypsu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3512" y="1340768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Grp="1" noChangeArrowheads="1"/>
          </p:cNvSpPr>
          <p:nvPr>
            <p:ph type="title"/>
          </p:nvPr>
        </p:nvSpPr>
        <p:spPr>
          <a:xfrm>
            <a:off x="7824788" y="260351"/>
            <a:ext cx="2552700" cy="747713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Epsomite</a:t>
            </a:r>
          </a:p>
        </p:txBody>
      </p:sp>
      <p:pic>
        <p:nvPicPr>
          <p:cNvPr id="135170" name="Picture 5" descr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85800"/>
            <a:ext cx="283210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03839" y="404813"/>
            <a:ext cx="2154237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i="1">
                <a:solidFill>
                  <a:schemeClr val="tx2"/>
                </a:solidFill>
              </a:rPr>
              <a:t>222 </a:t>
            </a:r>
          </a:p>
        </p:txBody>
      </p:sp>
      <p:pic>
        <p:nvPicPr>
          <p:cNvPr id="5" name="epsomite_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7888" y="1556792"/>
            <a:ext cx="5400600" cy="4050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0191014_1657339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619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sho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548680"/>
            <a:ext cx="5040560" cy="59718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469420" y="980729"/>
            <a:ext cx="18750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3</a:t>
            </a:r>
            <a:r>
              <a:rPr lang="en-US" sz="6600" i="1" dirty="0"/>
              <a:t>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72956" y="5722704"/>
            <a:ext cx="1998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bishop</a:t>
            </a:r>
          </a:p>
        </p:txBody>
      </p:sp>
    </p:spTree>
    <p:extLst>
      <p:ext uri="{BB962C8B-B14F-4D97-AF65-F5344CB8AC3E}">
        <p14:creationId xmlns:p14="http://schemas.microsoft.com/office/powerpoint/2010/main" val="207694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stl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332656"/>
            <a:ext cx="5724128" cy="61340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91545" y="6057278"/>
            <a:ext cx="16586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castle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0751" y="1556792"/>
            <a:ext cx="27494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4/</a:t>
            </a:r>
            <a:r>
              <a:rPr lang="en-US" sz="6000" i="1" dirty="0"/>
              <a:t>mmm</a:t>
            </a:r>
          </a:p>
        </p:txBody>
      </p:sp>
    </p:spTree>
    <p:extLst>
      <p:ext uri="{BB962C8B-B14F-4D97-AF65-F5344CB8AC3E}">
        <p14:creationId xmlns:p14="http://schemas.microsoft.com/office/powerpoint/2010/main" val="15730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88641"/>
            <a:ext cx="6624736" cy="606422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8832304" y="476672"/>
            <a:ext cx="64807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8760297" y="620689"/>
            <a:ext cx="875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µm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44272" y="4365104"/>
            <a:ext cx="20786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hexagonal</a:t>
            </a:r>
          </a:p>
          <a:p>
            <a:r>
              <a:rPr lang="en-US" sz="3200" dirty="0" err="1"/>
              <a:t>aluminium</a:t>
            </a:r>
            <a:endParaRPr lang="en-US" sz="3200" dirty="0"/>
          </a:p>
          <a:p>
            <a:r>
              <a:rPr lang="en-US" sz="3200" dirty="0"/>
              <a:t>nitride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03512" y="6381077"/>
            <a:ext cx="3708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Courtesy </a:t>
            </a:r>
            <a:r>
              <a:rPr lang="en-US" dirty="0" err="1">
                <a:solidFill>
                  <a:srgbClr val="3366FF"/>
                </a:solidFill>
              </a:rPr>
              <a:t>Shaumik</a:t>
            </a: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err="1">
                <a:solidFill>
                  <a:srgbClr val="3366FF"/>
                </a:solidFill>
              </a:rPr>
              <a:t>Lenka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11299" y="650828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578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quartz_hexagona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20689"/>
            <a:ext cx="9144000" cy="565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419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288882"/>
            <a:ext cx="7344816" cy="627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654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itle 1"/>
          <p:cNvSpPr>
            <a:spLocks noGrp="1"/>
          </p:cNvSpPr>
          <p:nvPr>
            <p:ph type="title"/>
          </p:nvPr>
        </p:nvSpPr>
        <p:spPr>
          <a:xfrm>
            <a:off x="1631951" y="188914"/>
            <a:ext cx="5472113" cy="803275"/>
          </a:xfrm>
        </p:spPr>
        <p:txBody>
          <a:bodyPr/>
          <a:lstStyle/>
          <a:p>
            <a:r>
              <a:rPr lang="en-US" sz="32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without high-order axes</a:t>
            </a:r>
          </a:p>
        </p:txBody>
      </p:sp>
      <p:pic>
        <p:nvPicPr>
          <p:cNvPr id="13721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4" y="998538"/>
            <a:ext cx="5761037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09650"/>
            <a:ext cx="78486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86200" y="228600"/>
            <a:ext cx="4191000" cy="762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Polycrystals</a:t>
            </a:r>
          </a:p>
        </p:txBody>
      </p:sp>
      <p:pic>
        <p:nvPicPr>
          <p:cNvPr id="105476" name="Picture 4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76400"/>
            <a:ext cx="4711700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itle 1"/>
          <p:cNvSpPr>
            <a:spLocks noGrp="1"/>
          </p:cNvSpPr>
          <p:nvPr>
            <p:ph type="title"/>
          </p:nvPr>
        </p:nvSpPr>
        <p:spPr>
          <a:xfrm>
            <a:off x="1631951" y="188914"/>
            <a:ext cx="5472113" cy="803275"/>
          </a:xfrm>
        </p:spPr>
        <p:txBody>
          <a:bodyPr/>
          <a:lstStyle/>
          <a:p>
            <a:r>
              <a:rPr lang="en-US" sz="32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with high-order axes</a:t>
            </a:r>
          </a:p>
        </p:txBody>
      </p:sp>
      <p:pic>
        <p:nvPicPr>
          <p:cNvPr id="13926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196976"/>
            <a:ext cx="534828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1125539"/>
            <a:ext cx="8707438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4"/>
          <p:cNvSpPr>
            <a:spLocks noChangeArrowheads="1"/>
          </p:cNvSpPr>
          <p:nvPr/>
        </p:nvSpPr>
        <p:spPr bwMode="auto">
          <a:xfrm>
            <a:off x="2057400" y="3810000"/>
            <a:ext cx="1752600" cy="1905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/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Weiss Law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1143000"/>
            <a:ext cx="7543800" cy="3276600"/>
          </a:xfrm>
        </p:spPr>
        <p:txBody>
          <a:bodyPr/>
          <a:lstStyle/>
          <a:p>
            <a:pPr eaLnBrk="1" hangingPunct="1">
              <a:lnSpc>
                <a:spcPct val="190000"/>
              </a:lnSpc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If a direction [uvw] lies in a plane (hkl) then</a:t>
            </a:r>
          </a:p>
          <a:p>
            <a:pPr eaLnBrk="1" hangingPunct="1">
              <a:lnSpc>
                <a:spcPct val="190000"/>
              </a:lnSpc>
            </a:pPr>
            <a:r>
              <a:rPr lang="en-US" sz="4000">
                <a:solidFill>
                  <a:srgbClr val="000080"/>
                </a:solidFill>
                <a:latin typeface="Arial" charset="0"/>
                <a:ea typeface="ＭＳ Ｐゴシック" charset="0"/>
                <a:cs typeface="ＭＳ Ｐゴシック" charset="0"/>
              </a:rPr>
              <a:t>uh+vk+wl = 0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2340" name="Line 5"/>
          <p:cNvSpPr>
            <a:spLocks noChangeShapeType="1"/>
          </p:cNvSpPr>
          <p:nvPr/>
        </p:nvSpPr>
        <p:spPr bwMode="auto">
          <a:xfrm flipV="1">
            <a:off x="2057400" y="3810000"/>
            <a:ext cx="838200" cy="1905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41" name="Text Box 7"/>
          <p:cNvSpPr txBox="1">
            <a:spLocks noChangeArrowheads="1"/>
          </p:cNvSpPr>
          <p:nvPr/>
        </p:nvSpPr>
        <p:spPr bwMode="auto">
          <a:xfrm rot="-3900000">
            <a:off x="1595438" y="418465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[uvw]</a:t>
            </a:r>
          </a:p>
        </p:txBody>
      </p:sp>
      <p:sp>
        <p:nvSpPr>
          <p:cNvPr id="142342" name="Text Box 8"/>
          <p:cNvSpPr txBox="1">
            <a:spLocks noChangeArrowheads="1"/>
          </p:cNvSpPr>
          <p:nvPr/>
        </p:nvSpPr>
        <p:spPr bwMode="auto">
          <a:xfrm>
            <a:off x="2803526" y="4924426"/>
            <a:ext cx="7841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(hkl)</a:t>
            </a:r>
          </a:p>
        </p:txBody>
      </p:sp>
      <p:pic>
        <p:nvPicPr>
          <p:cNvPr id="142343" name="Picture 9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3" y="3048000"/>
            <a:ext cx="263525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385" name="Group 28"/>
          <p:cNvGrpSpPr>
            <a:grpSpLocks/>
          </p:cNvGrpSpPr>
          <p:nvPr/>
        </p:nvGrpSpPr>
        <p:grpSpPr bwMode="auto">
          <a:xfrm>
            <a:off x="2133600" y="152400"/>
            <a:ext cx="2774950" cy="2971800"/>
            <a:chOff x="720" y="240"/>
            <a:chExt cx="1748" cy="1872"/>
          </a:xfrm>
        </p:grpSpPr>
        <p:sp>
          <p:nvSpPr>
            <p:cNvPr id="144401" name="Line 5"/>
            <p:cNvSpPr>
              <a:spLocks noChangeShapeType="1"/>
            </p:cNvSpPr>
            <p:nvPr/>
          </p:nvSpPr>
          <p:spPr bwMode="auto">
            <a:xfrm>
              <a:off x="1296" y="1584"/>
              <a:ext cx="624" cy="2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02" name="Text Box 6"/>
            <p:cNvSpPr txBox="1">
              <a:spLocks noChangeArrowheads="1"/>
            </p:cNvSpPr>
            <p:nvPr/>
          </p:nvSpPr>
          <p:spPr bwMode="auto">
            <a:xfrm rot="1620000">
              <a:off x="1947" y="1907"/>
              <a:ext cx="3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F0000"/>
                  </a:solidFill>
                </a:rPr>
                <a:t>[110]</a:t>
              </a:r>
            </a:p>
          </p:txBody>
        </p:sp>
        <p:sp>
          <p:nvSpPr>
            <p:cNvPr id="144403" name="Text Box 7"/>
            <p:cNvSpPr txBox="1">
              <a:spLocks noChangeArrowheads="1"/>
            </p:cNvSpPr>
            <p:nvPr/>
          </p:nvSpPr>
          <p:spPr bwMode="auto">
            <a:xfrm rot="-900000">
              <a:off x="1344" y="624"/>
              <a:ext cx="3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b="1">
                  <a:solidFill>
                    <a:srgbClr val="0000FF"/>
                  </a:solidFill>
                </a:rPr>
                <a:t>(110)</a:t>
              </a:r>
            </a:p>
          </p:txBody>
        </p:sp>
        <p:sp>
          <p:nvSpPr>
            <p:cNvPr id="144404" name="Text Box 8"/>
            <p:cNvSpPr txBox="1">
              <a:spLocks noChangeArrowheads="1"/>
            </p:cNvSpPr>
            <p:nvPr/>
          </p:nvSpPr>
          <p:spPr bwMode="auto">
            <a:xfrm>
              <a:off x="720" y="1824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x</a:t>
              </a:r>
            </a:p>
          </p:txBody>
        </p:sp>
        <p:sp>
          <p:nvSpPr>
            <p:cNvPr id="144405" name="Text Box 9"/>
            <p:cNvSpPr txBox="1">
              <a:spLocks noChangeArrowheads="1"/>
            </p:cNvSpPr>
            <p:nvPr/>
          </p:nvSpPr>
          <p:spPr bwMode="auto">
            <a:xfrm>
              <a:off x="2352" y="1440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/>
                <a:t>y</a:t>
              </a:r>
            </a:p>
          </p:txBody>
        </p:sp>
        <p:grpSp>
          <p:nvGrpSpPr>
            <p:cNvPr id="144406" name="Group 15"/>
            <p:cNvGrpSpPr>
              <a:grpSpLocks/>
            </p:cNvGrpSpPr>
            <p:nvPr/>
          </p:nvGrpSpPr>
          <p:grpSpPr bwMode="auto">
            <a:xfrm>
              <a:off x="960" y="624"/>
              <a:ext cx="1296" cy="1248"/>
              <a:chOff x="960" y="624"/>
              <a:chExt cx="1296" cy="1248"/>
            </a:xfrm>
          </p:grpSpPr>
          <p:sp>
            <p:nvSpPr>
              <p:cNvPr id="144413" name="AutoShape 11"/>
              <p:cNvSpPr>
                <a:spLocks noChangeArrowheads="1"/>
              </p:cNvSpPr>
              <p:nvPr/>
            </p:nvSpPr>
            <p:spPr bwMode="auto">
              <a:xfrm>
                <a:off x="960" y="624"/>
                <a:ext cx="1296" cy="1248"/>
              </a:xfrm>
              <a:prstGeom prst="cube">
                <a:avLst>
                  <a:gd name="adj" fmla="val 25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4414" name="Line 12"/>
              <p:cNvSpPr>
                <a:spLocks noChangeShapeType="1"/>
              </p:cNvSpPr>
              <p:nvPr/>
            </p:nvSpPr>
            <p:spPr bwMode="auto">
              <a:xfrm>
                <a:off x="1296" y="624"/>
                <a:ext cx="0" cy="9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15" name="Line 13"/>
              <p:cNvSpPr>
                <a:spLocks noChangeShapeType="1"/>
              </p:cNvSpPr>
              <p:nvPr/>
            </p:nvSpPr>
            <p:spPr bwMode="auto">
              <a:xfrm flipH="1">
                <a:off x="1296" y="1584"/>
                <a:ext cx="96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16" name="Line 14"/>
              <p:cNvSpPr>
                <a:spLocks noChangeShapeType="1"/>
              </p:cNvSpPr>
              <p:nvPr/>
            </p:nvSpPr>
            <p:spPr bwMode="auto">
              <a:xfrm flipH="1">
                <a:off x="960" y="1584"/>
                <a:ext cx="336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4407" name="Text Box 21"/>
            <p:cNvSpPr txBox="1">
              <a:spLocks noChangeArrowheads="1"/>
            </p:cNvSpPr>
            <p:nvPr/>
          </p:nvSpPr>
          <p:spPr bwMode="auto">
            <a:xfrm>
              <a:off x="1200" y="240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/>
                <a:t>z</a:t>
              </a:r>
            </a:p>
          </p:txBody>
        </p:sp>
        <p:sp>
          <p:nvSpPr>
            <p:cNvPr id="144408" name="Text Box 22"/>
            <p:cNvSpPr txBox="1">
              <a:spLocks noChangeArrowheads="1"/>
            </p:cNvSpPr>
            <p:nvPr/>
          </p:nvSpPr>
          <p:spPr bwMode="auto">
            <a:xfrm>
              <a:off x="1824" y="288"/>
              <a:ext cx="1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endParaRPr lang="en-GB"/>
            </a:p>
          </p:txBody>
        </p:sp>
        <p:sp>
          <p:nvSpPr>
            <p:cNvPr id="144409" name="Line 23"/>
            <p:cNvSpPr>
              <a:spLocks noChangeShapeType="1"/>
            </p:cNvSpPr>
            <p:nvPr/>
          </p:nvSpPr>
          <p:spPr bwMode="auto">
            <a:xfrm flipV="1">
              <a:off x="1296" y="48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10" name="Line 24"/>
            <p:cNvSpPr>
              <a:spLocks noChangeShapeType="1"/>
            </p:cNvSpPr>
            <p:nvPr/>
          </p:nvSpPr>
          <p:spPr bwMode="auto">
            <a:xfrm flipH="1">
              <a:off x="912" y="1872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11" name="Line 25"/>
            <p:cNvSpPr>
              <a:spLocks noChangeShapeType="1"/>
            </p:cNvSpPr>
            <p:nvPr/>
          </p:nvSpPr>
          <p:spPr bwMode="auto">
            <a:xfrm>
              <a:off x="2256" y="1584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12" name="Freeform 27"/>
            <p:cNvSpPr>
              <a:spLocks/>
            </p:cNvSpPr>
            <p:nvPr/>
          </p:nvSpPr>
          <p:spPr bwMode="auto">
            <a:xfrm>
              <a:off x="960" y="624"/>
              <a:ext cx="1296" cy="1248"/>
            </a:xfrm>
            <a:custGeom>
              <a:avLst/>
              <a:gdLst>
                <a:gd name="T0" fmla="*/ 0 w 1296"/>
                <a:gd name="T1" fmla="*/ 1248 h 1248"/>
                <a:gd name="T2" fmla="*/ 0 w 1296"/>
                <a:gd name="T3" fmla="*/ 288 h 1248"/>
                <a:gd name="T4" fmla="*/ 1296 w 1296"/>
                <a:gd name="T5" fmla="*/ 0 h 1248"/>
                <a:gd name="T6" fmla="*/ 1296 w 1296"/>
                <a:gd name="T7" fmla="*/ 960 h 1248"/>
                <a:gd name="T8" fmla="*/ 0 w 1296"/>
                <a:gd name="T9" fmla="*/ 1248 h 12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6"/>
                <a:gd name="T16" fmla="*/ 0 h 1248"/>
                <a:gd name="T17" fmla="*/ 1296 w 1296"/>
                <a:gd name="T18" fmla="*/ 1248 h 12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6" h="1248">
                  <a:moveTo>
                    <a:pt x="0" y="1248"/>
                  </a:moveTo>
                  <a:lnTo>
                    <a:pt x="0" y="288"/>
                  </a:lnTo>
                  <a:lnTo>
                    <a:pt x="1296" y="0"/>
                  </a:lnTo>
                  <a:lnTo>
                    <a:pt x="1296" y="960"/>
                  </a:lnTo>
                  <a:lnTo>
                    <a:pt x="0" y="1248"/>
                  </a:lnTo>
                  <a:close/>
                </a:path>
              </a:pathLst>
            </a:cu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4267200" y="3352800"/>
            <a:ext cx="6172200" cy="3352800"/>
            <a:chOff x="1872" y="1872"/>
            <a:chExt cx="3888" cy="2112"/>
          </a:xfrm>
        </p:grpSpPr>
        <p:sp>
          <p:nvSpPr>
            <p:cNvPr id="144387" name="Text Box 34"/>
            <p:cNvSpPr txBox="1">
              <a:spLocks noChangeArrowheads="1"/>
            </p:cNvSpPr>
            <p:nvPr/>
          </p:nvSpPr>
          <p:spPr bwMode="auto">
            <a:xfrm>
              <a:off x="5486" y="3247"/>
              <a:ext cx="27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/>
                <a:t>y</a:t>
              </a:r>
            </a:p>
          </p:txBody>
        </p:sp>
        <p:grpSp>
          <p:nvGrpSpPr>
            <p:cNvPr id="144388" name="Group 46"/>
            <p:cNvGrpSpPr>
              <a:grpSpLocks/>
            </p:cNvGrpSpPr>
            <p:nvPr/>
          </p:nvGrpSpPr>
          <p:grpSpPr bwMode="auto">
            <a:xfrm>
              <a:off x="1872" y="1872"/>
              <a:ext cx="3614" cy="2112"/>
              <a:chOff x="1872" y="1872"/>
              <a:chExt cx="3614" cy="2112"/>
            </a:xfrm>
          </p:grpSpPr>
          <p:sp>
            <p:nvSpPr>
              <p:cNvPr id="144389" name="Line 30"/>
              <p:cNvSpPr>
                <a:spLocks noChangeShapeType="1"/>
              </p:cNvSpPr>
              <p:nvPr/>
            </p:nvSpPr>
            <p:spPr bwMode="auto">
              <a:xfrm>
                <a:off x="2592" y="3408"/>
                <a:ext cx="2256" cy="3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90" name="Text Box 33"/>
              <p:cNvSpPr txBox="1">
                <a:spLocks noChangeArrowheads="1"/>
              </p:cNvSpPr>
              <p:nvPr/>
            </p:nvSpPr>
            <p:spPr bwMode="auto">
              <a:xfrm>
                <a:off x="1872" y="3696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x</a:t>
                </a:r>
              </a:p>
            </p:txBody>
          </p:sp>
          <p:sp>
            <p:nvSpPr>
              <p:cNvPr id="144391" name="AutoShape 36"/>
              <p:cNvSpPr>
                <a:spLocks noChangeArrowheads="1"/>
              </p:cNvSpPr>
              <p:nvPr/>
            </p:nvSpPr>
            <p:spPr bwMode="auto">
              <a:xfrm>
                <a:off x="2199" y="2279"/>
                <a:ext cx="3060" cy="1480"/>
              </a:xfrm>
              <a:prstGeom prst="cube">
                <a:avLst>
                  <a:gd name="adj" fmla="val 25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4392" name="Line 37"/>
              <p:cNvSpPr>
                <a:spLocks noChangeShapeType="1"/>
              </p:cNvSpPr>
              <p:nvPr/>
            </p:nvSpPr>
            <p:spPr bwMode="auto">
              <a:xfrm>
                <a:off x="2592" y="2256"/>
                <a:ext cx="0" cy="11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93" name="Line 38"/>
              <p:cNvSpPr>
                <a:spLocks noChangeShapeType="1"/>
              </p:cNvSpPr>
              <p:nvPr/>
            </p:nvSpPr>
            <p:spPr bwMode="auto">
              <a:xfrm flipH="1" flipV="1">
                <a:off x="2592" y="3408"/>
                <a:ext cx="2667" cy="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94" name="Line 39"/>
              <p:cNvSpPr>
                <a:spLocks noChangeShapeType="1"/>
              </p:cNvSpPr>
              <p:nvPr/>
            </p:nvSpPr>
            <p:spPr bwMode="auto">
              <a:xfrm flipH="1">
                <a:off x="2199" y="3408"/>
                <a:ext cx="393" cy="35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95" name="Text Box 40"/>
              <p:cNvSpPr txBox="1">
                <a:spLocks noChangeArrowheads="1"/>
              </p:cNvSpPr>
              <p:nvPr/>
            </p:nvSpPr>
            <p:spPr bwMode="auto">
              <a:xfrm>
                <a:off x="2496" y="1872"/>
                <a:ext cx="27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/>
                  <a:t>z</a:t>
                </a:r>
              </a:p>
            </p:txBody>
          </p:sp>
          <p:sp>
            <p:nvSpPr>
              <p:cNvPr id="144396" name="Text Box 41"/>
              <p:cNvSpPr txBox="1">
                <a:spLocks noChangeArrowheads="1"/>
              </p:cNvSpPr>
              <p:nvPr/>
            </p:nvSpPr>
            <p:spPr bwMode="auto">
              <a:xfrm>
                <a:off x="4225" y="1881"/>
                <a:ext cx="11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endParaRPr lang="en-GB"/>
              </a:p>
            </p:txBody>
          </p:sp>
          <p:sp>
            <p:nvSpPr>
              <p:cNvPr id="144397" name="Line 42"/>
              <p:cNvSpPr>
                <a:spLocks noChangeShapeType="1"/>
              </p:cNvSpPr>
              <p:nvPr/>
            </p:nvSpPr>
            <p:spPr bwMode="auto">
              <a:xfrm flipV="1">
                <a:off x="2592" y="2112"/>
                <a:ext cx="0" cy="1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98" name="Line 43"/>
              <p:cNvSpPr>
                <a:spLocks noChangeShapeType="1"/>
              </p:cNvSpPr>
              <p:nvPr/>
            </p:nvSpPr>
            <p:spPr bwMode="auto">
              <a:xfrm flipH="1">
                <a:off x="2085" y="3759"/>
                <a:ext cx="114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99" name="Line 44"/>
              <p:cNvSpPr>
                <a:spLocks noChangeShapeType="1"/>
              </p:cNvSpPr>
              <p:nvPr/>
            </p:nvSpPr>
            <p:spPr bwMode="auto">
              <a:xfrm>
                <a:off x="5259" y="3417"/>
                <a:ext cx="2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00" name="Freeform 45"/>
              <p:cNvSpPr>
                <a:spLocks/>
              </p:cNvSpPr>
              <p:nvPr/>
            </p:nvSpPr>
            <p:spPr bwMode="auto">
              <a:xfrm>
                <a:off x="2199" y="2279"/>
                <a:ext cx="3060" cy="1480"/>
              </a:xfrm>
              <a:custGeom>
                <a:avLst/>
                <a:gdLst>
                  <a:gd name="T0" fmla="*/ 0 w 1296"/>
                  <a:gd name="T1" fmla="*/ 16099 h 1248"/>
                  <a:gd name="T2" fmla="*/ 0 w 1296"/>
                  <a:gd name="T3" fmla="*/ 3723 h 1248"/>
                  <a:gd name="T4" fmla="*/ 512093099 w 1296"/>
                  <a:gd name="T5" fmla="*/ 0 h 1248"/>
                  <a:gd name="T6" fmla="*/ 512093099 w 1296"/>
                  <a:gd name="T7" fmla="*/ 12391 h 1248"/>
                  <a:gd name="T8" fmla="*/ 0 w 1296"/>
                  <a:gd name="T9" fmla="*/ 16099 h 12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96"/>
                  <a:gd name="T16" fmla="*/ 0 h 1248"/>
                  <a:gd name="T17" fmla="*/ 1296 w 1296"/>
                  <a:gd name="T18" fmla="*/ 1248 h 12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96" h="1248">
                    <a:moveTo>
                      <a:pt x="0" y="1248"/>
                    </a:moveTo>
                    <a:lnTo>
                      <a:pt x="0" y="288"/>
                    </a:lnTo>
                    <a:lnTo>
                      <a:pt x="1296" y="0"/>
                    </a:lnTo>
                    <a:lnTo>
                      <a:pt x="1296" y="960"/>
                    </a:lnTo>
                    <a:lnTo>
                      <a:pt x="0" y="1248"/>
                    </a:lnTo>
                    <a:close/>
                  </a:path>
                </a:pathLst>
              </a:cu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5410200" y="152400"/>
            <a:ext cx="4953000" cy="9144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2D lattices</a:t>
            </a:r>
          </a:p>
        </p:txBody>
      </p:sp>
      <p:pic>
        <p:nvPicPr>
          <p:cNvPr id="13316" name="Picture 4" descr="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14401"/>
            <a:ext cx="2451100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9" y="1219200"/>
            <a:ext cx="27527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819400"/>
            <a:ext cx="2476500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644900"/>
            <a:ext cx="26670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Screen shot 2011-03-07 at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215900"/>
            <a:ext cx="8242300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1699</TotalTime>
  <Words>460</Words>
  <Application>Microsoft Macintosh PowerPoint</Application>
  <PresentationFormat>Widescreen</PresentationFormat>
  <Paragraphs>190</Paragraphs>
  <Slides>73</Slides>
  <Notes>59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7" baseType="lpstr">
      <vt:lpstr>Arial</vt:lpstr>
      <vt:lpstr>Geneva</vt:lpstr>
      <vt:lpstr>Times New Roman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Anisotropy (elastic modulus, MPa)</vt:lpstr>
      <vt:lpstr>Polycrystals</vt:lpstr>
      <vt:lpstr>2D lattices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Graphene, nanotubes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Centre of symmetry  and inversion</vt:lpstr>
      <vt:lpstr>PowerPoint Presentation</vt:lpstr>
      <vt:lpstr>PowerPoint Presentation</vt:lpstr>
      <vt:lpstr>Bravais Lattices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Rotation axes</vt:lpstr>
      <vt:lpstr>PowerPoint Presentation</vt:lpstr>
      <vt:lpstr>PowerPoint Presentation</vt:lpstr>
      <vt:lpstr>Point  groups</vt:lpstr>
      <vt:lpstr>PowerPoint Presentation</vt:lpstr>
      <vt:lpstr>Sulphur tetraflouride</vt:lpstr>
      <vt:lpstr>Gypsum </vt:lpstr>
      <vt:lpstr>Epsomite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without high-order axes</vt:lpstr>
      <vt:lpstr>with high-order axes</vt:lpstr>
      <vt:lpstr>PowerPoint Presentation</vt:lpstr>
      <vt:lpstr>Weiss Law</vt:lpstr>
      <vt:lpstr>PowerPoint Presentation</vt:lpstr>
    </vt:vector>
  </TitlesOfParts>
  <Company>ABC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HARRY BHADESHIA</dc:creator>
  <cp:lastModifiedBy>H.K.D.H. Bhadeshia</cp:lastModifiedBy>
  <cp:revision>182</cp:revision>
  <dcterms:created xsi:type="dcterms:W3CDTF">2007-10-03T15:32:57Z</dcterms:created>
  <dcterms:modified xsi:type="dcterms:W3CDTF">2020-09-22T06:11:36Z</dcterms:modified>
</cp:coreProperties>
</file>