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274" r:id="rId2"/>
    <p:sldId id="293" r:id="rId3"/>
    <p:sldId id="294" r:id="rId4"/>
    <p:sldId id="295" r:id="rId5"/>
    <p:sldId id="296" r:id="rId6"/>
    <p:sldId id="297" r:id="rId7"/>
    <p:sldId id="298" r:id="rId8"/>
    <p:sldId id="354" r:id="rId9"/>
    <p:sldId id="299" r:id="rId10"/>
    <p:sldId id="300" r:id="rId11"/>
    <p:sldId id="301" r:id="rId12"/>
    <p:sldId id="302" r:id="rId13"/>
    <p:sldId id="303" r:id="rId14"/>
    <p:sldId id="322" r:id="rId15"/>
    <p:sldId id="340" r:id="rId16"/>
    <p:sldId id="366" r:id="rId17"/>
    <p:sldId id="356" r:id="rId18"/>
    <p:sldId id="267" r:id="rId19"/>
    <p:sldId id="323" r:id="rId20"/>
    <p:sldId id="332" r:id="rId21"/>
    <p:sldId id="369" r:id="rId22"/>
    <p:sldId id="324" r:id="rId23"/>
    <p:sldId id="370" r:id="rId24"/>
    <p:sldId id="325" r:id="rId25"/>
    <p:sldId id="363" r:id="rId26"/>
    <p:sldId id="364" r:id="rId27"/>
    <p:sldId id="365" r:id="rId28"/>
    <p:sldId id="362" r:id="rId29"/>
    <p:sldId id="367" r:id="rId30"/>
    <p:sldId id="368" r:id="rId31"/>
    <p:sldId id="329" r:id="rId32"/>
    <p:sldId id="357" r:id="rId33"/>
    <p:sldId id="358" r:id="rId3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/>
    <p:restoredTop sz="94650"/>
  </p:normalViewPr>
  <p:slideViewPr>
    <p:cSldViewPr>
      <p:cViewPr>
        <p:scale>
          <a:sx n="100" d="100"/>
          <a:sy n="100" d="100"/>
        </p:scale>
        <p:origin x="832" y="7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52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9A6002E-F786-6448-B01D-6199879F8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99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B1985C-3B5D-9F4B-937D-CB16FC3ED3F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A0E648C-A7C2-D549-B175-71A5EF4B9707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4B4AA5-8CE2-EB45-885F-9ED9BBC251EC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17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3D193B-8C54-5346-A46B-2E310C7E6791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119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58A514-7082-884F-BD87-E1445531C6B1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23F3D1-94A5-9643-B2BA-45B0FC50CFB8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C0E69B-B8D4-BB48-ACE6-858D72187FF5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C4D127-922A-F747-870D-7025CAF63CDA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20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3C20E1D-854B-534F-812F-F0EEBDC75692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42BFD8-32D5-3D48-8E32-E6842115A0CB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98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F77D6F-EC52-3E4C-AA17-86D2BAEA0BEB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5BDA48-5C25-A540-A387-5DA3BCA6A9FF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B85657-32F6-6C41-B50B-9DC9EAB88E52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7E6F3F-F6D9-5E49-B1F4-C0321CD98A13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C4673A-3AA3-4F4F-B6CB-55CC7AC8D5FB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449E1D-C286-4E47-B8EC-416F027134C0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02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C400B9-51E8-D84E-A339-56D5FF0BF694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044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FC32EA-281F-CC41-9438-82F0B959CE38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70318B8-B5CA-D943-82E9-2248CD22C108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540A83-216E-D64A-AD78-7DD02D59D802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116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A9909B-CC68-7947-AC0E-BFFC16BF70E2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13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18418-6CC2-8B4C-8142-649BDC692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48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C6B26-8727-C641-A428-61B650025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1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C8048-A78E-AB47-BCF9-9E3886408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90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D1403-B3A3-BC4D-B429-10AEEFFDC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83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6B166-A820-9F44-B400-603FE919F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3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06915-E311-9A42-BB5A-EC872F807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054B8-11CD-6E43-9A7A-3DD5412C6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46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0C410-F9AD-DA4F-A1BF-45255CC65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3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470C3-2033-7B4E-98F4-7B63E70701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22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43306-742E-1D41-AEDC-0DCE338C9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6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92879-E073-0F4E-9C1E-DF15D07FE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54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C1E4B2A-4921-0C4B-9F41-547D8D2DF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 rot="-5400000">
            <a:off x="3303072" y="2662209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1165300" y="1077879"/>
            <a:ext cx="612140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Introduction and point groups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Stereographic projections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Low symmetry systems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Space groups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Deformation and texture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Interfaces, orientation relationships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Martensitic transformations</a:t>
            </a:r>
          </a:p>
        </p:txBody>
      </p:sp>
      <p:grpSp>
        <p:nvGrpSpPr>
          <p:cNvPr id="14340" name="Group 11"/>
          <p:cNvGrpSpPr>
            <a:grpSpLocks/>
          </p:cNvGrpSpPr>
          <p:nvPr/>
        </p:nvGrpSpPr>
        <p:grpSpPr bwMode="auto">
          <a:xfrm>
            <a:off x="695400" y="162702"/>
            <a:ext cx="8305800" cy="1492250"/>
            <a:chOff x="288" y="144"/>
            <a:chExt cx="5232" cy="940"/>
          </a:xfrm>
        </p:grpSpPr>
        <p:sp>
          <p:nvSpPr>
            <p:cNvPr id="14342" name="Text Box 2"/>
            <p:cNvSpPr txBox="1">
              <a:spLocks noChangeArrowheads="1"/>
            </p:cNvSpPr>
            <p:nvPr/>
          </p:nvSpPr>
          <p:spPr bwMode="auto">
            <a:xfrm>
              <a:off x="288" y="144"/>
              <a:ext cx="259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4000">
                  <a:solidFill>
                    <a:srgbClr val="000080"/>
                  </a:solidFill>
                  <a:cs typeface="Arial" charset="0"/>
                </a:rPr>
                <a:t>Crystallography</a:t>
              </a:r>
            </a:p>
          </p:txBody>
        </p:sp>
        <p:pic>
          <p:nvPicPr>
            <p:cNvPr id="143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672"/>
              <a:ext cx="1488" cy="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4" name="Text Box 9"/>
            <p:cNvSpPr txBox="1">
              <a:spLocks noChangeArrowheads="1"/>
            </p:cNvSpPr>
            <p:nvPr/>
          </p:nvSpPr>
          <p:spPr bwMode="auto">
            <a:xfrm>
              <a:off x="3408" y="240"/>
              <a:ext cx="21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cs typeface="Arial" charset="0"/>
                </a:rPr>
                <a:t>H. K. D. H. Bhadeshia</a:t>
              </a:r>
            </a:p>
          </p:txBody>
        </p:sp>
      </p:grp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5207224" y="3829053"/>
            <a:ext cx="66494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www.phase-trans.msm.cam.ac.uk/teaching.html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88640"/>
            <a:ext cx="60960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BC343C-682B-7D44-8192-38714EFDB5E2}"/>
              </a:ext>
            </a:extLst>
          </p:cNvPr>
          <p:cNvSpPr txBox="1"/>
          <p:nvPr/>
        </p:nvSpPr>
        <p:spPr>
          <a:xfrm>
            <a:off x="7464152" y="2247900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candidate for ultra violet light-emitting diode</a:t>
            </a:r>
          </a:p>
          <a:p>
            <a:endParaRPr lang="en-US"/>
          </a:p>
          <a:p>
            <a:r>
              <a:rPr lang="en-US"/>
              <a:t>could be useful in the purification of water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1F5C50-973E-F144-935A-1028CD1F9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04" y="260648"/>
            <a:ext cx="4951944" cy="5929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F19F0C-D0DA-F34B-9910-CFAA80584523}"/>
              </a:ext>
            </a:extLst>
          </p:cNvPr>
          <p:cNvSpPr txBox="1"/>
          <p:nvPr/>
        </p:nvSpPr>
        <p:spPr>
          <a:xfrm>
            <a:off x="6575188" y="2459504"/>
            <a:ext cx="432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cubic gallium nitride</a:t>
            </a:r>
          </a:p>
          <a:p>
            <a:r>
              <a:rPr lang="en-US"/>
              <a:t>has the potential of more efficient green coloured light-emitting diodes than the normal hexagonal version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C694EA-0F06-8A40-A289-16A1BC224AC8}"/>
              </a:ext>
            </a:extLst>
          </p:cNvPr>
          <p:cNvSpPr txBox="1"/>
          <p:nvPr/>
        </p:nvSpPr>
        <p:spPr>
          <a:xfrm>
            <a:off x="6603664" y="5194647"/>
            <a:ext cx="4469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Lee LY. Cubic zincblende gallium nitride for green-wavelength light-emitting diodes. Materials Science and Technology. </a:t>
            </a:r>
          </a:p>
          <a:p>
            <a:r>
              <a:rPr lang="en-GB" sz="1600"/>
              <a:t>33 (2017) 1570-83.</a:t>
            </a:r>
            <a:endParaRPr lang="en-US"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CFA6E3-AA47-2644-B8D5-B147DF80E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701121"/>
            <a:ext cx="4556348" cy="5455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B52F0D-1FA3-904E-8101-97637CFDB461}"/>
              </a:ext>
            </a:extLst>
          </p:cNvPr>
          <p:cNvSpPr txBox="1"/>
          <p:nvPr/>
        </p:nvSpPr>
        <p:spPr>
          <a:xfrm>
            <a:off x="6364190" y="1988840"/>
            <a:ext cx="3712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source of flourine,</a:t>
            </a:r>
          </a:p>
          <a:p>
            <a:r>
              <a:rPr lang="en-US"/>
              <a:t>flux in aluminium smelting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1BF1C-1316-2F41-8A0B-3CB7B26B6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190" y="2857874"/>
            <a:ext cx="5636466" cy="401904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836712"/>
            <a:ext cx="4188449" cy="427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6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8" r="20319" b="13776"/>
          <a:stretch/>
        </p:blipFill>
        <p:spPr>
          <a:xfrm>
            <a:off x="5015880" y="2590629"/>
            <a:ext cx="6573395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916832"/>
            <a:ext cx="10237539" cy="466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52400"/>
            <a:ext cx="7772400" cy="1143000"/>
          </a:xfrm>
        </p:spPr>
        <p:txBody>
          <a:bodyPr/>
          <a:lstStyle/>
          <a:p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Rotation axes</a:t>
            </a:r>
          </a:p>
        </p:txBody>
      </p:sp>
      <p:sp>
        <p:nvSpPr>
          <p:cNvPr id="12288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1371600"/>
            <a:ext cx="1828800" cy="2743200"/>
          </a:xfrm>
        </p:spPr>
        <p:txBody>
          <a:bodyPr/>
          <a:lstStyle/>
          <a:p>
            <a:pPr algn="l"/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2 diad</a:t>
            </a:r>
          </a:p>
          <a:p>
            <a:pPr algn="l"/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3 triad</a:t>
            </a:r>
          </a:p>
          <a:p>
            <a:pPr algn="l"/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4 tetrad</a:t>
            </a:r>
          </a:p>
          <a:p>
            <a:pPr algn="l"/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6 hexad</a:t>
            </a:r>
          </a:p>
        </p:txBody>
      </p:sp>
      <p:pic>
        <p:nvPicPr>
          <p:cNvPr id="122883" name="Picture 9" descr="2011-03-08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3" y="2362203"/>
            <a:ext cx="618172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3356995"/>
            <a:ext cx="6414222" cy="29650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3" y="985740"/>
            <a:ext cx="9088055" cy="182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90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500438"/>
            <a:ext cx="1200150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60350"/>
            <a:ext cx="4537075" cy="42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476250"/>
            <a:ext cx="2220912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351587" y="3861048"/>
            <a:ext cx="8086245" cy="2831976"/>
            <a:chOff x="827584" y="3861048"/>
            <a:chExt cx="8086245" cy="2831976"/>
          </a:xfrm>
        </p:grpSpPr>
        <p:sp>
          <p:nvSpPr>
            <p:cNvPr id="2" name="TextBox 1"/>
            <p:cNvSpPr txBox="1"/>
            <p:nvPr/>
          </p:nvSpPr>
          <p:spPr>
            <a:xfrm>
              <a:off x="827584" y="5877272"/>
              <a:ext cx="37882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CENTRE OF SYMMETRY</a:t>
              </a:r>
            </a:p>
          </p:txBody>
        </p:sp>
        <p:pic>
          <p:nvPicPr>
            <p:cNvPr id="6" name="Picture 4" descr="Picture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3861048"/>
              <a:ext cx="1605525" cy="2831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title"/>
          </p:nvPr>
        </p:nvSpPr>
        <p:spPr>
          <a:xfrm>
            <a:off x="5519738" y="188914"/>
            <a:ext cx="4824412" cy="1584325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Point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groups</a:t>
            </a:r>
          </a:p>
        </p:txBody>
      </p:sp>
      <p:sp>
        <p:nvSpPr>
          <p:cNvPr id="126978" name="Text Box 6"/>
          <p:cNvSpPr txBox="1">
            <a:spLocks noChangeArrowheads="1"/>
          </p:cNvSpPr>
          <p:nvPr/>
        </p:nvSpPr>
        <p:spPr bwMode="auto">
          <a:xfrm>
            <a:off x="9048750" y="3068638"/>
            <a:ext cx="10668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/>
              <a:t>2</a:t>
            </a:r>
            <a:r>
              <a:rPr lang="en-US" sz="4800" i="1"/>
              <a:t>m</a:t>
            </a:r>
            <a:endParaRPr lang="en-US" sz="4800"/>
          </a:p>
        </p:txBody>
      </p:sp>
      <p:pic>
        <p:nvPicPr>
          <p:cNvPr id="12697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60351"/>
            <a:ext cx="446405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48" y="476672"/>
            <a:ext cx="904128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b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3124203"/>
            <a:ext cx="340995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75656" y="4191000"/>
            <a:ext cx="2133600" cy="2209800"/>
            <a:chOff x="1632" y="1728"/>
            <a:chExt cx="1344" cy="1392"/>
          </a:xfrm>
        </p:grpSpPr>
        <p:sp>
          <p:nvSpPr>
            <p:cNvPr id="97296" name="Oval 4"/>
            <p:cNvSpPr>
              <a:spLocks noChangeArrowheads="1"/>
            </p:cNvSpPr>
            <p:nvPr/>
          </p:nvSpPr>
          <p:spPr bwMode="auto">
            <a:xfrm>
              <a:off x="1632" y="2928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7297" name="Oval 5"/>
            <p:cNvSpPr>
              <a:spLocks noChangeArrowheads="1"/>
            </p:cNvSpPr>
            <p:nvPr/>
          </p:nvSpPr>
          <p:spPr bwMode="auto">
            <a:xfrm>
              <a:off x="2592" y="201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7298" name="Text Box 6"/>
            <p:cNvSpPr txBox="1">
              <a:spLocks noChangeArrowheads="1"/>
            </p:cNvSpPr>
            <p:nvPr/>
          </p:nvSpPr>
          <p:spPr bwMode="auto">
            <a:xfrm>
              <a:off x="2592" y="1728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>
                  <a:latin typeface="Times New Roman" charset="0"/>
                </a:rPr>
                <a:t>1/2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247456" y="4191000"/>
            <a:ext cx="2133600" cy="2209800"/>
            <a:chOff x="1632" y="1728"/>
            <a:chExt cx="1344" cy="1392"/>
          </a:xfrm>
        </p:grpSpPr>
        <p:sp>
          <p:nvSpPr>
            <p:cNvPr id="97293" name="Oval 8"/>
            <p:cNvSpPr>
              <a:spLocks noChangeArrowheads="1"/>
            </p:cNvSpPr>
            <p:nvPr/>
          </p:nvSpPr>
          <p:spPr bwMode="auto">
            <a:xfrm>
              <a:off x="1632" y="2928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7294" name="Oval 9"/>
            <p:cNvSpPr>
              <a:spLocks noChangeArrowheads="1"/>
            </p:cNvSpPr>
            <p:nvPr/>
          </p:nvSpPr>
          <p:spPr bwMode="auto">
            <a:xfrm>
              <a:off x="2592" y="201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7295" name="Text Box 10"/>
            <p:cNvSpPr txBox="1">
              <a:spLocks noChangeArrowheads="1"/>
            </p:cNvSpPr>
            <p:nvPr/>
          </p:nvSpPr>
          <p:spPr bwMode="auto">
            <a:xfrm>
              <a:off x="2592" y="1728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>
                  <a:latin typeface="Times New Roman" charset="0"/>
                </a:rPr>
                <a:t>1/2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247456" y="1295400"/>
            <a:ext cx="2133600" cy="2209800"/>
            <a:chOff x="1632" y="1728"/>
            <a:chExt cx="1344" cy="1392"/>
          </a:xfrm>
        </p:grpSpPr>
        <p:sp>
          <p:nvSpPr>
            <p:cNvPr id="97290" name="Oval 12"/>
            <p:cNvSpPr>
              <a:spLocks noChangeArrowheads="1"/>
            </p:cNvSpPr>
            <p:nvPr/>
          </p:nvSpPr>
          <p:spPr bwMode="auto">
            <a:xfrm>
              <a:off x="1632" y="2928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7291" name="Oval 13"/>
            <p:cNvSpPr>
              <a:spLocks noChangeArrowheads="1"/>
            </p:cNvSpPr>
            <p:nvPr/>
          </p:nvSpPr>
          <p:spPr bwMode="auto">
            <a:xfrm>
              <a:off x="2592" y="201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7292" name="Text Box 14"/>
            <p:cNvSpPr txBox="1">
              <a:spLocks noChangeArrowheads="1"/>
            </p:cNvSpPr>
            <p:nvPr/>
          </p:nvSpPr>
          <p:spPr bwMode="auto">
            <a:xfrm>
              <a:off x="2592" y="1728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>
                  <a:latin typeface="Times New Roman" charset="0"/>
                </a:rPr>
                <a:t>1/2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1275656" y="1295400"/>
            <a:ext cx="2133600" cy="2209800"/>
            <a:chOff x="1632" y="1728"/>
            <a:chExt cx="1344" cy="1392"/>
          </a:xfrm>
        </p:grpSpPr>
        <p:sp>
          <p:nvSpPr>
            <p:cNvPr id="97287" name="Oval 16"/>
            <p:cNvSpPr>
              <a:spLocks noChangeArrowheads="1"/>
            </p:cNvSpPr>
            <p:nvPr/>
          </p:nvSpPr>
          <p:spPr bwMode="auto">
            <a:xfrm>
              <a:off x="1632" y="2928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7288" name="Oval 17"/>
            <p:cNvSpPr>
              <a:spLocks noChangeArrowheads="1"/>
            </p:cNvSpPr>
            <p:nvPr/>
          </p:nvSpPr>
          <p:spPr bwMode="auto">
            <a:xfrm>
              <a:off x="2592" y="201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7289" name="Text Box 18"/>
            <p:cNvSpPr txBox="1">
              <a:spLocks noChangeArrowheads="1"/>
            </p:cNvSpPr>
            <p:nvPr/>
          </p:nvSpPr>
          <p:spPr bwMode="auto">
            <a:xfrm>
              <a:off x="2592" y="1728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>
                  <a:latin typeface="Times New Roman" charset="0"/>
                </a:rPr>
                <a:t>1/2</a:t>
              </a:r>
            </a:p>
          </p:txBody>
        </p:sp>
      </p:grpSp>
      <p:sp>
        <p:nvSpPr>
          <p:cNvPr id="97286" name="Text Box 19"/>
          <p:cNvSpPr txBox="1">
            <a:spLocks noChangeArrowheads="1"/>
          </p:cNvSpPr>
          <p:nvPr/>
        </p:nvSpPr>
        <p:spPr bwMode="auto">
          <a:xfrm>
            <a:off x="665312" y="138312"/>
            <a:ext cx="57157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/>
              <a:t>Crystal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/>
          <p:cNvSpPr>
            <a:spLocks noGrp="1"/>
          </p:cNvSpPr>
          <p:nvPr>
            <p:ph type="title"/>
          </p:nvPr>
        </p:nvSpPr>
        <p:spPr>
          <a:xfrm>
            <a:off x="590104" y="116632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Sulphur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tetraflouride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74" name="Content Placeholder 3" descr="800px-Sulfur-tetrafluoride-3D-ball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392" y="961740"/>
            <a:ext cx="7315200" cy="4114800"/>
          </a:xfr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03512" y="4869160"/>
            <a:ext cx="5715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Water and </a:t>
            </a:r>
            <a:r>
              <a:rPr lang="en-US" dirty="0" err="1"/>
              <a:t>sulphur</a:t>
            </a:r>
            <a:r>
              <a:rPr lang="en-US" dirty="0"/>
              <a:t> </a:t>
            </a:r>
            <a:r>
              <a:rPr lang="en-US" dirty="0" err="1"/>
              <a:t>tetrafluoride</a:t>
            </a:r>
            <a:r>
              <a:rPr lang="en-US" dirty="0"/>
              <a:t> have same point symmetry and hence 	some identical vibration modes - similar lines  in spectra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CC6C95-B4D8-7148-AA4C-878FCCEA2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80"/>
          <a:stretch/>
        </p:blipFill>
        <p:spPr>
          <a:xfrm>
            <a:off x="11584" y="0"/>
            <a:ext cx="525046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230F92-711C-7746-B9F1-FDB888DD366C}"/>
              </a:ext>
            </a:extLst>
          </p:cNvPr>
          <p:cNvSpPr/>
          <p:nvPr/>
        </p:nvSpPr>
        <p:spPr>
          <a:xfrm>
            <a:off x="5591944" y="5301208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Alexander Van Driessche / CC BY (https://creativecommons.org/licenses/by/3.0)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550147-8606-5546-A27E-EDD6FF0557B1}"/>
              </a:ext>
            </a:extLst>
          </p:cNvPr>
          <p:cNvSpPr txBox="1"/>
          <p:nvPr/>
        </p:nvSpPr>
        <p:spPr>
          <a:xfrm>
            <a:off x="5775908" y="3676382"/>
            <a:ext cx="5607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Gigantic gypsum in the cave of crystals,</a:t>
            </a:r>
          </a:p>
          <a:p>
            <a:r>
              <a:rPr lang="en-US"/>
              <a:t>Naica, Mexico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241634-040B-5242-B33F-0EC0E7F1F6F8}"/>
              </a:ext>
            </a:extLst>
          </p:cNvPr>
          <p:cNvSpPr txBox="1"/>
          <p:nvPr/>
        </p:nvSpPr>
        <p:spPr>
          <a:xfrm>
            <a:off x="5663952" y="6309320"/>
            <a:ext cx="5575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Gypsum used in construction materials.</a:t>
            </a:r>
          </a:p>
        </p:txBody>
      </p:sp>
    </p:spTree>
    <p:extLst>
      <p:ext uri="{BB962C8B-B14F-4D97-AF65-F5344CB8AC3E}">
        <p14:creationId xmlns:p14="http://schemas.microsoft.com/office/powerpoint/2010/main" val="2183095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951" y="23813"/>
            <a:ext cx="2949575" cy="73025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Gypsum </a:t>
            </a:r>
          </a:p>
        </p:txBody>
      </p:sp>
      <p:pic>
        <p:nvPicPr>
          <p:cNvPr id="133122" name="Picture 4" descr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762000"/>
            <a:ext cx="22129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240463" y="404813"/>
            <a:ext cx="1452562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i="1">
                <a:solidFill>
                  <a:schemeClr val="tx2"/>
                </a:solidFill>
              </a:rPr>
              <a:t>2/m </a:t>
            </a:r>
          </a:p>
        </p:txBody>
      </p:sp>
      <p:pic>
        <p:nvPicPr>
          <p:cNvPr id="3" name="Gypsu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6795" y="1257300"/>
            <a:ext cx="6096000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B2E4EE-1454-644D-A5E9-38E4A76C49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7048" y="4156211"/>
            <a:ext cx="2879182" cy="2458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59660D-36A5-424B-99D7-F257D4E3B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260648"/>
            <a:ext cx="2184400" cy="5753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CA7675-9E91-E849-8BEE-AED1BA455231}"/>
              </a:ext>
            </a:extLst>
          </p:cNvPr>
          <p:cNvSpPr/>
          <p:nvPr/>
        </p:nvSpPr>
        <p:spPr>
          <a:xfrm>
            <a:off x="2783632" y="1412776"/>
            <a:ext cx="53902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Martin Lister,</a:t>
            </a:r>
          </a:p>
          <a:p>
            <a:r>
              <a:rPr lang="en-GB"/>
              <a:t>De Fontibus Medicatis Angliae (1682) 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8258F3-8A7B-D947-A6D2-213DAEAF6D84}"/>
              </a:ext>
            </a:extLst>
          </p:cNvPr>
          <p:cNvSpPr txBox="1"/>
          <p:nvPr/>
        </p:nvSpPr>
        <p:spPr>
          <a:xfrm>
            <a:off x="2063552" y="260648"/>
            <a:ext cx="7059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hydrated magnesium sulphate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B4A762-3D3D-264F-9148-AA25542DA340}"/>
              </a:ext>
            </a:extLst>
          </p:cNvPr>
          <p:cNvSpPr txBox="1"/>
          <p:nvPr/>
        </p:nvSpPr>
        <p:spPr>
          <a:xfrm>
            <a:off x="3503712" y="2890976"/>
            <a:ext cx="362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Epsom salts, apparently have palliative properties.</a:t>
            </a:r>
          </a:p>
        </p:txBody>
      </p:sp>
    </p:spTree>
    <p:extLst>
      <p:ext uri="{BB962C8B-B14F-4D97-AF65-F5344CB8AC3E}">
        <p14:creationId xmlns:p14="http://schemas.microsoft.com/office/powerpoint/2010/main" val="745349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/>
          </p:nvPr>
        </p:nvSpPr>
        <p:spPr>
          <a:xfrm>
            <a:off x="137324" y="55822"/>
            <a:ext cx="2552700" cy="74771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Epsomite</a:t>
            </a:r>
          </a:p>
        </p:txBody>
      </p:sp>
      <p:pic>
        <p:nvPicPr>
          <p:cNvPr id="135170" name="Picture 5" descr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" y="803535"/>
            <a:ext cx="2752099" cy="582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03839" y="404813"/>
            <a:ext cx="2154237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i="1">
                <a:solidFill>
                  <a:schemeClr val="tx2"/>
                </a:solidFill>
              </a:rPr>
              <a:t>222 </a:t>
            </a:r>
          </a:p>
        </p:txBody>
      </p:sp>
      <p:pic>
        <p:nvPicPr>
          <p:cNvPr id="5" name="epsomite_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95700" y="1916832"/>
            <a:ext cx="5400600" cy="4050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36233E-3D6D-4147-9A2A-F7C8674B9C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0563" y="4759026"/>
            <a:ext cx="2212975" cy="1889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0191014_1657339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61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sho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548681"/>
            <a:ext cx="5040560" cy="59718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5360" y="539429"/>
            <a:ext cx="1875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3</a:t>
            </a:r>
            <a:r>
              <a:rPr lang="en-US" sz="6600" i="1" dirty="0"/>
              <a:t>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72956" y="5722706"/>
            <a:ext cx="1998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bishop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3F0E986-D3D2-114F-B460-E9C2D30898F2}"/>
              </a:ext>
            </a:extLst>
          </p:cNvPr>
          <p:cNvSpPr/>
          <p:nvPr/>
        </p:nvSpPr>
        <p:spPr bwMode="auto">
          <a:xfrm>
            <a:off x="5413648" y="3212976"/>
            <a:ext cx="216024" cy="216024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DAA9EB-CB7D-7C46-9C8A-D8A05AC94EEC}"/>
              </a:ext>
            </a:extLst>
          </p:cNvPr>
          <p:cNvCxnSpPr>
            <a:cxnSpLocks/>
          </p:cNvCxnSpPr>
          <p:nvPr/>
        </p:nvCxnSpPr>
        <p:spPr bwMode="auto">
          <a:xfrm flipH="1">
            <a:off x="5447928" y="692696"/>
            <a:ext cx="144016" cy="5616623"/>
          </a:xfrm>
          <a:prstGeom prst="line">
            <a:avLst/>
          </a:prstGeom>
          <a:ln w="635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94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stl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361961"/>
            <a:ext cx="5724128" cy="61340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6976" y="5949280"/>
            <a:ext cx="16586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castle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376" y="332656"/>
            <a:ext cx="18950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4</a:t>
            </a:r>
            <a:r>
              <a:rPr lang="en-US" sz="6000" i="1" dirty="0"/>
              <a:t>mm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0716BD-1A75-1148-8F20-48D936C78CD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159896" y="581763"/>
            <a:ext cx="108012" cy="158417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648B31-639D-0A43-AF39-9EA6B9C77287}"/>
              </a:ext>
            </a:extLst>
          </p:cNvPr>
          <p:cNvGrpSpPr/>
          <p:nvPr/>
        </p:nvGrpSpPr>
        <p:grpSpPr>
          <a:xfrm>
            <a:off x="4799856" y="1758735"/>
            <a:ext cx="936104" cy="864096"/>
            <a:chOff x="6528048" y="1700808"/>
            <a:chExt cx="936104" cy="86409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FFC33D0-45E0-9341-B95C-60F97FF2569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672064" y="1700808"/>
              <a:ext cx="557808" cy="864096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0FF7E8E-C6A4-7E47-B7B5-531F3898A53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28048" y="1988840"/>
              <a:ext cx="936104" cy="216024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F79563-6AF4-7047-AB66-B701EFD5465A}"/>
              </a:ext>
            </a:extLst>
          </p:cNvPr>
          <p:cNvGrpSpPr/>
          <p:nvPr/>
        </p:nvGrpSpPr>
        <p:grpSpPr>
          <a:xfrm>
            <a:off x="4781715" y="1758735"/>
            <a:ext cx="936104" cy="720080"/>
            <a:chOff x="6528048" y="1700808"/>
            <a:chExt cx="936104" cy="7200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517615-3960-324E-AC83-44F2C4DB7E7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528048" y="1952836"/>
              <a:ext cx="936104" cy="28803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86EAF9F-2AAA-B54A-8FE0-B450AF3E0EA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44072" y="1700808"/>
              <a:ext cx="485800" cy="72008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730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16632"/>
            <a:ext cx="6624736" cy="606422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7679806" y="908720"/>
            <a:ext cx="64807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7528573" y="908720"/>
            <a:ext cx="875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µm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44272" y="4365104"/>
            <a:ext cx="20786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hexagonal</a:t>
            </a:r>
          </a:p>
          <a:p>
            <a:r>
              <a:rPr lang="en-US" sz="3200" dirty="0" err="1"/>
              <a:t>aluminium</a:t>
            </a:r>
            <a:endParaRPr lang="en-US" sz="3200" dirty="0"/>
          </a:p>
          <a:p>
            <a:r>
              <a:rPr lang="en-US" sz="3200" dirty="0"/>
              <a:t>nitride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03512" y="6381077"/>
            <a:ext cx="3708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Courtesy </a:t>
            </a:r>
            <a:r>
              <a:rPr lang="en-US" dirty="0" err="1">
                <a:solidFill>
                  <a:srgbClr val="3366FF"/>
                </a:solidFill>
              </a:rPr>
              <a:t>Shaumik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err="1">
                <a:solidFill>
                  <a:srgbClr val="3366FF"/>
                </a:solidFill>
              </a:rPr>
              <a:t>Lenka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11299" y="650828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57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uartz_hexagona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980728"/>
            <a:ext cx="9144000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41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526256"/>
            <a:ext cx="6096000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292808"/>
            <a:ext cx="7344816" cy="627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65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/>
          <p:cNvSpPr>
            <a:spLocks noGrp="1"/>
          </p:cNvSpPr>
          <p:nvPr>
            <p:ph type="title"/>
          </p:nvPr>
        </p:nvSpPr>
        <p:spPr>
          <a:xfrm>
            <a:off x="1631951" y="188914"/>
            <a:ext cx="5472113" cy="803275"/>
          </a:xfrm>
        </p:spPr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without high-order axes</a:t>
            </a:r>
          </a:p>
        </p:txBody>
      </p:sp>
      <p:pic>
        <p:nvPicPr>
          <p:cNvPr id="13721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017961"/>
            <a:ext cx="5761037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itle 1"/>
          <p:cNvSpPr>
            <a:spLocks noGrp="1"/>
          </p:cNvSpPr>
          <p:nvPr>
            <p:ph type="title"/>
          </p:nvPr>
        </p:nvSpPr>
        <p:spPr>
          <a:xfrm>
            <a:off x="1631951" y="188914"/>
            <a:ext cx="5472113" cy="803275"/>
          </a:xfrm>
        </p:spPr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with high-order axes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EB9BAD-28A2-9442-A38F-8116C7318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1340768"/>
            <a:ext cx="5472112" cy="50923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217787"/>
            <a:ext cx="8707438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1905000" y="762001"/>
            <a:ext cx="8458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4800">
                <a:latin typeface="Arial"/>
                <a:cs typeface="Arial"/>
              </a:rPr>
              <a:t>lattice + motif = structure</a:t>
            </a:r>
          </a:p>
        </p:txBody>
      </p:sp>
      <p:sp>
        <p:nvSpPr>
          <p:cNvPr id="101378" name="Text Box 3"/>
          <p:cNvSpPr txBox="1">
            <a:spLocks noChangeArrowheads="1"/>
          </p:cNvSpPr>
          <p:nvPr/>
        </p:nvSpPr>
        <p:spPr bwMode="auto">
          <a:xfrm>
            <a:off x="2286000" y="3581403"/>
            <a:ext cx="75438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600">
                <a:latin typeface="Arial"/>
                <a:cs typeface="Arial"/>
              </a:rPr>
              <a:t>primitive cubic lattice</a:t>
            </a:r>
          </a:p>
          <a:p>
            <a:pPr>
              <a:spcBef>
                <a:spcPct val="50000"/>
              </a:spcBef>
            </a:pPr>
            <a:r>
              <a:rPr lang="en-GB" sz="3600">
                <a:latin typeface="Arial"/>
                <a:cs typeface="Arial"/>
              </a:rPr>
              <a:t>motif = Cu at 0,0,0 </a:t>
            </a:r>
          </a:p>
          <a:p>
            <a:pPr>
              <a:spcBef>
                <a:spcPct val="50000"/>
              </a:spcBef>
            </a:pPr>
            <a:r>
              <a:rPr lang="en-GB" sz="3600">
                <a:latin typeface="Arial"/>
                <a:cs typeface="Arial"/>
              </a:rPr>
              <a:t>                Zn at 1/2, 1/2, 1/2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340768"/>
            <a:ext cx="4143375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00805" y="3474365"/>
            <a:ext cx="1371600" cy="990600"/>
            <a:chOff x="1728" y="2352"/>
            <a:chExt cx="864" cy="624"/>
          </a:xfrm>
        </p:grpSpPr>
        <p:sp>
          <p:nvSpPr>
            <p:cNvPr id="103460" name="Oval 4"/>
            <p:cNvSpPr>
              <a:spLocks noChangeArrowheads="1"/>
            </p:cNvSpPr>
            <p:nvPr/>
          </p:nvSpPr>
          <p:spPr bwMode="auto">
            <a:xfrm>
              <a:off x="1728" y="278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61" name="Oval 5"/>
            <p:cNvSpPr>
              <a:spLocks noChangeArrowheads="1"/>
            </p:cNvSpPr>
            <p:nvPr/>
          </p:nvSpPr>
          <p:spPr bwMode="auto">
            <a:xfrm>
              <a:off x="2160" y="23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62" name="Text Box 6"/>
            <p:cNvSpPr txBox="1">
              <a:spLocks noChangeArrowheads="1"/>
            </p:cNvSpPr>
            <p:nvPr/>
          </p:nvSpPr>
          <p:spPr bwMode="auto">
            <a:xfrm>
              <a:off x="2304" y="2448"/>
              <a:ext cx="2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>
                  <a:latin typeface="Times New Roman" charset="0"/>
                </a:rPr>
                <a:t>1/4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967805" y="883565"/>
            <a:ext cx="1371600" cy="990600"/>
            <a:chOff x="1728" y="2352"/>
            <a:chExt cx="864" cy="624"/>
          </a:xfrm>
        </p:grpSpPr>
        <p:sp>
          <p:nvSpPr>
            <p:cNvPr id="103457" name="Oval 8"/>
            <p:cNvSpPr>
              <a:spLocks noChangeArrowheads="1"/>
            </p:cNvSpPr>
            <p:nvPr/>
          </p:nvSpPr>
          <p:spPr bwMode="auto">
            <a:xfrm>
              <a:off x="1728" y="278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58" name="Oval 9"/>
            <p:cNvSpPr>
              <a:spLocks noChangeArrowheads="1"/>
            </p:cNvSpPr>
            <p:nvPr/>
          </p:nvSpPr>
          <p:spPr bwMode="auto">
            <a:xfrm>
              <a:off x="2160" y="23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59" name="Text Box 10"/>
            <p:cNvSpPr txBox="1">
              <a:spLocks noChangeArrowheads="1"/>
            </p:cNvSpPr>
            <p:nvPr/>
          </p:nvSpPr>
          <p:spPr bwMode="auto">
            <a:xfrm>
              <a:off x="2304" y="2448"/>
              <a:ext cx="2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>
                  <a:latin typeface="Times New Roman" charset="0"/>
                </a:rPr>
                <a:t>1/4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967805" y="3474365"/>
            <a:ext cx="1371600" cy="990600"/>
            <a:chOff x="1728" y="2352"/>
            <a:chExt cx="864" cy="624"/>
          </a:xfrm>
        </p:grpSpPr>
        <p:sp>
          <p:nvSpPr>
            <p:cNvPr id="103454" name="Oval 12"/>
            <p:cNvSpPr>
              <a:spLocks noChangeArrowheads="1"/>
            </p:cNvSpPr>
            <p:nvPr/>
          </p:nvSpPr>
          <p:spPr bwMode="auto">
            <a:xfrm>
              <a:off x="1728" y="278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55" name="Oval 13"/>
            <p:cNvSpPr>
              <a:spLocks noChangeArrowheads="1"/>
            </p:cNvSpPr>
            <p:nvPr/>
          </p:nvSpPr>
          <p:spPr bwMode="auto">
            <a:xfrm>
              <a:off x="2160" y="23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56" name="Text Box 14"/>
            <p:cNvSpPr txBox="1">
              <a:spLocks noChangeArrowheads="1"/>
            </p:cNvSpPr>
            <p:nvPr/>
          </p:nvSpPr>
          <p:spPr bwMode="auto">
            <a:xfrm>
              <a:off x="2304" y="2448"/>
              <a:ext cx="2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>
                  <a:latin typeface="Times New Roman" charset="0"/>
                </a:rPr>
                <a:t>1/4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1300805" y="883565"/>
            <a:ext cx="1371600" cy="990600"/>
            <a:chOff x="1728" y="2352"/>
            <a:chExt cx="864" cy="624"/>
          </a:xfrm>
        </p:grpSpPr>
        <p:sp>
          <p:nvSpPr>
            <p:cNvPr id="103451" name="Oval 16"/>
            <p:cNvSpPr>
              <a:spLocks noChangeArrowheads="1"/>
            </p:cNvSpPr>
            <p:nvPr/>
          </p:nvSpPr>
          <p:spPr bwMode="auto">
            <a:xfrm>
              <a:off x="1728" y="278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52" name="Oval 17"/>
            <p:cNvSpPr>
              <a:spLocks noChangeArrowheads="1"/>
            </p:cNvSpPr>
            <p:nvPr/>
          </p:nvSpPr>
          <p:spPr bwMode="auto">
            <a:xfrm>
              <a:off x="2160" y="23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53" name="Text Box 18"/>
            <p:cNvSpPr txBox="1">
              <a:spLocks noChangeArrowheads="1"/>
            </p:cNvSpPr>
            <p:nvPr/>
          </p:nvSpPr>
          <p:spPr bwMode="auto">
            <a:xfrm>
              <a:off x="2304" y="2448"/>
              <a:ext cx="2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>
                  <a:latin typeface="Times New Roman" charset="0"/>
                </a:rPr>
                <a:t>1/4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2596205" y="2178965"/>
            <a:ext cx="1371600" cy="990600"/>
            <a:chOff x="1728" y="2352"/>
            <a:chExt cx="864" cy="624"/>
          </a:xfrm>
        </p:grpSpPr>
        <p:sp>
          <p:nvSpPr>
            <p:cNvPr id="103448" name="Oval 20"/>
            <p:cNvSpPr>
              <a:spLocks noChangeArrowheads="1"/>
            </p:cNvSpPr>
            <p:nvPr/>
          </p:nvSpPr>
          <p:spPr bwMode="auto">
            <a:xfrm>
              <a:off x="1728" y="278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49" name="Oval 21"/>
            <p:cNvSpPr>
              <a:spLocks noChangeArrowheads="1"/>
            </p:cNvSpPr>
            <p:nvPr/>
          </p:nvSpPr>
          <p:spPr bwMode="auto">
            <a:xfrm>
              <a:off x="2160" y="23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50" name="Text Box 22"/>
            <p:cNvSpPr txBox="1">
              <a:spLocks noChangeArrowheads="1"/>
            </p:cNvSpPr>
            <p:nvPr/>
          </p:nvSpPr>
          <p:spPr bwMode="auto">
            <a:xfrm>
              <a:off x="2304" y="2448"/>
              <a:ext cx="2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>
                  <a:latin typeface="Times New Roman" charset="0"/>
                </a:rPr>
                <a:t>1/4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1300805" y="2178965"/>
            <a:ext cx="1371600" cy="990600"/>
            <a:chOff x="672" y="3216"/>
            <a:chExt cx="864" cy="624"/>
          </a:xfrm>
        </p:grpSpPr>
        <p:sp>
          <p:nvSpPr>
            <p:cNvPr id="103445" name="Oval 24"/>
            <p:cNvSpPr>
              <a:spLocks noChangeArrowheads="1"/>
            </p:cNvSpPr>
            <p:nvPr/>
          </p:nvSpPr>
          <p:spPr bwMode="auto">
            <a:xfrm>
              <a:off x="672" y="3648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46" name="Oval 25"/>
            <p:cNvSpPr>
              <a:spLocks noChangeArrowheads="1"/>
            </p:cNvSpPr>
            <p:nvPr/>
          </p:nvSpPr>
          <p:spPr bwMode="auto">
            <a:xfrm>
              <a:off x="1104" y="3216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47" name="Text Box 26"/>
            <p:cNvSpPr txBox="1">
              <a:spLocks noChangeArrowheads="1"/>
            </p:cNvSpPr>
            <p:nvPr/>
          </p:nvSpPr>
          <p:spPr bwMode="auto">
            <a:xfrm>
              <a:off x="1248" y="3312"/>
              <a:ext cx="2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>
                  <a:latin typeface="Times New Roman" charset="0"/>
                </a:rPr>
                <a:t>3/4</a:t>
              </a:r>
            </a:p>
          </p:txBody>
        </p:sp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2596205" y="3474365"/>
            <a:ext cx="1371600" cy="990600"/>
            <a:chOff x="1728" y="2352"/>
            <a:chExt cx="864" cy="624"/>
          </a:xfrm>
        </p:grpSpPr>
        <p:sp>
          <p:nvSpPr>
            <p:cNvPr id="103442" name="Oval 28"/>
            <p:cNvSpPr>
              <a:spLocks noChangeArrowheads="1"/>
            </p:cNvSpPr>
            <p:nvPr/>
          </p:nvSpPr>
          <p:spPr bwMode="auto">
            <a:xfrm>
              <a:off x="1728" y="278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43" name="Oval 29"/>
            <p:cNvSpPr>
              <a:spLocks noChangeArrowheads="1"/>
            </p:cNvSpPr>
            <p:nvPr/>
          </p:nvSpPr>
          <p:spPr bwMode="auto">
            <a:xfrm>
              <a:off x="2160" y="23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44" name="Text Box 30"/>
            <p:cNvSpPr txBox="1">
              <a:spLocks noChangeArrowheads="1"/>
            </p:cNvSpPr>
            <p:nvPr/>
          </p:nvSpPr>
          <p:spPr bwMode="auto">
            <a:xfrm>
              <a:off x="2304" y="2448"/>
              <a:ext cx="2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>
                  <a:latin typeface="Times New Roman" charset="0"/>
                </a:rPr>
                <a:t>3/4</a:t>
              </a:r>
            </a:p>
          </p:txBody>
        </p:sp>
      </p:grp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3967805" y="2178965"/>
            <a:ext cx="1371600" cy="990600"/>
            <a:chOff x="1728" y="2352"/>
            <a:chExt cx="864" cy="624"/>
          </a:xfrm>
        </p:grpSpPr>
        <p:sp>
          <p:nvSpPr>
            <p:cNvPr id="103439" name="Oval 32"/>
            <p:cNvSpPr>
              <a:spLocks noChangeArrowheads="1"/>
            </p:cNvSpPr>
            <p:nvPr/>
          </p:nvSpPr>
          <p:spPr bwMode="auto">
            <a:xfrm>
              <a:off x="1728" y="278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40" name="Oval 33"/>
            <p:cNvSpPr>
              <a:spLocks noChangeArrowheads="1"/>
            </p:cNvSpPr>
            <p:nvPr/>
          </p:nvSpPr>
          <p:spPr bwMode="auto">
            <a:xfrm>
              <a:off x="2160" y="23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41" name="Text Box 34"/>
            <p:cNvSpPr txBox="1">
              <a:spLocks noChangeArrowheads="1"/>
            </p:cNvSpPr>
            <p:nvPr/>
          </p:nvSpPr>
          <p:spPr bwMode="auto">
            <a:xfrm>
              <a:off x="2304" y="2448"/>
              <a:ext cx="2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>
                  <a:latin typeface="Times New Roman" charset="0"/>
                </a:rPr>
                <a:t>3/4</a:t>
              </a: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2596205" y="883565"/>
            <a:ext cx="1371600" cy="990600"/>
            <a:chOff x="1728" y="2352"/>
            <a:chExt cx="864" cy="624"/>
          </a:xfrm>
        </p:grpSpPr>
        <p:sp>
          <p:nvSpPr>
            <p:cNvPr id="103436" name="Oval 36"/>
            <p:cNvSpPr>
              <a:spLocks noChangeArrowheads="1"/>
            </p:cNvSpPr>
            <p:nvPr/>
          </p:nvSpPr>
          <p:spPr bwMode="auto">
            <a:xfrm>
              <a:off x="1728" y="278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37" name="Oval 37"/>
            <p:cNvSpPr>
              <a:spLocks noChangeArrowheads="1"/>
            </p:cNvSpPr>
            <p:nvPr/>
          </p:nvSpPr>
          <p:spPr bwMode="auto">
            <a:xfrm>
              <a:off x="2160" y="23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38" name="Text Box 38"/>
            <p:cNvSpPr txBox="1">
              <a:spLocks noChangeArrowheads="1"/>
            </p:cNvSpPr>
            <p:nvPr/>
          </p:nvSpPr>
          <p:spPr bwMode="auto">
            <a:xfrm>
              <a:off x="2304" y="2448"/>
              <a:ext cx="2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>
                  <a:latin typeface="Times New Roman" charset="0"/>
                </a:rPr>
                <a:t>3/4</a:t>
              </a:r>
            </a:p>
          </p:txBody>
        </p:sp>
      </p:grpSp>
      <p:sp>
        <p:nvSpPr>
          <p:cNvPr id="103435" name="Text Box 39"/>
          <p:cNvSpPr txBox="1">
            <a:spLocks noChangeArrowheads="1"/>
          </p:cNvSpPr>
          <p:nvPr/>
        </p:nvSpPr>
        <p:spPr bwMode="auto">
          <a:xfrm>
            <a:off x="1828800" y="5410203"/>
            <a:ext cx="7086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200" dirty="0">
                <a:latin typeface="Arial"/>
                <a:cs typeface="Arial"/>
              </a:rPr>
              <a:t>Lattice: face-centred cubic</a:t>
            </a:r>
          </a:p>
          <a:p>
            <a:pPr>
              <a:spcBef>
                <a:spcPct val="50000"/>
              </a:spcBef>
            </a:pPr>
            <a:r>
              <a:rPr lang="en-GB" sz="3200" dirty="0">
                <a:latin typeface="Arial"/>
                <a:cs typeface="Arial"/>
              </a:rPr>
              <a:t>Motif: C at 0,0,0    C at 1/4,1/4,1/4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708153"/>
            <a:ext cx="38100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2420888"/>
            <a:ext cx="384175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C5329C-35FB-2842-A083-60AC9FE49CF1}"/>
              </a:ext>
            </a:extLst>
          </p:cNvPr>
          <p:cNvGrpSpPr/>
          <p:nvPr/>
        </p:nvGrpSpPr>
        <p:grpSpPr>
          <a:xfrm>
            <a:off x="767408" y="1268760"/>
            <a:ext cx="5904656" cy="4968552"/>
            <a:chOff x="983432" y="1484784"/>
            <a:chExt cx="4143375" cy="3446463"/>
          </a:xfrm>
        </p:grpSpPr>
        <p:pic>
          <p:nvPicPr>
            <p:cNvPr id="107521" name="Picture 2" descr="b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432" y="1484784"/>
              <a:ext cx="4143375" cy="344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7522" name="Group 3"/>
            <p:cNvGrpSpPr>
              <a:grpSpLocks/>
            </p:cNvGrpSpPr>
            <p:nvPr/>
          </p:nvGrpSpPr>
          <p:grpSpPr bwMode="auto">
            <a:xfrm>
              <a:off x="1516829" y="3618381"/>
              <a:ext cx="1371600" cy="990600"/>
              <a:chOff x="1728" y="2352"/>
              <a:chExt cx="864" cy="624"/>
            </a:xfrm>
          </p:grpSpPr>
          <p:sp>
            <p:nvSpPr>
              <p:cNvPr id="107540" name="Oval 4"/>
              <p:cNvSpPr>
                <a:spLocks noChangeArrowheads="1"/>
              </p:cNvSpPr>
              <p:nvPr/>
            </p:nvSpPr>
            <p:spPr bwMode="auto">
              <a:xfrm>
                <a:off x="1728" y="2784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7541" name="Oval 5"/>
              <p:cNvSpPr>
                <a:spLocks noChangeArrowheads="1"/>
              </p:cNvSpPr>
              <p:nvPr/>
            </p:nvSpPr>
            <p:spPr bwMode="auto">
              <a:xfrm>
                <a:off x="2160" y="2352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7542" name="Text Box 6"/>
              <p:cNvSpPr txBox="1">
                <a:spLocks noChangeArrowheads="1"/>
              </p:cNvSpPr>
              <p:nvPr/>
            </p:nvSpPr>
            <p:spPr bwMode="auto">
              <a:xfrm>
                <a:off x="2304" y="2448"/>
                <a:ext cx="28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sz="1600">
                    <a:latin typeface="Times New Roman" charset="0"/>
                  </a:rPr>
                  <a:t>1/4</a:t>
                </a:r>
              </a:p>
            </p:txBody>
          </p:sp>
        </p:grpSp>
        <p:sp>
          <p:nvSpPr>
            <p:cNvPr id="107523" name="Oval 7"/>
            <p:cNvSpPr>
              <a:spLocks noChangeArrowheads="1"/>
            </p:cNvSpPr>
            <p:nvPr/>
          </p:nvSpPr>
          <p:spPr bwMode="auto">
            <a:xfrm>
              <a:off x="4183829" y="1713381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7524" name="Oval 8"/>
            <p:cNvSpPr>
              <a:spLocks noChangeArrowheads="1"/>
            </p:cNvSpPr>
            <p:nvPr/>
          </p:nvSpPr>
          <p:spPr bwMode="auto">
            <a:xfrm>
              <a:off x="4183829" y="4304181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7525" name="Oval 9"/>
            <p:cNvSpPr>
              <a:spLocks noChangeArrowheads="1"/>
            </p:cNvSpPr>
            <p:nvPr/>
          </p:nvSpPr>
          <p:spPr bwMode="auto">
            <a:xfrm>
              <a:off x="1516829" y="1713381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07526" name="Group 10"/>
            <p:cNvGrpSpPr>
              <a:grpSpLocks/>
            </p:cNvGrpSpPr>
            <p:nvPr/>
          </p:nvGrpSpPr>
          <p:grpSpPr bwMode="auto">
            <a:xfrm>
              <a:off x="2812229" y="2322981"/>
              <a:ext cx="1371600" cy="990600"/>
              <a:chOff x="1728" y="2352"/>
              <a:chExt cx="864" cy="624"/>
            </a:xfrm>
          </p:grpSpPr>
          <p:sp>
            <p:nvSpPr>
              <p:cNvPr id="107537" name="Oval 11"/>
              <p:cNvSpPr>
                <a:spLocks noChangeArrowheads="1"/>
              </p:cNvSpPr>
              <p:nvPr/>
            </p:nvSpPr>
            <p:spPr bwMode="auto">
              <a:xfrm>
                <a:off x="1728" y="2784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7538" name="Oval 12"/>
              <p:cNvSpPr>
                <a:spLocks noChangeArrowheads="1"/>
              </p:cNvSpPr>
              <p:nvPr/>
            </p:nvSpPr>
            <p:spPr bwMode="auto">
              <a:xfrm>
                <a:off x="2160" y="2352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7539" name="Text Box 13"/>
              <p:cNvSpPr txBox="1">
                <a:spLocks noChangeArrowheads="1"/>
              </p:cNvSpPr>
              <p:nvPr/>
            </p:nvSpPr>
            <p:spPr bwMode="auto">
              <a:xfrm>
                <a:off x="2304" y="2448"/>
                <a:ext cx="28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sz="1600">
                    <a:latin typeface="Times New Roman" charset="0"/>
                  </a:rPr>
                  <a:t>1/4</a:t>
                </a:r>
              </a:p>
            </p:txBody>
          </p:sp>
        </p:grpSp>
        <p:grpSp>
          <p:nvGrpSpPr>
            <p:cNvPr id="107527" name="Group 14"/>
            <p:cNvGrpSpPr>
              <a:grpSpLocks/>
            </p:cNvGrpSpPr>
            <p:nvPr/>
          </p:nvGrpSpPr>
          <p:grpSpPr bwMode="auto">
            <a:xfrm>
              <a:off x="1516829" y="2322981"/>
              <a:ext cx="1371600" cy="990600"/>
              <a:chOff x="672" y="3216"/>
              <a:chExt cx="864" cy="624"/>
            </a:xfrm>
          </p:grpSpPr>
          <p:sp>
            <p:nvSpPr>
              <p:cNvPr id="107534" name="Oval 15"/>
              <p:cNvSpPr>
                <a:spLocks noChangeArrowheads="1"/>
              </p:cNvSpPr>
              <p:nvPr/>
            </p:nvSpPr>
            <p:spPr bwMode="auto">
              <a:xfrm>
                <a:off x="672" y="3648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7535" name="Oval 16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7536" name="Text Box 17"/>
              <p:cNvSpPr txBox="1">
                <a:spLocks noChangeArrowheads="1"/>
              </p:cNvSpPr>
              <p:nvPr/>
            </p:nvSpPr>
            <p:spPr bwMode="auto">
              <a:xfrm>
                <a:off x="1248" y="3312"/>
                <a:ext cx="28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sz="1600">
                    <a:latin typeface="Times New Roman" charset="0"/>
                  </a:rPr>
                  <a:t>3/4</a:t>
                </a:r>
              </a:p>
            </p:txBody>
          </p:sp>
        </p:grpSp>
        <p:grpSp>
          <p:nvGrpSpPr>
            <p:cNvPr id="107528" name="Group 18"/>
            <p:cNvGrpSpPr>
              <a:grpSpLocks/>
            </p:cNvGrpSpPr>
            <p:nvPr/>
          </p:nvGrpSpPr>
          <p:grpSpPr bwMode="auto">
            <a:xfrm>
              <a:off x="2812229" y="3618381"/>
              <a:ext cx="1371600" cy="990600"/>
              <a:chOff x="1728" y="2352"/>
              <a:chExt cx="864" cy="624"/>
            </a:xfrm>
          </p:grpSpPr>
          <p:sp>
            <p:nvSpPr>
              <p:cNvPr id="107531" name="Oval 19"/>
              <p:cNvSpPr>
                <a:spLocks noChangeArrowheads="1"/>
              </p:cNvSpPr>
              <p:nvPr/>
            </p:nvSpPr>
            <p:spPr bwMode="auto">
              <a:xfrm>
                <a:off x="1728" y="2784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7532" name="Oval 20"/>
              <p:cNvSpPr>
                <a:spLocks noChangeArrowheads="1"/>
              </p:cNvSpPr>
              <p:nvPr/>
            </p:nvSpPr>
            <p:spPr bwMode="auto">
              <a:xfrm>
                <a:off x="2160" y="2352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7533" name="Text Box 21"/>
              <p:cNvSpPr txBox="1">
                <a:spLocks noChangeArrowheads="1"/>
              </p:cNvSpPr>
              <p:nvPr/>
            </p:nvSpPr>
            <p:spPr bwMode="auto">
              <a:xfrm>
                <a:off x="2304" y="2448"/>
                <a:ext cx="28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sz="1600">
                    <a:latin typeface="Times New Roman" charset="0"/>
                  </a:rPr>
                  <a:t>3/4</a:t>
                </a:r>
              </a:p>
            </p:txBody>
          </p:sp>
        </p:grpSp>
        <p:sp>
          <p:nvSpPr>
            <p:cNvPr id="107529" name="Oval 22"/>
            <p:cNvSpPr>
              <a:spLocks noChangeArrowheads="1"/>
            </p:cNvSpPr>
            <p:nvPr/>
          </p:nvSpPr>
          <p:spPr bwMode="auto">
            <a:xfrm>
              <a:off x="4183829" y="3008781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7530" name="Oval 23"/>
            <p:cNvSpPr>
              <a:spLocks noChangeArrowheads="1"/>
            </p:cNvSpPr>
            <p:nvPr/>
          </p:nvSpPr>
          <p:spPr bwMode="auto">
            <a:xfrm>
              <a:off x="2812229" y="1713381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3" descr="Screen Shot 2015-01-05 at 09.19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736600"/>
            <a:ext cx="31877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0" name="Picture 4" descr="Screen Shot 2015-01-05 at 09.19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/>
          <a:stretch>
            <a:fillRect/>
          </a:stretch>
        </p:blipFill>
        <p:spPr bwMode="auto">
          <a:xfrm>
            <a:off x="4973639" y="754063"/>
            <a:ext cx="2706687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6" descr="Screen Shot 2015-01-05 at 09.19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3"/>
          <a:stretch>
            <a:fillRect/>
          </a:stretch>
        </p:blipFill>
        <p:spPr bwMode="auto">
          <a:xfrm>
            <a:off x="2135188" y="3500441"/>
            <a:ext cx="318770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7" descr="Screen Shot 2015-01-05 at 09.19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t="15683"/>
          <a:stretch>
            <a:fillRect/>
          </a:stretch>
        </p:blipFill>
        <p:spPr bwMode="auto">
          <a:xfrm>
            <a:off x="5016500" y="3500441"/>
            <a:ext cx="269240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65358" y="278093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3" y="1600203"/>
            <a:ext cx="4143375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4" name="Oval 3"/>
          <p:cNvSpPr>
            <a:spLocks noChangeArrowheads="1"/>
          </p:cNvSpPr>
          <p:nvPr/>
        </p:nvSpPr>
        <p:spPr bwMode="auto">
          <a:xfrm>
            <a:off x="4267200" y="4419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595" name="Oval 4"/>
          <p:cNvSpPr>
            <a:spLocks noChangeArrowheads="1"/>
          </p:cNvSpPr>
          <p:nvPr/>
        </p:nvSpPr>
        <p:spPr bwMode="auto">
          <a:xfrm>
            <a:off x="4953000" y="37338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596" name="Text Box 5"/>
          <p:cNvSpPr txBox="1">
            <a:spLocks noChangeArrowheads="1"/>
          </p:cNvSpPr>
          <p:nvPr/>
        </p:nvSpPr>
        <p:spPr bwMode="auto">
          <a:xfrm>
            <a:off x="5181600" y="38862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600">
                <a:latin typeface="Times New Roman" charset="0"/>
              </a:rPr>
              <a:t>1/4</a:t>
            </a:r>
          </a:p>
        </p:txBody>
      </p:sp>
      <p:sp>
        <p:nvSpPr>
          <p:cNvPr id="110597" name="Oval 6"/>
          <p:cNvSpPr>
            <a:spLocks noChangeArrowheads="1"/>
          </p:cNvSpPr>
          <p:nvPr/>
        </p:nvSpPr>
        <p:spPr bwMode="auto">
          <a:xfrm>
            <a:off x="6934200" y="1828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598" name="Oval 7"/>
          <p:cNvSpPr>
            <a:spLocks noChangeArrowheads="1"/>
          </p:cNvSpPr>
          <p:nvPr/>
        </p:nvSpPr>
        <p:spPr bwMode="auto">
          <a:xfrm>
            <a:off x="6934200" y="4419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599" name="Oval 8"/>
          <p:cNvSpPr>
            <a:spLocks noChangeArrowheads="1"/>
          </p:cNvSpPr>
          <p:nvPr/>
        </p:nvSpPr>
        <p:spPr bwMode="auto">
          <a:xfrm>
            <a:off x="4267200" y="1828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600" name="Oval 9"/>
          <p:cNvSpPr>
            <a:spLocks noChangeArrowheads="1"/>
          </p:cNvSpPr>
          <p:nvPr/>
        </p:nvSpPr>
        <p:spPr bwMode="auto">
          <a:xfrm>
            <a:off x="5562600" y="3124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601" name="Oval 10"/>
          <p:cNvSpPr>
            <a:spLocks noChangeArrowheads="1"/>
          </p:cNvSpPr>
          <p:nvPr/>
        </p:nvSpPr>
        <p:spPr bwMode="auto">
          <a:xfrm>
            <a:off x="6248400" y="24384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602" name="Text Box 11"/>
          <p:cNvSpPr txBox="1">
            <a:spLocks noChangeArrowheads="1"/>
          </p:cNvSpPr>
          <p:nvPr/>
        </p:nvSpPr>
        <p:spPr bwMode="auto">
          <a:xfrm>
            <a:off x="6477000" y="25908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600">
                <a:latin typeface="Times New Roman" charset="0"/>
              </a:rPr>
              <a:t>1/4</a:t>
            </a:r>
          </a:p>
        </p:txBody>
      </p:sp>
      <p:sp>
        <p:nvSpPr>
          <p:cNvPr id="110603" name="Oval 12"/>
          <p:cNvSpPr>
            <a:spLocks noChangeArrowheads="1"/>
          </p:cNvSpPr>
          <p:nvPr/>
        </p:nvSpPr>
        <p:spPr bwMode="auto">
          <a:xfrm>
            <a:off x="4267200" y="3124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604" name="Oval 13"/>
          <p:cNvSpPr>
            <a:spLocks noChangeArrowheads="1"/>
          </p:cNvSpPr>
          <p:nvPr/>
        </p:nvSpPr>
        <p:spPr bwMode="auto">
          <a:xfrm>
            <a:off x="4953000" y="24384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605" name="Text Box 14"/>
          <p:cNvSpPr txBox="1">
            <a:spLocks noChangeArrowheads="1"/>
          </p:cNvSpPr>
          <p:nvPr/>
        </p:nvSpPr>
        <p:spPr bwMode="auto">
          <a:xfrm>
            <a:off x="5181600" y="25908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600">
                <a:latin typeface="Times New Roman" charset="0"/>
              </a:rPr>
              <a:t>3/4</a:t>
            </a:r>
          </a:p>
        </p:txBody>
      </p:sp>
      <p:sp>
        <p:nvSpPr>
          <p:cNvPr id="110606" name="Oval 15"/>
          <p:cNvSpPr>
            <a:spLocks noChangeArrowheads="1"/>
          </p:cNvSpPr>
          <p:nvPr/>
        </p:nvSpPr>
        <p:spPr bwMode="auto">
          <a:xfrm>
            <a:off x="5562600" y="4419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607" name="Oval 16"/>
          <p:cNvSpPr>
            <a:spLocks noChangeArrowheads="1"/>
          </p:cNvSpPr>
          <p:nvPr/>
        </p:nvSpPr>
        <p:spPr bwMode="auto">
          <a:xfrm>
            <a:off x="6248400" y="37338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608" name="Text Box 17"/>
          <p:cNvSpPr txBox="1">
            <a:spLocks noChangeArrowheads="1"/>
          </p:cNvSpPr>
          <p:nvPr/>
        </p:nvSpPr>
        <p:spPr bwMode="auto">
          <a:xfrm>
            <a:off x="6477000" y="38862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600">
                <a:latin typeface="Times New Roman" charset="0"/>
              </a:rPr>
              <a:t>3/4</a:t>
            </a:r>
          </a:p>
        </p:txBody>
      </p:sp>
      <p:sp>
        <p:nvSpPr>
          <p:cNvPr id="110609" name="Oval 18"/>
          <p:cNvSpPr>
            <a:spLocks noChangeArrowheads="1"/>
          </p:cNvSpPr>
          <p:nvPr/>
        </p:nvSpPr>
        <p:spPr bwMode="auto">
          <a:xfrm>
            <a:off x="6934200" y="3124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610" name="Oval 19"/>
          <p:cNvSpPr>
            <a:spLocks noChangeArrowheads="1"/>
          </p:cNvSpPr>
          <p:nvPr/>
        </p:nvSpPr>
        <p:spPr bwMode="auto">
          <a:xfrm>
            <a:off x="5562600" y="1828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611" name="Text Box 20"/>
          <p:cNvSpPr txBox="1">
            <a:spLocks noChangeArrowheads="1"/>
          </p:cNvSpPr>
          <p:nvPr/>
        </p:nvSpPr>
        <p:spPr bwMode="auto">
          <a:xfrm>
            <a:off x="1828800" y="5410203"/>
            <a:ext cx="7086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200" dirty="0">
                <a:latin typeface="Arial"/>
                <a:cs typeface="Arial"/>
              </a:rPr>
              <a:t>Lattice: face-centred cubic</a:t>
            </a:r>
          </a:p>
          <a:p>
            <a:pPr>
              <a:spcBef>
                <a:spcPct val="50000"/>
              </a:spcBef>
            </a:pPr>
            <a:r>
              <a:rPr lang="en-GB" sz="3200" dirty="0">
                <a:latin typeface="Arial"/>
                <a:cs typeface="Arial"/>
              </a:rPr>
              <a:t>Motif: Zn at 0,0,0    S at 1/4,1/4,1/4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2300</TotalTime>
  <Words>318</Words>
  <Application>Microsoft Macintosh PowerPoint</Application>
  <PresentationFormat>Widescreen</PresentationFormat>
  <Paragraphs>104</Paragraphs>
  <Slides>33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Rotation axes</vt:lpstr>
      <vt:lpstr>PowerPoint Presentation</vt:lpstr>
      <vt:lpstr>PowerPoint Presentation</vt:lpstr>
      <vt:lpstr>Point  groups</vt:lpstr>
      <vt:lpstr>PowerPoint Presentation</vt:lpstr>
      <vt:lpstr>Sulphur tetraflouride</vt:lpstr>
      <vt:lpstr>PowerPoint Presentation</vt:lpstr>
      <vt:lpstr>Gypsum </vt:lpstr>
      <vt:lpstr>PowerPoint Presentation</vt:lpstr>
      <vt:lpstr>Epsomite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without high-order axes</vt:lpstr>
      <vt:lpstr>with high-order axes</vt:lpstr>
      <vt:lpstr>PowerPoint Presentation</vt:lpstr>
    </vt:vector>
  </TitlesOfParts>
  <Company>ABC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HARRY BHADESHIA</dc:creator>
  <cp:lastModifiedBy>H.K.D.H. Bhadeshia</cp:lastModifiedBy>
  <cp:revision>192</cp:revision>
  <dcterms:created xsi:type="dcterms:W3CDTF">2007-10-03T15:32:57Z</dcterms:created>
  <dcterms:modified xsi:type="dcterms:W3CDTF">2020-09-12T15:57:37Z</dcterms:modified>
</cp:coreProperties>
</file>