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0" r:id="rId2"/>
    <p:sldId id="339" r:id="rId3"/>
    <p:sldId id="334" r:id="rId4"/>
    <p:sldId id="335" r:id="rId5"/>
    <p:sldId id="336" r:id="rId6"/>
    <p:sldId id="275" r:id="rId7"/>
    <p:sldId id="315" r:id="rId8"/>
    <p:sldId id="316" r:id="rId9"/>
    <p:sldId id="317" r:id="rId10"/>
    <p:sldId id="342" r:id="rId11"/>
    <p:sldId id="350" r:id="rId12"/>
    <p:sldId id="318" r:id="rId13"/>
    <p:sldId id="325" r:id="rId14"/>
    <p:sldId id="323" r:id="rId15"/>
    <p:sldId id="324" r:id="rId16"/>
    <p:sldId id="351" r:id="rId17"/>
    <p:sldId id="349" r:id="rId18"/>
    <p:sldId id="340" r:id="rId19"/>
    <p:sldId id="341" r:id="rId20"/>
    <p:sldId id="333" r:id="rId21"/>
    <p:sldId id="294" r:id="rId22"/>
    <p:sldId id="295" r:id="rId23"/>
    <p:sldId id="328" r:id="rId24"/>
    <p:sldId id="347" r:id="rId25"/>
    <p:sldId id="343" r:id="rId26"/>
    <p:sldId id="344" r:id="rId27"/>
    <p:sldId id="345" r:id="rId28"/>
    <p:sldId id="346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>
      <p:cViewPr varScale="1">
        <p:scale>
          <a:sx n="104" d="100"/>
          <a:sy n="104" d="100"/>
        </p:scale>
        <p:origin x="23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0CC29C-7BA7-7E4C-A1B4-7992D9B12130}" type="datetime1">
              <a:rPr lang="en-US"/>
              <a:pPr>
                <a:defRPr/>
              </a:pPr>
              <a:t>9/13/20</a:t>
            </a:fld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B423C9C-707F-C249-BD90-908844C2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20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E4D85D-5D28-CC4E-87B5-5ACC3DEBC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94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9331DC-4CEA-3F43-B927-1FEF8FFE955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4BE00F-CD16-DC4A-9DCC-A259FD41EC5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66B5C6-123C-C046-A9F2-3EB218BE035C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F2ABDC-0CDD-5D44-917F-49CD3D16763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17178E-6A60-5441-8488-E8F640B34EE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533171-01F6-7647-B525-CCA9DF3FE9FE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4B851D-D5EC-3A46-9CF0-1BFE01A12502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84BB76-E92D-3045-8533-48C3E1D91B4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FDB313-5FDE-E546-9079-B8364526549A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364314-605E-984D-B7E0-55D67AE7921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37EB9C-CF26-2D42-B06C-69CEB3996071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B29B79-9228-0F4A-9FF8-02FCA27A411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E5CF65-47E5-CC4D-B1C0-11035653FA13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88B7E3-A306-E047-8A20-3513A9472B45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533171-01F6-7647-B525-CCA9DF3FE9F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B436C4-CF44-944A-A349-54C493F0335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8C2AC7-CF0C-1447-83E6-85BC40A65765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EA64A-C911-E941-BEE0-64228A2B8E7C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1CB4E1-BEF5-5A4A-B76E-19C369690F50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AAE74E-E62E-0B40-B53B-FF1D5EBF7581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9CB8-BB82-9B49-A616-C104504EC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4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468-E2BD-3349-9B65-00F3A85CB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4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7FEA8-2E42-A041-904D-247249338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0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38CB9-A409-7641-A0F3-CDE02442A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7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2CC23-CD38-6A4E-A873-2CDD52F82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7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15F91-B6F3-D04E-A8EE-C5DEC0BFA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39716-E55C-B94D-9344-35E55CF95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9B0E-E5DD-4A48-9E69-65BD41AED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5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61598-9016-4441-9E17-D5F171E41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9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B81C4-5052-974D-ADDE-400A241B1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F07C0-57B4-4747-B604-5AF3A1B3F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4278D0-A1BB-FC46-87BA-FC0D382BA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983432" y="878639"/>
            <a:ext cx="68580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Martensitic transformations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0D73DA29-57D6-E447-8309-A255113DDB14}"/>
              </a:ext>
            </a:extLst>
          </p:cNvPr>
          <p:cNvGrpSpPr>
            <a:grpSpLocks/>
          </p:cNvGrpSpPr>
          <p:nvPr/>
        </p:nvGrpSpPr>
        <p:grpSpPr bwMode="auto">
          <a:xfrm>
            <a:off x="695400" y="162702"/>
            <a:ext cx="8305800" cy="1492250"/>
            <a:chOff x="288" y="144"/>
            <a:chExt cx="5232" cy="940"/>
          </a:xfrm>
        </p:grpSpPr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BEED7350-2887-B645-B801-F6BF5700B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44"/>
              <a:ext cx="25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4000">
                  <a:solidFill>
                    <a:srgbClr val="000080"/>
                  </a:solidFill>
                  <a:cs typeface="Arial" charset="0"/>
                </a:rPr>
                <a:t>Crystallography</a:t>
              </a:r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E60B794-808E-B349-AEA6-B981E1502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672"/>
              <a:ext cx="1488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AF30F775-EB95-BE4D-8C97-43020FBD9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4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cs typeface="Arial" charset="0"/>
                </a:rPr>
                <a:t>H. K. D. H. Bhadeshia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57150"/>
            <a:ext cx="6875463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35910" y="565840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Wulff_net_movie.mov" descr="Wulff_net_movie.mov">
            <a:hlinkClick r:id="" action="ppaction://media"/>
            <a:extLst>
              <a:ext uri="{FF2B5EF4-FFF2-40B4-BE49-F238E27FC236}">
                <a16:creationId xmlns:a16="http://schemas.microsoft.com/office/drawing/2014/main" id="{A33A690C-6F48-F941-B242-8A65E02066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60975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8534400" y="762000"/>
            <a:ext cx="1752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/>
              <a:t>Wulff net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61119"/>
            <a:ext cx="7993062" cy="67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CDA036-707F-CC47-AFDF-F5493AFC0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5517232"/>
            <a:ext cx="5568145" cy="10332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958850"/>
            <a:ext cx="51943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946150"/>
            <a:ext cx="53086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3"/>
          <a:stretch/>
        </p:blipFill>
        <p:spPr bwMode="auto">
          <a:xfrm>
            <a:off x="1616076" y="-117974"/>
            <a:ext cx="7504261" cy="69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53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91"/>
          <a:stretch/>
        </p:blipFill>
        <p:spPr bwMode="auto">
          <a:xfrm>
            <a:off x="1668464" y="1052513"/>
            <a:ext cx="400917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28" y="1068672"/>
            <a:ext cx="4645152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6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260351"/>
            <a:ext cx="6370638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09538"/>
            <a:ext cx="6697663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658350"/>
            <a:ext cx="89820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208213" y="404814"/>
            <a:ext cx="437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Spatial projections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Cubic Symmetry</a:t>
            </a:r>
          </a:p>
        </p:txBody>
      </p:sp>
      <p:pic>
        <p:nvPicPr>
          <p:cNvPr id="51202" name="Picture 1" descr="Screen Shot 2016-10-20 at 08.2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00213"/>
            <a:ext cx="2646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Screen Shot 2016-10-20 at 08.25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1484313"/>
            <a:ext cx="26447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Screen Shot 2016-10-20 at 08.25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437064"/>
            <a:ext cx="30670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Cubic symmetry</a:t>
            </a:r>
          </a:p>
        </p:txBody>
      </p:sp>
      <p:pic>
        <p:nvPicPr>
          <p:cNvPr id="532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700213"/>
            <a:ext cx="9017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585E0C-D74A-C844-B774-374B3EDB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947629"/>
            <a:ext cx="7268419" cy="5837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59C7C-E0C8-D545-AD7C-0B123EBA2875}"/>
              </a:ext>
            </a:extLst>
          </p:cNvPr>
          <p:cNvSpPr txBox="1"/>
          <p:nvPr/>
        </p:nvSpPr>
        <p:spPr>
          <a:xfrm>
            <a:off x="119336" y="116632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plot by</a:t>
            </a:r>
          </a:p>
          <a:p>
            <a:r>
              <a:rPr lang="en-US"/>
              <a:t>Shaumik Lenka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52711-80BF-6847-89AE-34813882DFA0}"/>
              </a:ext>
            </a:extLst>
          </p:cNvPr>
          <p:cNvSpPr txBox="1"/>
          <p:nvPr/>
        </p:nvSpPr>
        <p:spPr>
          <a:xfrm>
            <a:off x="4799856" y="301297"/>
            <a:ext cx="605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Elastic modulus of single crystal of bcc iron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304800"/>
            <a:ext cx="99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381000"/>
            <a:ext cx="4114800" cy="609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equivalent to mirror</a:t>
            </a:r>
          </a:p>
        </p:txBody>
      </p:sp>
      <p:sp>
        <p:nvSpPr>
          <p:cNvPr id="57347" name="Line 4"/>
          <p:cNvSpPr>
            <a:spLocks noChangeShapeType="1"/>
          </p:cNvSpPr>
          <p:nvPr/>
        </p:nvSpPr>
        <p:spPr bwMode="auto">
          <a:xfrm>
            <a:off x="2209800" y="4572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48" name="Picture 5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452564"/>
            <a:ext cx="49022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9" name="Group 6"/>
          <p:cNvGrpSpPr>
            <a:grpSpLocks/>
          </p:cNvGrpSpPr>
          <p:nvPr/>
        </p:nvGrpSpPr>
        <p:grpSpPr bwMode="auto">
          <a:xfrm>
            <a:off x="3124200" y="762000"/>
            <a:ext cx="7391400" cy="5557838"/>
            <a:chOff x="960" y="480"/>
            <a:chExt cx="4656" cy="3501"/>
          </a:xfrm>
        </p:grpSpPr>
        <p:pic>
          <p:nvPicPr>
            <p:cNvPr id="57364" name="Picture 7" descr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816"/>
              <a:ext cx="3232" cy="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5" name="Oval 8"/>
            <p:cNvSpPr>
              <a:spLocks noChangeArrowheads="1"/>
            </p:cNvSpPr>
            <p:nvPr/>
          </p:nvSpPr>
          <p:spPr bwMode="auto">
            <a:xfrm>
              <a:off x="4560" y="480"/>
              <a:ext cx="1056" cy="10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6" name="Oval 9"/>
            <p:cNvSpPr>
              <a:spLocks noChangeArrowheads="1"/>
            </p:cNvSpPr>
            <p:nvPr/>
          </p:nvSpPr>
          <p:spPr bwMode="auto">
            <a:xfrm>
              <a:off x="5280" y="864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7" name="Line 10"/>
            <p:cNvSpPr>
              <a:spLocks noChangeShapeType="1"/>
            </p:cNvSpPr>
            <p:nvPr/>
          </p:nvSpPr>
          <p:spPr bwMode="auto">
            <a:xfrm>
              <a:off x="4560" y="1008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8" name="Line 11"/>
            <p:cNvSpPr>
              <a:spLocks noChangeShapeType="1"/>
            </p:cNvSpPr>
            <p:nvPr/>
          </p:nvSpPr>
          <p:spPr bwMode="auto">
            <a:xfrm>
              <a:off x="5088" y="480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1219200"/>
            <a:ext cx="7315200" cy="5130800"/>
            <a:chOff x="1056" y="768"/>
            <a:chExt cx="4608" cy="3232"/>
          </a:xfrm>
        </p:grpSpPr>
        <p:sp>
          <p:nvSpPr>
            <p:cNvPr id="57358" name="Line 13"/>
            <p:cNvSpPr>
              <a:spLocks noChangeShapeType="1"/>
            </p:cNvSpPr>
            <p:nvPr/>
          </p:nvSpPr>
          <p:spPr bwMode="auto">
            <a:xfrm>
              <a:off x="4608" y="2256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9" name="Line 14"/>
            <p:cNvSpPr>
              <a:spLocks noChangeShapeType="1"/>
            </p:cNvSpPr>
            <p:nvPr/>
          </p:nvSpPr>
          <p:spPr bwMode="auto">
            <a:xfrm>
              <a:off x="5136" y="1728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0" name="Oval 15"/>
            <p:cNvSpPr>
              <a:spLocks noChangeArrowheads="1"/>
            </p:cNvSpPr>
            <p:nvPr/>
          </p:nvSpPr>
          <p:spPr bwMode="auto">
            <a:xfrm>
              <a:off x="4608" y="1728"/>
              <a:ext cx="1056" cy="10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1" name="Oval 16"/>
            <p:cNvSpPr>
              <a:spLocks noChangeArrowheads="1"/>
            </p:cNvSpPr>
            <p:nvPr/>
          </p:nvSpPr>
          <p:spPr bwMode="auto">
            <a:xfrm>
              <a:off x="5328" y="2112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2" name="Oval 17"/>
            <p:cNvSpPr>
              <a:spLocks noChangeArrowheads="1"/>
            </p:cNvSpPr>
            <p:nvPr/>
          </p:nvSpPr>
          <p:spPr bwMode="auto">
            <a:xfrm>
              <a:off x="4896" y="2352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7363" name="Picture 18" descr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768"/>
              <a:ext cx="3125" cy="3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352800" y="1219200"/>
            <a:ext cx="7086600" cy="5334000"/>
            <a:chOff x="1152" y="768"/>
            <a:chExt cx="4464" cy="3360"/>
          </a:xfrm>
        </p:grpSpPr>
        <p:sp>
          <p:nvSpPr>
            <p:cNvPr id="57352" name="Line 19"/>
            <p:cNvSpPr>
              <a:spLocks noChangeShapeType="1"/>
            </p:cNvSpPr>
            <p:nvPr/>
          </p:nvSpPr>
          <p:spPr bwMode="auto">
            <a:xfrm>
              <a:off x="4560" y="3600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Line 20"/>
            <p:cNvSpPr>
              <a:spLocks noChangeShapeType="1"/>
            </p:cNvSpPr>
            <p:nvPr/>
          </p:nvSpPr>
          <p:spPr bwMode="auto">
            <a:xfrm>
              <a:off x="5088" y="3072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4" name="Oval 22"/>
            <p:cNvSpPr>
              <a:spLocks noChangeArrowheads="1"/>
            </p:cNvSpPr>
            <p:nvPr/>
          </p:nvSpPr>
          <p:spPr bwMode="auto">
            <a:xfrm>
              <a:off x="4560" y="3072"/>
              <a:ext cx="1056" cy="10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5" name="Oval 23"/>
            <p:cNvSpPr>
              <a:spLocks noChangeArrowheads="1"/>
            </p:cNvSpPr>
            <p:nvPr/>
          </p:nvSpPr>
          <p:spPr bwMode="auto">
            <a:xfrm>
              <a:off x="5280" y="3456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6" name="Oval 25"/>
            <p:cNvSpPr>
              <a:spLocks noChangeArrowheads="1"/>
            </p:cNvSpPr>
            <p:nvPr/>
          </p:nvSpPr>
          <p:spPr bwMode="auto">
            <a:xfrm>
              <a:off x="5232" y="340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7357" name="Picture 26" descr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768"/>
              <a:ext cx="3055" cy="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125539"/>
            <a:ext cx="87074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790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6"/>
          <p:cNvSpPr txBox="1">
            <a:spLocks noChangeArrowheads="1"/>
          </p:cNvSpPr>
          <p:nvPr/>
        </p:nvSpPr>
        <p:spPr bwMode="auto">
          <a:xfrm>
            <a:off x="1981200" y="6096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Stereographic representation of point groups</a:t>
            </a:r>
          </a:p>
        </p:txBody>
      </p:sp>
      <p:pic>
        <p:nvPicPr>
          <p:cNvPr id="59394" name="Picture 7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524000"/>
            <a:ext cx="4368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4" name="Picture 8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4483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5" name="Picture 9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4483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Picture 10" descr="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4483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7" name="Picture 11" descr="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44831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6248400" y="5867401"/>
            <a:ext cx="91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819151"/>
            <a:ext cx="44640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431800"/>
            <a:ext cx="5040312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81026"/>
            <a:ext cx="446405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1" y="333375"/>
            <a:ext cx="4391025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88914"/>
            <a:ext cx="3892550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91"/>
          <a:stretch/>
        </p:blipFill>
        <p:spPr bwMode="auto">
          <a:xfrm>
            <a:off x="1668464" y="1052513"/>
            <a:ext cx="400917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28" y="1068672"/>
            <a:ext cx="4645152" cy="473659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7968208" y="2708920"/>
            <a:ext cx="1872208" cy="27363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BCF227E-BA24-7A48-8FBC-521B009E8FDF}"/>
              </a:ext>
            </a:extLst>
          </p:cNvPr>
          <p:cNvGrpSpPr/>
          <p:nvPr/>
        </p:nvGrpSpPr>
        <p:grpSpPr>
          <a:xfrm>
            <a:off x="6023992" y="1700808"/>
            <a:ext cx="3816424" cy="3744416"/>
            <a:chOff x="6023992" y="1700808"/>
            <a:chExt cx="3816424" cy="3744416"/>
          </a:xfrm>
        </p:grpSpPr>
        <p:grpSp>
          <p:nvGrpSpPr>
            <p:cNvPr id="12" name="Group 11"/>
            <p:cNvGrpSpPr/>
            <p:nvPr/>
          </p:nvGrpSpPr>
          <p:grpSpPr>
            <a:xfrm>
              <a:off x="7968208" y="1700808"/>
              <a:ext cx="1872208" cy="3744416"/>
              <a:chOff x="6444208" y="1700808"/>
              <a:chExt cx="1872208" cy="3744416"/>
            </a:xfrm>
          </p:grpSpPr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6444208" y="1700808"/>
                <a:ext cx="1080120" cy="374441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524328" y="1700808"/>
                <a:ext cx="792088" cy="100811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6023992" y="2708920"/>
              <a:ext cx="3816424" cy="2736304"/>
              <a:chOff x="4499992" y="2708920"/>
              <a:chExt cx="3816424" cy="2736304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flipH="1" flipV="1">
                <a:off x="4499992" y="2708920"/>
                <a:ext cx="1944216" cy="273630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4499992" y="2708920"/>
                <a:ext cx="381642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188640"/>
            <a:ext cx="3338680" cy="7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651668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363914"/>
            <a:ext cx="3700462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"/>
            <a:ext cx="6019800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000080"/>
                </a:solidFill>
                <a:latin typeface="Arial" charset="0"/>
                <a:ea typeface="ＭＳ Ｐゴシック" charset="0"/>
                <a:cs typeface="ＭＳ Ｐゴシック" charset="0"/>
              </a:rPr>
              <a:t>To represent angles and planes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Oval 12"/>
          <p:cNvSpPr>
            <a:spLocks noChangeArrowheads="1"/>
          </p:cNvSpPr>
          <p:nvPr/>
        </p:nvSpPr>
        <p:spPr bwMode="auto">
          <a:xfrm>
            <a:off x="3048000" y="3048000"/>
            <a:ext cx="5105400" cy="1371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Oval 13"/>
          <p:cNvSpPr>
            <a:spLocks noChangeArrowheads="1"/>
          </p:cNvSpPr>
          <p:nvPr/>
        </p:nvSpPr>
        <p:spPr bwMode="auto">
          <a:xfrm>
            <a:off x="3048000" y="1219200"/>
            <a:ext cx="5105400" cy="5029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14"/>
          <p:cNvSpPr>
            <a:spLocks noChangeShapeType="1"/>
          </p:cNvSpPr>
          <p:nvPr/>
        </p:nvSpPr>
        <p:spPr bwMode="auto">
          <a:xfrm>
            <a:off x="3048000" y="3733800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15"/>
          <p:cNvSpPr>
            <a:spLocks noChangeShapeType="1"/>
          </p:cNvSpPr>
          <p:nvPr/>
        </p:nvSpPr>
        <p:spPr bwMode="auto">
          <a:xfrm>
            <a:off x="5562600" y="12192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16"/>
          <p:cNvSpPr>
            <a:spLocks noChangeShapeType="1"/>
          </p:cNvSpPr>
          <p:nvPr/>
        </p:nvSpPr>
        <p:spPr bwMode="auto">
          <a:xfrm flipV="1">
            <a:off x="4953000" y="30480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AutoShape 10"/>
          <p:cNvSpPr>
            <a:spLocks noChangeArrowheads="1"/>
          </p:cNvSpPr>
          <p:nvPr/>
        </p:nvSpPr>
        <p:spPr bwMode="auto">
          <a:xfrm>
            <a:off x="5257800" y="3352800"/>
            <a:ext cx="685800" cy="6858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17"/>
          <p:cNvSpPr>
            <a:spLocks noChangeShapeType="1"/>
          </p:cNvSpPr>
          <p:nvPr/>
        </p:nvSpPr>
        <p:spPr bwMode="auto">
          <a:xfrm flipV="1">
            <a:off x="4953000" y="3733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Line 18"/>
          <p:cNvSpPr>
            <a:spLocks noChangeShapeType="1"/>
          </p:cNvSpPr>
          <p:nvPr/>
        </p:nvSpPr>
        <p:spPr bwMode="auto">
          <a:xfrm flipH="1">
            <a:off x="5867400" y="373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Line 19"/>
          <p:cNvSpPr>
            <a:spLocks noChangeShapeType="1"/>
          </p:cNvSpPr>
          <p:nvPr/>
        </p:nvSpPr>
        <p:spPr bwMode="auto">
          <a:xfrm>
            <a:off x="5562600" y="3200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Text Box 20"/>
          <p:cNvSpPr txBox="1">
            <a:spLocks noChangeArrowheads="1"/>
          </p:cNvSpPr>
          <p:nvPr/>
        </p:nvSpPr>
        <p:spPr bwMode="auto">
          <a:xfrm>
            <a:off x="8382000" y="3505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010</a:t>
            </a:r>
          </a:p>
        </p:txBody>
      </p:sp>
      <p:sp>
        <p:nvSpPr>
          <p:cNvPr id="25612" name="Text Box 21"/>
          <p:cNvSpPr txBox="1">
            <a:spLocks noChangeArrowheads="1"/>
          </p:cNvSpPr>
          <p:nvPr/>
        </p:nvSpPr>
        <p:spPr bwMode="auto">
          <a:xfrm>
            <a:off x="4419600" y="4419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100</a:t>
            </a:r>
          </a:p>
        </p:txBody>
      </p:sp>
      <p:sp>
        <p:nvSpPr>
          <p:cNvPr id="25613" name="Text Box 22"/>
          <p:cNvSpPr txBox="1">
            <a:spLocks noChangeArrowheads="1"/>
          </p:cNvSpPr>
          <p:nvPr/>
        </p:nvSpPr>
        <p:spPr bwMode="auto">
          <a:xfrm>
            <a:off x="51054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001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48600" y="5791200"/>
            <a:ext cx="2590800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0080"/>
                </a:solidFill>
                <a:latin typeface="Arial" charset="0"/>
                <a:ea typeface="ＭＳ Ｐゴシック" charset="0"/>
                <a:cs typeface="ＭＳ Ｐゴシック" charset="0"/>
              </a:rPr>
              <a:t>Representing a plane normal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3048000" y="3048000"/>
            <a:ext cx="5105400" cy="1371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3048000" y="1219200"/>
            <a:ext cx="5105400" cy="5029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3048000" y="3733800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>
            <a:off x="5562600" y="12192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 flipV="1">
            <a:off x="4953000" y="30480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>
            <a:off x="5257800" y="3352800"/>
            <a:ext cx="685800" cy="6858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9"/>
          <p:cNvSpPr>
            <a:spLocks noChangeShapeType="1"/>
          </p:cNvSpPr>
          <p:nvPr/>
        </p:nvSpPr>
        <p:spPr bwMode="auto">
          <a:xfrm flipV="1">
            <a:off x="4953000" y="3733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 flipH="1">
            <a:off x="5867400" y="373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5562600" y="3200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8382000" y="3505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010</a:t>
            </a:r>
          </a:p>
        </p:txBody>
      </p:sp>
      <p:sp>
        <p:nvSpPr>
          <p:cNvPr id="27660" name="Text Box 13"/>
          <p:cNvSpPr txBox="1">
            <a:spLocks noChangeArrowheads="1"/>
          </p:cNvSpPr>
          <p:nvPr/>
        </p:nvSpPr>
        <p:spPr bwMode="auto">
          <a:xfrm>
            <a:off x="4419600" y="4419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100</a:t>
            </a:r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51054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001</a:t>
            </a:r>
          </a:p>
        </p:txBody>
      </p:sp>
      <p:sp>
        <p:nvSpPr>
          <p:cNvPr id="183311" name="Freeform 15"/>
          <p:cNvSpPr>
            <a:spLocks/>
          </p:cNvSpPr>
          <p:nvPr/>
        </p:nvSpPr>
        <p:spPr bwMode="auto">
          <a:xfrm>
            <a:off x="5257800" y="3352800"/>
            <a:ext cx="685800" cy="685800"/>
          </a:xfrm>
          <a:custGeom>
            <a:avLst/>
            <a:gdLst>
              <a:gd name="T0" fmla="*/ 0 w 432"/>
              <a:gd name="T1" fmla="*/ 2147483647 h 432"/>
              <a:gd name="T2" fmla="*/ 2147483647 w 432"/>
              <a:gd name="T3" fmla="*/ 2147483647 h 432"/>
              <a:gd name="T4" fmla="*/ 2147483647 w 432"/>
              <a:gd name="T5" fmla="*/ 2147483647 h 432"/>
              <a:gd name="T6" fmla="*/ 2147483647 w 432"/>
              <a:gd name="T7" fmla="*/ 0 h 432"/>
              <a:gd name="T8" fmla="*/ 0 w 432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32"/>
              <a:gd name="T17" fmla="*/ 432 w 432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32">
                <a:moveTo>
                  <a:pt x="0" y="96"/>
                </a:moveTo>
                <a:lnTo>
                  <a:pt x="336" y="432"/>
                </a:lnTo>
                <a:lnTo>
                  <a:pt x="432" y="336"/>
                </a:lnTo>
                <a:lnTo>
                  <a:pt x="96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V="1">
            <a:off x="5638800" y="1752600"/>
            <a:ext cx="1600200" cy="1905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Line 17"/>
          <p:cNvSpPr>
            <a:spLocks noChangeShapeType="1"/>
          </p:cNvSpPr>
          <p:nvPr/>
        </p:nvSpPr>
        <p:spPr bwMode="auto">
          <a:xfrm flipV="1">
            <a:off x="5562600" y="1752600"/>
            <a:ext cx="1676400" cy="449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AutoShape 18"/>
          <p:cNvSpPr>
            <a:spLocks noChangeArrowheads="1"/>
          </p:cNvSpPr>
          <p:nvPr/>
        </p:nvSpPr>
        <p:spPr bwMode="auto">
          <a:xfrm>
            <a:off x="6400800" y="3657600"/>
            <a:ext cx="152400" cy="152400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Text Box 20"/>
          <p:cNvSpPr txBox="1">
            <a:spLocks noChangeArrowheads="1"/>
          </p:cNvSpPr>
          <p:nvPr/>
        </p:nvSpPr>
        <p:spPr bwMode="auto">
          <a:xfrm>
            <a:off x="4876800" y="228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(north)</a:t>
            </a:r>
          </a:p>
        </p:txBody>
      </p:sp>
      <p:sp>
        <p:nvSpPr>
          <p:cNvPr id="27667" name="Text Box 21"/>
          <p:cNvSpPr txBox="1">
            <a:spLocks noChangeArrowheads="1"/>
          </p:cNvSpPr>
          <p:nvPr/>
        </p:nvSpPr>
        <p:spPr bwMode="auto">
          <a:xfrm>
            <a:off x="5029200" y="62484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(south)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11" grpId="0" animBg="1"/>
      <p:bldP spid="183312" grpId="0" animBg="1"/>
      <p:bldP spid="183313" grpId="0" animBg="1"/>
      <p:bldP spid="1833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48600" y="5791200"/>
            <a:ext cx="2590800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0080"/>
                </a:solidFill>
                <a:latin typeface="Arial" charset="0"/>
                <a:ea typeface="ＭＳ Ｐゴシック" charset="0"/>
                <a:cs typeface="ＭＳ Ｐゴシック" charset="0"/>
              </a:rPr>
              <a:t>Representing a plane normal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3048000" y="3048000"/>
            <a:ext cx="5105400" cy="1371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3048000" y="1219200"/>
            <a:ext cx="5105400" cy="5029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3048000" y="3733800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5562600" y="12192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 flipV="1">
            <a:off x="4953000" y="30480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AutoShape 8"/>
          <p:cNvSpPr>
            <a:spLocks noChangeArrowheads="1"/>
          </p:cNvSpPr>
          <p:nvPr/>
        </p:nvSpPr>
        <p:spPr bwMode="auto">
          <a:xfrm>
            <a:off x="5257800" y="3352800"/>
            <a:ext cx="685800" cy="6858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 flipV="1">
            <a:off x="4953000" y="3733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H="1">
            <a:off x="5867400" y="3733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5562600" y="3200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8382000" y="3505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010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4419600" y="4419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100</a:t>
            </a: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51054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001</a:t>
            </a:r>
          </a:p>
        </p:txBody>
      </p:sp>
      <p:sp>
        <p:nvSpPr>
          <p:cNvPr id="29710" name="Freeform 15"/>
          <p:cNvSpPr>
            <a:spLocks/>
          </p:cNvSpPr>
          <p:nvPr/>
        </p:nvSpPr>
        <p:spPr bwMode="auto">
          <a:xfrm>
            <a:off x="5257800" y="3352800"/>
            <a:ext cx="685800" cy="685800"/>
          </a:xfrm>
          <a:custGeom>
            <a:avLst/>
            <a:gdLst>
              <a:gd name="T0" fmla="*/ 0 w 432"/>
              <a:gd name="T1" fmla="*/ 2147483647 h 432"/>
              <a:gd name="T2" fmla="*/ 2147483647 w 432"/>
              <a:gd name="T3" fmla="*/ 2147483647 h 432"/>
              <a:gd name="T4" fmla="*/ 2147483647 w 432"/>
              <a:gd name="T5" fmla="*/ 2147483647 h 432"/>
              <a:gd name="T6" fmla="*/ 2147483647 w 432"/>
              <a:gd name="T7" fmla="*/ 0 h 432"/>
              <a:gd name="T8" fmla="*/ 0 w 432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32"/>
              <a:gd name="T17" fmla="*/ 432 w 432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32">
                <a:moveTo>
                  <a:pt x="0" y="96"/>
                </a:moveTo>
                <a:lnTo>
                  <a:pt x="336" y="432"/>
                </a:lnTo>
                <a:lnTo>
                  <a:pt x="432" y="336"/>
                </a:lnTo>
                <a:lnTo>
                  <a:pt x="96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 flipV="1">
            <a:off x="3962400" y="3733800"/>
            <a:ext cx="1600200" cy="1905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Line 17"/>
          <p:cNvSpPr>
            <a:spLocks noChangeShapeType="1"/>
          </p:cNvSpPr>
          <p:nvPr/>
        </p:nvSpPr>
        <p:spPr bwMode="auto">
          <a:xfrm flipV="1">
            <a:off x="3962400" y="1219200"/>
            <a:ext cx="1600200" cy="441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AutoShape 18"/>
          <p:cNvSpPr>
            <a:spLocks noChangeArrowheads="1"/>
          </p:cNvSpPr>
          <p:nvPr/>
        </p:nvSpPr>
        <p:spPr bwMode="auto">
          <a:xfrm>
            <a:off x="4572000" y="3657600"/>
            <a:ext cx="152400" cy="1524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4876800" y="228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(north)</a:t>
            </a:r>
          </a:p>
        </p:txBody>
      </p:sp>
      <p:sp>
        <p:nvSpPr>
          <p:cNvPr id="29715" name="Text Box 20"/>
          <p:cNvSpPr txBox="1">
            <a:spLocks noChangeArrowheads="1"/>
          </p:cNvSpPr>
          <p:nvPr/>
        </p:nvSpPr>
        <p:spPr bwMode="auto">
          <a:xfrm>
            <a:off x="5029200" y="62484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(south)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48600" y="5791200"/>
            <a:ext cx="2590800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0080"/>
                </a:solidFill>
                <a:latin typeface="Arial" charset="0"/>
                <a:ea typeface="ＭＳ Ｐゴシック" charset="0"/>
                <a:cs typeface="ＭＳ Ｐゴシック" charset="0"/>
              </a:rPr>
              <a:t>Representing a plane normal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Oval 3"/>
          <p:cNvSpPr>
            <a:spLocks noChangeArrowheads="1"/>
          </p:cNvSpPr>
          <p:nvPr/>
        </p:nvSpPr>
        <p:spPr bwMode="auto">
          <a:xfrm>
            <a:off x="3048000" y="3048000"/>
            <a:ext cx="5105400" cy="1371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Oval 4"/>
          <p:cNvSpPr>
            <a:spLocks noChangeArrowheads="1"/>
          </p:cNvSpPr>
          <p:nvPr/>
        </p:nvSpPr>
        <p:spPr bwMode="auto">
          <a:xfrm>
            <a:off x="3048000" y="1219200"/>
            <a:ext cx="5105400" cy="5029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5562600" y="12192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AutoShape 8"/>
          <p:cNvSpPr>
            <a:spLocks noChangeArrowheads="1"/>
          </p:cNvSpPr>
          <p:nvPr/>
        </p:nvSpPr>
        <p:spPr bwMode="auto">
          <a:xfrm>
            <a:off x="5257800" y="3352800"/>
            <a:ext cx="685800" cy="6858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Line 11"/>
          <p:cNvSpPr>
            <a:spLocks noChangeShapeType="1"/>
          </p:cNvSpPr>
          <p:nvPr/>
        </p:nvSpPr>
        <p:spPr bwMode="auto">
          <a:xfrm>
            <a:off x="5562600" y="3200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12"/>
          <p:cNvSpPr txBox="1">
            <a:spLocks noChangeArrowheads="1"/>
          </p:cNvSpPr>
          <p:nvPr/>
        </p:nvSpPr>
        <p:spPr bwMode="auto">
          <a:xfrm>
            <a:off x="8382000" y="3505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010</a:t>
            </a:r>
          </a:p>
        </p:txBody>
      </p:sp>
      <p:sp>
        <p:nvSpPr>
          <p:cNvPr id="31752" name="Text Box 13"/>
          <p:cNvSpPr txBox="1">
            <a:spLocks noChangeArrowheads="1"/>
          </p:cNvSpPr>
          <p:nvPr/>
        </p:nvSpPr>
        <p:spPr bwMode="auto">
          <a:xfrm>
            <a:off x="4419600" y="4419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100</a:t>
            </a:r>
          </a:p>
        </p:txBody>
      </p:sp>
      <p:sp>
        <p:nvSpPr>
          <p:cNvPr id="31753" name="Text Box 14"/>
          <p:cNvSpPr txBox="1">
            <a:spLocks noChangeArrowheads="1"/>
          </p:cNvSpPr>
          <p:nvPr/>
        </p:nvSpPr>
        <p:spPr bwMode="auto">
          <a:xfrm>
            <a:off x="51054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001</a:t>
            </a:r>
          </a:p>
        </p:txBody>
      </p:sp>
      <p:sp>
        <p:nvSpPr>
          <p:cNvPr id="31754" name="Freeform 15"/>
          <p:cNvSpPr>
            <a:spLocks/>
          </p:cNvSpPr>
          <p:nvPr/>
        </p:nvSpPr>
        <p:spPr bwMode="auto">
          <a:xfrm>
            <a:off x="5257800" y="3352800"/>
            <a:ext cx="685800" cy="685800"/>
          </a:xfrm>
          <a:custGeom>
            <a:avLst/>
            <a:gdLst>
              <a:gd name="T0" fmla="*/ 0 w 432"/>
              <a:gd name="T1" fmla="*/ 2147483647 h 432"/>
              <a:gd name="T2" fmla="*/ 2147483647 w 432"/>
              <a:gd name="T3" fmla="*/ 2147483647 h 432"/>
              <a:gd name="T4" fmla="*/ 2147483647 w 432"/>
              <a:gd name="T5" fmla="*/ 2147483647 h 432"/>
              <a:gd name="T6" fmla="*/ 2147483647 w 432"/>
              <a:gd name="T7" fmla="*/ 0 h 432"/>
              <a:gd name="T8" fmla="*/ 0 w 432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432"/>
              <a:gd name="T17" fmla="*/ 432 w 432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432">
                <a:moveTo>
                  <a:pt x="0" y="96"/>
                </a:moveTo>
                <a:lnTo>
                  <a:pt x="336" y="432"/>
                </a:lnTo>
                <a:lnTo>
                  <a:pt x="432" y="336"/>
                </a:lnTo>
                <a:lnTo>
                  <a:pt x="96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19"/>
          <p:cNvSpPr txBox="1">
            <a:spLocks noChangeArrowheads="1"/>
          </p:cNvSpPr>
          <p:nvPr/>
        </p:nvSpPr>
        <p:spPr bwMode="auto">
          <a:xfrm>
            <a:off x="4876800" y="228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(north)</a:t>
            </a:r>
          </a:p>
        </p:txBody>
      </p:sp>
      <p:sp>
        <p:nvSpPr>
          <p:cNvPr id="31756" name="Text Box 20"/>
          <p:cNvSpPr txBox="1">
            <a:spLocks noChangeArrowheads="1"/>
          </p:cNvSpPr>
          <p:nvPr/>
        </p:nvSpPr>
        <p:spPr bwMode="auto">
          <a:xfrm>
            <a:off x="5029200" y="62484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(south)</a:t>
            </a:r>
          </a:p>
        </p:txBody>
      </p:sp>
      <p:sp>
        <p:nvSpPr>
          <p:cNvPr id="31757" name="Oval 21"/>
          <p:cNvSpPr>
            <a:spLocks noChangeArrowheads="1"/>
          </p:cNvSpPr>
          <p:nvPr/>
        </p:nvSpPr>
        <p:spPr bwMode="auto">
          <a:xfrm rot="2700000">
            <a:off x="3086100" y="3009900"/>
            <a:ext cx="5105400" cy="137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 flipH="1" flipV="1">
            <a:off x="5257800" y="2438400"/>
            <a:ext cx="228600" cy="9144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23"/>
          <p:cNvSpPr>
            <a:spLocks noChangeShapeType="1"/>
          </p:cNvSpPr>
          <p:nvPr/>
        </p:nvSpPr>
        <p:spPr bwMode="auto">
          <a:xfrm flipH="1" flipV="1">
            <a:off x="4800600" y="2133600"/>
            <a:ext cx="533400" cy="12954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Line 24"/>
          <p:cNvSpPr>
            <a:spLocks noChangeShapeType="1"/>
          </p:cNvSpPr>
          <p:nvPr/>
        </p:nvSpPr>
        <p:spPr bwMode="auto">
          <a:xfrm flipH="1" flipV="1">
            <a:off x="4114800" y="1828800"/>
            <a:ext cx="1143000" cy="16764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25"/>
          <p:cNvSpPr>
            <a:spLocks noChangeShapeType="1"/>
          </p:cNvSpPr>
          <p:nvPr/>
        </p:nvSpPr>
        <p:spPr bwMode="auto">
          <a:xfrm flipH="1" flipV="1">
            <a:off x="3886200" y="2514600"/>
            <a:ext cx="1371600" cy="10668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Line 28"/>
          <p:cNvSpPr>
            <a:spLocks noChangeShapeType="1"/>
          </p:cNvSpPr>
          <p:nvPr/>
        </p:nvSpPr>
        <p:spPr bwMode="auto">
          <a:xfrm>
            <a:off x="3886200" y="2514600"/>
            <a:ext cx="1676400" cy="373380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Freeform 27"/>
          <p:cNvSpPr>
            <a:spLocks/>
          </p:cNvSpPr>
          <p:nvPr/>
        </p:nvSpPr>
        <p:spPr bwMode="auto">
          <a:xfrm>
            <a:off x="4419600" y="3048000"/>
            <a:ext cx="1524000" cy="1371600"/>
          </a:xfrm>
          <a:custGeom>
            <a:avLst/>
            <a:gdLst>
              <a:gd name="T0" fmla="*/ 2147483647 w 776"/>
              <a:gd name="T1" fmla="*/ 2147483647 h 864"/>
              <a:gd name="T2" fmla="*/ 2147483647 w 776"/>
              <a:gd name="T3" fmla="*/ 2147483647 h 864"/>
              <a:gd name="T4" fmla="*/ 2147483647 w 776"/>
              <a:gd name="T5" fmla="*/ 0 h 864"/>
              <a:gd name="T6" fmla="*/ 0 60000 65536"/>
              <a:gd name="T7" fmla="*/ 0 60000 65536"/>
              <a:gd name="T8" fmla="*/ 0 60000 65536"/>
              <a:gd name="T9" fmla="*/ 0 w 776"/>
              <a:gd name="T10" fmla="*/ 0 h 864"/>
              <a:gd name="T11" fmla="*/ 776 w 776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6" h="864">
                <a:moveTo>
                  <a:pt x="440" y="864"/>
                </a:moveTo>
                <a:cubicBezTo>
                  <a:pt x="220" y="768"/>
                  <a:pt x="0" y="672"/>
                  <a:pt x="56" y="528"/>
                </a:cubicBezTo>
                <a:cubicBezTo>
                  <a:pt x="112" y="384"/>
                  <a:pt x="444" y="192"/>
                  <a:pt x="776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69" name="AutoShape 29"/>
          <p:cNvSpPr>
            <a:spLocks noChangeArrowheads="1"/>
          </p:cNvSpPr>
          <p:nvPr/>
        </p:nvSpPr>
        <p:spPr bwMode="auto">
          <a:xfrm>
            <a:off x="6400800" y="3657600"/>
            <a:ext cx="152400" cy="152400"/>
          </a:xfrm>
          <a:prstGeom prst="octagon">
            <a:avLst>
              <a:gd name="adj" fmla="val 29287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127</Words>
  <Application>Microsoft Macintosh PowerPoint</Application>
  <PresentationFormat>Widescreen</PresentationFormat>
  <Paragraphs>62</Paragraphs>
  <Slides>28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Cubic Symmetry</vt:lpstr>
      <vt:lpstr>Cubic symmetry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H.K.D.H. Bhadeshia</cp:lastModifiedBy>
  <cp:revision>135</cp:revision>
  <dcterms:created xsi:type="dcterms:W3CDTF">2007-10-03T15:32:57Z</dcterms:created>
  <dcterms:modified xsi:type="dcterms:W3CDTF">2020-09-13T14:36:22Z</dcterms:modified>
</cp:coreProperties>
</file>