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320" r:id="rId2"/>
    <p:sldId id="362" r:id="rId3"/>
    <p:sldId id="366" r:id="rId4"/>
    <p:sldId id="352" r:id="rId5"/>
    <p:sldId id="367" r:id="rId6"/>
    <p:sldId id="353" r:id="rId7"/>
    <p:sldId id="368" r:id="rId8"/>
    <p:sldId id="369" r:id="rId9"/>
    <p:sldId id="330" r:id="rId10"/>
    <p:sldId id="329" r:id="rId11"/>
    <p:sldId id="351" r:id="rId12"/>
    <p:sldId id="370" r:id="rId13"/>
    <p:sldId id="358" r:id="rId14"/>
    <p:sldId id="371" r:id="rId15"/>
    <p:sldId id="356" r:id="rId16"/>
    <p:sldId id="364" r:id="rId17"/>
    <p:sldId id="355" r:id="rId18"/>
    <p:sldId id="365" r:id="rId19"/>
    <p:sldId id="332" r:id="rId20"/>
    <p:sldId id="335" r:id="rId21"/>
    <p:sldId id="336" r:id="rId22"/>
    <p:sldId id="337" r:id="rId23"/>
    <p:sldId id="338" r:id="rId24"/>
    <p:sldId id="341" r:id="rId25"/>
    <p:sldId id="340" r:id="rId26"/>
    <p:sldId id="339" r:id="rId27"/>
    <p:sldId id="342" r:id="rId28"/>
    <p:sldId id="345" r:id="rId29"/>
    <p:sldId id="344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CDE"/>
    <a:srgbClr val="FF0000"/>
    <a:srgbClr val="FFFF0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9279" autoAdjust="0"/>
  </p:normalViewPr>
  <p:slideViewPr>
    <p:cSldViewPr>
      <p:cViewPr varScale="1">
        <p:scale>
          <a:sx n="109" d="100"/>
          <a:sy n="109" d="100"/>
        </p:scale>
        <p:origin x="208" y="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558472-8A39-5545-AB51-F29847683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95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8DBA73-F84E-3141-B964-1D84F8165AFD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EC8E3C-93B3-F749-8D40-924595900732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E0BC55-D807-7242-A271-99E394B2A33C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DB8B57-001B-1A4B-AC98-12ABC4C8D0A5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CC79A1-9550-BA43-B17F-04EBF22B0C84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7FDAA3-5D0D-E949-AC0A-5674165A1C37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84E7A7-AD87-464B-AC6D-29ADF3728534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A4B358-4646-AF43-B64B-024654AB6399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1C90FB-5E7A-C743-A8DB-588B103E9F58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E5CF65-47E5-CC4D-B1C0-11035653FA13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A49C68-1FF4-B64E-AA65-0BAB7963F327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EACE71-5163-554B-980E-FFB6A14FA85B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E7C823-FE4F-1145-ADDD-8C8F48C33A32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36E5A3-C0ED-6A41-89F5-0BAFDBF2E269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BD279D-5FE6-7443-982F-3E093AA498BE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F39E-847C-174D-9F32-DDE3DF715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3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F238C-8008-B741-B948-6ADEFB73F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2880B-57FE-6F4A-BDE9-8B1F8CDE8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8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1371E-9F3C-F74B-9290-E66EAC3FF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0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9A3C7-6F66-5346-8146-230991B9A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9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2E773-D54F-F94F-9CE6-C7C96AD0E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0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F266-4E26-8D44-B1E8-18E7B9A81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5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D9F99-1D33-534F-B256-C1020A116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0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64859-C7B6-FD40-8377-E610A0E9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719E9-7BC6-7F4C-87AB-A1710B06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2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7C526-7EBC-7443-AFAD-A86C15293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7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267D28-0878-E64E-9106-6E205820C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 rot="-5400000">
            <a:off x="3303072" y="2662207"/>
            <a:ext cx="369332" cy="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981200" y="914400"/>
            <a:ext cx="6858000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/>
              <a:t>Introduction and point groups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Stereographic projections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Low symmetry systems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/>
              <a:t>Space groups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/>
              <a:t>Deformation and texture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/>
              <a:t>Interfaces, orientation relationships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/>
              <a:t>Martensitic transformations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95400" y="212725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>
                <a:solidFill>
                  <a:srgbClr val="000080"/>
                </a:solidFill>
                <a:cs typeface="Arial" charset="0"/>
              </a:rPr>
              <a:t>Crystallography</a:t>
            </a:r>
          </a:p>
        </p:txBody>
      </p:sp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662239"/>
            <a:ext cx="2362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6741639" y="1854202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H. K. D. H. Bhadeshia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774825" y="115888"/>
            <a:ext cx="40338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Point group 4mm, tetragonal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31704" y="2732281"/>
            <a:ext cx="7494587" cy="954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/>
              <a:t>a general location x,y,z with a site symmetry 1</a:t>
            </a:r>
          </a:p>
          <a:p>
            <a:r>
              <a:rPr lang="en-US" sz="2800"/>
              <a:t>would require 8 such atoms in the cell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BA2D2-DAB8-7C45-AB07-DFE492F97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32" y="779903"/>
            <a:ext cx="6030023" cy="577286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3927560-DE63-DC4B-BD18-27BC77FA8B95}"/>
              </a:ext>
            </a:extLst>
          </p:cNvPr>
          <p:cNvSpPr/>
          <p:nvPr/>
        </p:nvSpPr>
        <p:spPr bwMode="auto">
          <a:xfrm>
            <a:off x="1199456" y="2060848"/>
            <a:ext cx="143321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Screen Shot 2013-10-14 at 15.22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25" y="2759638"/>
            <a:ext cx="69596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11"/>
          <p:cNvSpPr txBox="1">
            <a:spLocks noChangeArrowheads="1"/>
          </p:cNvSpPr>
          <p:nvPr/>
        </p:nvSpPr>
        <p:spPr bwMode="auto">
          <a:xfrm>
            <a:off x="8688389" y="6237289"/>
            <a:ext cx="1074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P4</a:t>
            </a:r>
            <a:r>
              <a:rPr lang="en-US" i="1"/>
              <a:t>mm</a:t>
            </a:r>
          </a:p>
        </p:txBody>
      </p:sp>
      <p:pic>
        <p:nvPicPr>
          <p:cNvPr id="23559" name="Picture 4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436" y="2532541"/>
            <a:ext cx="3385168" cy="37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6E1DA5-6612-CA4A-AA46-74993E5AE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92" y="260648"/>
            <a:ext cx="8752031" cy="237277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CF7C509-D02F-F445-860D-A118EAA6FCDF}"/>
              </a:ext>
            </a:extLst>
          </p:cNvPr>
          <p:cNvGrpSpPr/>
          <p:nvPr/>
        </p:nvGrpSpPr>
        <p:grpSpPr>
          <a:xfrm>
            <a:off x="6930475" y="3886293"/>
            <a:ext cx="1905959" cy="2003060"/>
            <a:chOff x="6930475" y="3886293"/>
            <a:chExt cx="1905959" cy="2003060"/>
          </a:xfrm>
        </p:grpSpPr>
        <p:pic>
          <p:nvPicPr>
            <p:cNvPr id="12" name="Picture 1" descr="Screen Shot 2013-10-14 at 12.00.56.png">
              <a:extLst>
                <a:ext uri="{FF2B5EF4-FFF2-40B4-BE49-F238E27FC236}">
                  <a16:creationId xmlns:a16="http://schemas.microsoft.com/office/drawing/2014/main" id="{FA15D077-7820-9D4E-B5EE-57E4EDAE8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475" y="5592320"/>
              <a:ext cx="1782195" cy="29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Screen Shot 2013-10-14 at 12.01.20.png">
              <a:extLst>
                <a:ext uri="{FF2B5EF4-FFF2-40B4-BE49-F238E27FC236}">
                  <a16:creationId xmlns:a16="http://schemas.microsoft.com/office/drawing/2014/main" id="{52928BB7-5AAE-1440-82E4-D8DC8ACAE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475" y="3886293"/>
              <a:ext cx="1905959" cy="676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Screen Shot 2013-10-14 at 15.22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076" y="3584153"/>
            <a:ext cx="5563196" cy="315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07" y="910067"/>
            <a:ext cx="4648684" cy="511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824A97-212D-A840-B275-9C030474AFE6}"/>
              </a:ext>
            </a:extLst>
          </p:cNvPr>
          <p:cNvSpPr txBox="1"/>
          <p:nvPr/>
        </p:nvSpPr>
        <p:spPr>
          <a:xfrm>
            <a:off x="8904312" y="3177670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site symmetry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02022-D7FE-F446-959C-75614BB0AFA3}"/>
              </a:ext>
            </a:extLst>
          </p:cNvPr>
          <p:cNvSpPr txBox="1"/>
          <p:nvPr/>
        </p:nvSpPr>
        <p:spPr>
          <a:xfrm>
            <a:off x="5514883" y="2334071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  <a:r>
              <a:rPr lang="en-US" i="1"/>
              <a:t>mm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829CF5-E2C6-2F48-A7CE-C7E8F5CFCCC8}"/>
              </a:ext>
            </a:extLst>
          </p:cNvPr>
          <p:cNvCxnSpPr>
            <a:cxnSpLocks/>
          </p:cNvCxnSpPr>
          <p:nvPr/>
        </p:nvCxnSpPr>
        <p:spPr bwMode="auto">
          <a:xfrm flipV="1">
            <a:off x="3575720" y="910067"/>
            <a:ext cx="1152128" cy="936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2F14CE-566F-5043-97BE-7241132019C1}"/>
              </a:ext>
            </a:extLst>
          </p:cNvPr>
          <p:cNvCxnSpPr/>
          <p:nvPr/>
        </p:nvCxnSpPr>
        <p:spPr bwMode="auto">
          <a:xfrm flipV="1">
            <a:off x="4832953" y="2635304"/>
            <a:ext cx="720080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EBC86F-9EA9-C84B-84F5-C7300CD40B74}"/>
              </a:ext>
            </a:extLst>
          </p:cNvPr>
          <p:cNvSpPr txBox="1"/>
          <p:nvPr/>
        </p:nvSpPr>
        <p:spPr>
          <a:xfrm>
            <a:off x="4758419" y="50709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</a:t>
            </a:r>
            <a:r>
              <a:rPr lang="en-US" i="1"/>
              <a:t>mm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F1283E-155D-6E48-B9EF-90A232BD3B1A}"/>
              </a:ext>
            </a:extLst>
          </p:cNvPr>
          <p:cNvCxnSpPr>
            <a:cxnSpLocks/>
          </p:cNvCxnSpPr>
          <p:nvPr/>
        </p:nvCxnSpPr>
        <p:spPr bwMode="auto">
          <a:xfrm flipV="1">
            <a:off x="5281156" y="4332675"/>
            <a:ext cx="668301" cy="1616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A4A9426-6222-4444-AB49-C2B2B066F2D4}"/>
              </a:ext>
            </a:extLst>
          </p:cNvPr>
          <p:cNvSpPr txBox="1"/>
          <p:nvPr/>
        </p:nvSpPr>
        <p:spPr>
          <a:xfrm>
            <a:off x="5983810" y="410184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</a:t>
            </a:r>
            <a:r>
              <a:rPr lang="en-US" i="1"/>
              <a:t>mm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CB9C27-F79B-8448-9476-BE80EAB373E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3822" y="2484084"/>
            <a:ext cx="2337220" cy="6233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0C9CA02-5138-C04A-994C-84258CBFB709}"/>
              </a:ext>
            </a:extLst>
          </p:cNvPr>
          <p:cNvSpPr txBox="1"/>
          <p:nvPr/>
        </p:nvSpPr>
        <p:spPr>
          <a:xfrm>
            <a:off x="325717" y="2022419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</a:t>
            </a:r>
            <a:r>
              <a:rPr lang="en-US" i="1"/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544984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125539"/>
            <a:ext cx="8707438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7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FE9F4D-9FA4-DE49-B809-6BF4190CF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101" y="2492896"/>
            <a:ext cx="7120224" cy="4314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0D4D1A-2E56-6348-8539-549D80924D57}"/>
              </a:ext>
            </a:extLst>
          </p:cNvPr>
          <p:cNvSpPr txBox="1"/>
          <p:nvPr/>
        </p:nvSpPr>
        <p:spPr>
          <a:xfrm>
            <a:off x="3332093" y="5445224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1 oxygen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5EDDE-471A-DB4C-B131-32E42F67B929}"/>
              </a:ext>
            </a:extLst>
          </p:cNvPr>
          <p:cNvSpPr txBox="1"/>
          <p:nvPr/>
        </p:nvSpPr>
        <p:spPr>
          <a:xfrm>
            <a:off x="3255148" y="4314080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2 oxygens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7C9281-962D-344F-B287-62EDBBBEAF5A}"/>
              </a:ext>
            </a:extLst>
          </p:cNvPr>
          <p:cNvSpPr txBox="1"/>
          <p:nvPr/>
        </p:nvSpPr>
        <p:spPr>
          <a:xfrm>
            <a:off x="9768408" y="4365104"/>
            <a:ext cx="157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</a:rPr>
              <a:t>face centres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A22CFB-CBB5-D74B-9019-9CC104B1DE88}"/>
              </a:ext>
            </a:extLst>
          </p:cNvPr>
          <p:cNvSpPr txBox="1"/>
          <p:nvPr/>
        </p:nvSpPr>
        <p:spPr>
          <a:xfrm>
            <a:off x="9755785" y="5476001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</a:rPr>
              <a:t>face centre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AFED2A-9F42-4F46-AB8D-77F904ACE73F}"/>
              </a:ext>
            </a:extLst>
          </p:cNvPr>
          <p:cNvSpPr txBox="1"/>
          <p:nvPr/>
        </p:nvSpPr>
        <p:spPr>
          <a:xfrm>
            <a:off x="3359696" y="6135264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1 lead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55BBB1-54D8-6C42-9090-ECF22BD4FE37}"/>
              </a:ext>
            </a:extLst>
          </p:cNvPr>
          <p:cNvSpPr txBox="1"/>
          <p:nvPr/>
        </p:nvSpPr>
        <p:spPr>
          <a:xfrm>
            <a:off x="9774540" y="6186788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</a:rPr>
              <a:t>corner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F5DC43-D45F-5C43-B5E4-69EE80C08CAD}"/>
              </a:ext>
            </a:extLst>
          </p:cNvPr>
          <p:cNvSpPr txBox="1"/>
          <p:nvPr/>
        </p:nvSpPr>
        <p:spPr>
          <a:xfrm>
            <a:off x="9768408" y="507589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F75B2-C8D1-C647-B3D9-8B6281DA5128}"/>
              </a:ext>
            </a:extLst>
          </p:cNvPr>
          <p:cNvSpPr txBox="1"/>
          <p:nvPr/>
        </p:nvSpPr>
        <p:spPr>
          <a:xfrm>
            <a:off x="9783070" y="36184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✘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A3148B01-CFE2-1443-8FF5-0B301FD1F3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42" b="40582"/>
          <a:stretch/>
        </p:blipFill>
        <p:spPr bwMode="auto">
          <a:xfrm>
            <a:off x="304675" y="1052736"/>
            <a:ext cx="404723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850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479376" y="422059"/>
            <a:ext cx="7604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the titanate just discussed has no centre of symmetry,</a:t>
            </a:r>
          </a:p>
          <a:p>
            <a:r>
              <a:rPr lang="en-US"/>
              <a:t>piezoelectric.</a:t>
            </a:r>
          </a:p>
        </p:txBody>
      </p:sp>
      <p:pic>
        <p:nvPicPr>
          <p:cNvPr id="2457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2" y="3716339"/>
            <a:ext cx="9913108" cy="230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2279651" y="3213101"/>
            <a:ext cx="547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free energy of heterogeneous solution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yrite - FeS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775" t="17275" r="25976" b="21354"/>
          <a:stretch/>
        </p:blipFill>
        <p:spPr>
          <a:xfrm>
            <a:off x="156880" y="689695"/>
            <a:ext cx="5976664" cy="54786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9BD82E-EEE2-684C-B376-A3F26A8EDFF5}"/>
              </a:ext>
            </a:extLst>
          </p:cNvPr>
          <p:cNvSpPr txBox="1"/>
          <p:nvPr/>
        </p:nvSpPr>
        <p:spPr>
          <a:xfrm>
            <a:off x="407368" y="143730"/>
            <a:ext cx="1965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yellow atoms</a:t>
            </a:r>
          </a:p>
          <a:p>
            <a:r>
              <a:rPr lang="en-US"/>
              <a:t>are sulphur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AF61B-13B7-C648-B3BB-B337610C6B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139"/>
          <a:stretch/>
        </p:blipFill>
        <p:spPr>
          <a:xfrm>
            <a:off x="6240016" y="2434744"/>
            <a:ext cx="5379682" cy="40354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50E68C-5A39-9944-8382-B1921C392730}"/>
              </a:ext>
            </a:extLst>
          </p:cNvPr>
          <p:cNvSpPr txBox="1"/>
          <p:nvPr/>
        </p:nvSpPr>
        <p:spPr>
          <a:xfrm>
            <a:off x="6501784" y="6470193"/>
            <a:ext cx="428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Carles Millan, Wikimedia, CC BY-SA 3.0</a:t>
            </a:r>
          </a:p>
        </p:txBody>
      </p:sp>
    </p:spTree>
    <p:extLst>
      <p:ext uri="{BB962C8B-B14F-4D97-AF65-F5344CB8AC3E}">
        <p14:creationId xmlns:p14="http://schemas.microsoft.com/office/powerpoint/2010/main" val="24404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01954" y="4725144"/>
            <a:ext cx="148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Pyrite </a:t>
            </a:r>
            <a:r>
              <a:rPr lang="en-US" i="1" dirty="0"/>
              <a:t>m</a:t>
            </a:r>
            <a:r>
              <a:rPr lang="en-US" dirty="0"/>
              <a:t>3</a:t>
            </a:r>
          </a:p>
        </p:txBody>
      </p:sp>
      <p:pic>
        <p:nvPicPr>
          <p:cNvPr id="2" name="Picture 1" descr="Screen Shot 2017-10-19 at 08.56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0"/>
            <a:ext cx="65056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692697"/>
            <a:ext cx="2879874" cy="345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692696"/>
            <a:ext cx="3116178" cy="378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85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5"/>
          <p:cNvSpPr txBox="1">
            <a:spLocks noChangeArrowheads="1"/>
          </p:cNvSpPr>
          <p:nvPr/>
        </p:nvSpPr>
        <p:spPr bwMode="auto">
          <a:xfrm>
            <a:off x="2667000" y="4572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Stereograms for systems of low symmetry</a:t>
            </a: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6" y="1600201"/>
            <a:ext cx="5910263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628800"/>
            <a:ext cx="8707438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658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86360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3505200" y="45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7772400" y="457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2,3,8</a:t>
            </a:r>
          </a:p>
        </p:txBody>
      </p:sp>
      <p:grpSp>
        <p:nvGrpSpPr>
          <p:cNvPr id="28676" name="Group 13"/>
          <p:cNvGrpSpPr>
            <a:grpSpLocks/>
          </p:cNvGrpSpPr>
          <p:nvPr/>
        </p:nvGrpSpPr>
        <p:grpSpPr bwMode="auto">
          <a:xfrm>
            <a:off x="3200400" y="5105400"/>
            <a:ext cx="1828800" cy="1524000"/>
            <a:chOff x="1056" y="3216"/>
            <a:chExt cx="1152" cy="960"/>
          </a:xfrm>
        </p:grpSpPr>
        <p:sp>
          <p:nvSpPr>
            <p:cNvPr id="28692" name="Rectangle 7"/>
            <p:cNvSpPr>
              <a:spLocks noChangeArrowheads="1"/>
            </p:cNvSpPr>
            <p:nvPr/>
          </p:nvSpPr>
          <p:spPr bwMode="auto">
            <a:xfrm>
              <a:off x="1056" y="3552"/>
              <a:ext cx="672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Line 8"/>
            <p:cNvSpPr>
              <a:spLocks noChangeShapeType="1"/>
            </p:cNvSpPr>
            <p:nvPr/>
          </p:nvSpPr>
          <p:spPr bwMode="auto">
            <a:xfrm flipH="1" flipV="1">
              <a:off x="1056" y="3552"/>
              <a:ext cx="67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Line 9"/>
            <p:cNvSpPr>
              <a:spLocks noChangeShapeType="1"/>
            </p:cNvSpPr>
            <p:nvPr/>
          </p:nvSpPr>
          <p:spPr bwMode="auto">
            <a:xfrm>
              <a:off x="1584" y="417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Line 11"/>
            <p:cNvSpPr>
              <a:spLocks noChangeShapeType="1"/>
            </p:cNvSpPr>
            <p:nvPr/>
          </p:nvSpPr>
          <p:spPr bwMode="auto">
            <a:xfrm flipV="1">
              <a:off x="1056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Line 12"/>
            <p:cNvSpPr>
              <a:spLocks noChangeShapeType="1"/>
            </p:cNvSpPr>
            <p:nvPr/>
          </p:nvSpPr>
          <p:spPr bwMode="auto">
            <a:xfrm flipV="1">
              <a:off x="1056" y="3360"/>
              <a:ext cx="86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77" name="Group 30"/>
          <p:cNvGrpSpPr>
            <a:grpSpLocks/>
          </p:cNvGrpSpPr>
          <p:nvPr/>
        </p:nvGrpSpPr>
        <p:grpSpPr bwMode="auto">
          <a:xfrm>
            <a:off x="7924800" y="5029200"/>
            <a:ext cx="1447800" cy="1600200"/>
            <a:chOff x="4032" y="3168"/>
            <a:chExt cx="912" cy="1008"/>
          </a:xfrm>
        </p:grpSpPr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4032" y="3521"/>
              <a:ext cx="532" cy="6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 flipH="1" flipV="1">
              <a:off x="4032" y="3521"/>
              <a:ext cx="532" cy="6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>
              <a:off x="4450" y="4176"/>
              <a:ext cx="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 flipV="1">
              <a:off x="4032" y="3168"/>
              <a:ext cx="0" cy="5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 flipV="1">
              <a:off x="4032" y="3504"/>
              <a:ext cx="86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657600" y="2895600"/>
            <a:ext cx="6477000" cy="304800"/>
            <a:chOff x="1344" y="1824"/>
            <a:chExt cx="4080" cy="192"/>
          </a:xfrm>
        </p:grpSpPr>
        <p:grpSp>
          <p:nvGrpSpPr>
            <p:cNvPr id="28679" name="Group 23"/>
            <p:cNvGrpSpPr>
              <a:grpSpLocks/>
            </p:cNvGrpSpPr>
            <p:nvPr/>
          </p:nvGrpSpPr>
          <p:grpSpPr bwMode="auto">
            <a:xfrm>
              <a:off x="1344" y="1872"/>
              <a:ext cx="1248" cy="144"/>
              <a:chOff x="1344" y="1872"/>
              <a:chExt cx="1248" cy="144"/>
            </a:xfrm>
          </p:grpSpPr>
          <p:sp>
            <p:nvSpPr>
              <p:cNvPr id="28684" name="Oval 20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5" name="Oval 21"/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6" name="Oval 22"/>
              <p:cNvSpPr>
                <a:spLocks noChangeArrowheads="1"/>
              </p:cNvSpPr>
              <p:nvPr/>
            </p:nvSpPr>
            <p:spPr bwMode="auto">
              <a:xfrm>
                <a:off x="2448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80" name="Group 28"/>
            <p:cNvGrpSpPr>
              <a:grpSpLocks/>
            </p:cNvGrpSpPr>
            <p:nvPr/>
          </p:nvGrpSpPr>
          <p:grpSpPr bwMode="auto">
            <a:xfrm>
              <a:off x="4176" y="1824"/>
              <a:ext cx="1248" cy="144"/>
              <a:chOff x="4176" y="1824"/>
              <a:chExt cx="1248" cy="144"/>
            </a:xfrm>
          </p:grpSpPr>
          <p:sp>
            <p:nvSpPr>
              <p:cNvPr id="28681" name="Oval 25"/>
              <p:cNvSpPr>
                <a:spLocks noChangeArrowheads="1"/>
              </p:cNvSpPr>
              <p:nvPr/>
            </p:nvSpPr>
            <p:spPr bwMode="auto">
              <a:xfrm>
                <a:off x="4176" y="1824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2" name="Oval 26"/>
              <p:cNvSpPr>
                <a:spLocks noChangeArrowheads="1"/>
              </p:cNvSpPr>
              <p:nvPr/>
            </p:nvSpPr>
            <p:spPr bwMode="auto">
              <a:xfrm>
                <a:off x="4944" y="1824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3" name="Oval 27"/>
              <p:cNvSpPr>
                <a:spLocks noChangeArrowheads="1"/>
              </p:cNvSpPr>
              <p:nvPr/>
            </p:nvSpPr>
            <p:spPr bwMode="auto">
              <a:xfrm>
                <a:off x="5280" y="1824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62A78C8-66B0-3E45-95D4-523D842F9934}"/>
              </a:ext>
            </a:extLst>
          </p:cNvPr>
          <p:cNvCxnSpPr>
            <a:cxnSpLocks/>
            <a:stCxn id="28691" idx="0"/>
          </p:cNvCxnSpPr>
          <p:nvPr/>
        </p:nvCxnSpPr>
        <p:spPr bwMode="auto">
          <a:xfrm flipV="1">
            <a:off x="7924800" y="5334000"/>
            <a:ext cx="105152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905001"/>
            <a:ext cx="409575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5" descr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47864"/>
            <a:ext cx="4006850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3352800" y="10668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2,3,8                                            2,3,5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93925"/>
            <a:ext cx="400685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3352800" y="10668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2,3,5</a:t>
            </a:r>
          </a:p>
        </p:txBody>
      </p:sp>
      <p:pic>
        <p:nvPicPr>
          <p:cNvPr id="32771" name="Picture 5" descr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46326"/>
            <a:ext cx="40640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3200400" y="62484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normals                                       directions</a:t>
            </a: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188913"/>
            <a:ext cx="2433637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33375"/>
            <a:ext cx="360045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62B087-4F40-5B43-872C-FD56B2B1CD9E}"/>
              </a:ext>
            </a:extLst>
          </p:cNvPr>
          <p:cNvGrpSpPr/>
          <p:nvPr/>
        </p:nvGrpSpPr>
        <p:grpSpPr>
          <a:xfrm>
            <a:off x="3647728" y="2060576"/>
            <a:ext cx="6480522" cy="4627563"/>
            <a:chOff x="3647728" y="2060576"/>
            <a:chExt cx="6480522" cy="4627563"/>
          </a:xfrm>
        </p:grpSpPr>
        <p:pic>
          <p:nvPicPr>
            <p:cNvPr id="34818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738" y="2060576"/>
              <a:ext cx="4608512" cy="462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7374ABF-2506-784E-A3AC-8176CE67624B}"/>
                </a:ext>
              </a:extLst>
            </p:cNvPr>
            <p:cNvSpPr txBox="1"/>
            <p:nvPr/>
          </p:nvSpPr>
          <p:spPr>
            <a:xfrm>
              <a:off x="3647728" y="5589240"/>
              <a:ext cx="26661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plotting poles, i.e.,</a:t>
              </a:r>
            </a:p>
            <a:p>
              <a:r>
                <a:rPr lang="en-US"/>
                <a:t>plane normals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6" name="Picture 8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68" y="1367107"/>
            <a:ext cx="2032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420938"/>
            <a:ext cx="360045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5334190" y="3371328"/>
            <a:ext cx="1306612" cy="24619"/>
          </a:xfrm>
          <a:custGeom>
            <a:avLst/>
            <a:gdLst>
              <a:gd name="connsiteX0" fmla="*/ 109646 w 1306612"/>
              <a:gd name="connsiteY0" fmla="*/ 0 h 24619"/>
              <a:gd name="connsiteX1" fmla="*/ 0 w 1306612"/>
              <a:gd name="connsiteY1" fmla="*/ 0 h 24619"/>
              <a:gd name="connsiteX2" fmla="*/ 1306612 w 1306612"/>
              <a:gd name="connsiteY2" fmla="*/ 9136 h 24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612" h="24619">
                <a:moveTo>
                  <a:pt x="109646" y="0"/>
                </a:moveTo>
                <a:lnTo>
                  <a:pt x="0" y="0"/>
                </a:lnTo>
                <a:cubicBezTo>
                  <a:pt x="494442" y="49438"/>
                  <a:pt x="60763" y="9136"/>
                  <a:pt x="1306612" y="9136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B93403-3375-504D-9814-B8A19BF32BB7}"/>
              </a:ext>
            </a:extLst>
          </p:cNvPr>
          <p:cNvGrpSpPr/>
          <p:nvPr/>
        </p:nvGrpSpPr>
        <p:grpSpPr>
          <a:xfrm>
            <a:off x="301568" y="366712"/>
            <a:ext cx="9815768" cy="6385000"/>
            <a:chOff x="301568" y="366712"/>
            <a:chExt cx="9815768" cy="6385000"/>
          </a:xfrm>
        </p:grpSpPr>
        <p:pic>
          <p:nvPicPr>
            <p:cNvPr id="36865" name="Picture 6" descr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68" y="366712"/>
              <a:ext cx="7594632" cy="106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Screenshot 2019-10-27 at 21.24.37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9936" y="2636912"/>
              <a:ext cx="4597400" cy="411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520700"/>
            <a:ext cx="6286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7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72" y="1587500"/>
            <a:ext cx="7302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8" descr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0"/>
            <a:ext cx="3949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2" descr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43400"/>
            <a:ext cx="1193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2852739"/>
            <a:ext cx="38639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808956"/>
            <a:ext cx="4320480" cy="408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1412776"/>
            <a:ext cx="5328789" cy="531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38" y="511481"/>
            <a:ext cx="5631838" cy="107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407368" y="111918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Weiss zone rule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3ADBB4-30EE-EF4E-85EF-BF824E1E4AA5}"/>
              </a:ext>
            </a:extLst>
          </p:cNvPr>
          <p:cNvGrpSpPr/>
          <p:nvPr/>
        </p:nvGrpSpPr>
        <p:grpSpPr>
          <a:xfrm>
            <a:off x="248138" y="2630469"/>
            <a:ext cx="7349414" cy="952974"/>
            <a:chOff x="248138" y="2630469"/>
            <a:chExt cx="7349414" cy="952974"/>
          </a:xfrm>
        </p:grpSpPr>
        <p:pic>
          <p:nvPicPr>
            <p:cNvPr id="43012" name="Picture 9" descr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38" y="2630469"/>
              <a:ext cx="3238500" cy="90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3" name="Picture 10" descr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752" y="2669043"/>
              <a:ext cx="37338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51AFC4-668D-8C4B-A226-81012C2E2FAC}"/>
              </a:ext>
            </a:extLst>
          </p:cNvPr>
          <p:cNvGrpSpPr/>
          <p:nvPr/>
        </p:nvGrpSpPr>
        <p:grpSpPr>
          <a:xfrm>
            <a:off x="623392" y="1655729"/>
            <a:ext cx="6480720" cy="914399"/>
            <a:chOff x="623392" y="1655730"/>
            <a:chExt cx="7321550" cy="947738"/>
          </a:xfrm>
        </p:grpSpPr>
        <p:pic>
          <p:nvPicPr>
            <p:cNvPr id="43010" name="Picture 6" descr="Picture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592" y="1655730"/>
              <a:ext cx="1149350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4" name="Picture 11" descr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92" y="1655730"/>
              <a:ext cx="6172200" cy="947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4" descr="Picture 4">
            <a:extLst>
              <a:ext uri="{FF2B5EF4-FFF2-40B4-BE49-F238E27FC236}">
                <a16:creationId xmlns:a16="http://schemas.microsoft.com/office/drawing/2014/main" id="{BC04C48B-754C-B14B-B40B-A199FB2EE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682358"/>
            <a:ext cx="82296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A1AFF3C-7C1B-AC4F-81AC-FBDCF410B12F}"/>
              </a:ext>
            </a:extLst>
          </p:cNvPr>
          <p:cNvGrpSpPr/>
          <p:nvPr/>
        </p:nvGrpSpPr>
        <p:grpSpPr>
          <a:xfrm>
            <a:off x="839416" y="873885"/>
            <a:ext cx="5161756" cy="5602242"/>
            <a:chOff x="839416" y="873885"/>
            <a:chExt cx="5161756" cy="56022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BD5D132-AD26-B143-BF2A-AC8F6BCFF5E1}"/>
                </a:ext>
              </a:extLst>
            </p:cNvPr>
            <p:cNvSpPr/>
            <p:nvPr/>
          </p:nvSpPr>
          <p:spPr bwMode="auto">
            <a:xfrm>
              <a:off x="2135560" y="4672203"/>
              <a:ext cx="1944216" cy="573843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ABC685-9869-5941-8EA6-11C1B9308B70}"/>
                </a:ext>
              </a:extLst>
            </p:cNvPr>
            <p:cNvSpPr/>
            <p:nvPr/>
          </p:nvSpPr>
          <p:spPr bwMode="auto">
            <a:xfrm>
              <a:off x="839416" y="873885"/>
              <a:ext cx="504056" cy="573843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3" name="Picture 9" descr="Picture 8">
              <a:extLst>
                <a:ext uri="{FF2B5EF4-FFF2-40B4-BE49-F238E27FC236}">
                  <a16:creationId xmlns:a16="http://schemas.microsoft.com/office/drawing/2014/main" id="{9ED5A4F1-8BA0-E148-8448-BD875438C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672" y="5549027"/>
              <a:ext cx="2857500" cy="92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5" y="3212976"/>
            <a:ext cx="11330033" cy="287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7545942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5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3416280"/>
            <a:ext cx="3180755" cy="339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174C9B-438D-A049-AD06-61AA691AE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98" t="34250" r="63372" b="46850"/>
          <a:stretch/>
        </p:blipFill>
        <p:spPr>
          <a:xfrm>
            <a:off x="695400" y="836711"/>
            <a:ext cx="5832648" cy="552566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55157E9-4A77-C64B-80A0-5CB0260C75D8}"/>
              </a:ext>
            </a:extLst>
          </p:cNvPr>
          <p:cNvCxnSpPr/>
          <p:nvPr/>
        </p:nvCxnSpPr>
        <p:spPr bwMode="auto">
          <a:xfrm flipV="1">
            <a:off x="6096000" y="692696"/>
            <a:ext cx="648072" cy="504056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4608C1D-B330-7D40-8723-ADE5F0D76B29}"/>
              </a:ext>
            </a:extLst>
          </p:cNvPr>
          <p:cNvSpPr txBox="1"/>
          <p:nvPr/>
        </p:nvSpPr>
        <p:spPr>
          <a:xfrm>
            <a:off x="1343472" y="128825"/>
            <a:ext cx="309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Ga</a:t>
            </a:r>
            <a:r>
              <a:rPr lang="en-US" sz="4000" baseline="-25000"/>
              <a:t>0.52</a:t>
            </a:r>
            <a:r>
              <a:rPr lang="en-US" sz="4000"/>
              <a:t>In</a:t>
            </a:r>
            <a:r>
              <a:rPr lang="en-US" sz="4000" baseline="-25000"/>
              <a:t>0.48</a:t>
            </a:r>
            <a:r>
              <a:rPr lang="en-US" sz="4000"/>
              <a:t>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3A8660-7C8A-E541-AB72-37E787C8E36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727848" y="5733256"/>
            <a:ext cx="864096" cy="216024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7A14D1-72FD-2D42-BDC5-040CD970CFB7}"/>
              </a:ext>
            </a:extLst>
          </p:cNvPr>
          <p:cNvSpPr txBox="1"/>
          <p:nvPr/>
        </p:nvSpPr>
        <p:spPr>
          <a:xfrm>
            <a:off x="5728665" y="5807745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lattice point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452A4D-A125-A440-AC68-3792C9C2AF7F}"/>
              </a:ext>
            </a:extLst>
          </p:cNvPr>
          <p:cNvGrpSpPr/>
          <p:nvPr/>
        </p:nvGrpSpPr>
        <p:grpSpPr>
          <a:xfrm>
            <a:off x="6622432" y="2420888"/>
            <a:ext cx="4896543" cy="2793842"/>
            <a:chOff x="6744072" y="1917847"/>
            <a:chExt cx="4896543" cy="27938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EA841F-99D2-E04B-99C2-4C4B0044F4CD}"/>
                </a:ext>
              </a:extLst>
            </p:cNvPr>
            <p:cNvSpPr txBox="1"/>
            <p:nvPr/>
          </p:nvSpPr>
          <p:spPr>
            <a:xfrm>
              <a:off x="6744072" y="1917847"/>
              <a:ext cx="4896543" cy="2793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/>
                <a:t>When epitaxially deposited, </a:t>
              </a:r>
            </a:p>
            <a:p>
              <a:pPr>
                <a:lnSpc>
                  <a:spcPct val="150000"/>
                </a:lnSpc>
              </a:pPr>
              <a:r>
                <a:rPr lang="en-US"/>
                <a:t>undergoes ordering of atoms that leads to a change from a cubic-F (point group</a:t>
              </a:r>
              <a:r>
                <a:rPr lang="en-US" i="1"/>
                <a:t> 43m</a:t>
              </a:r>
              <a:r>
                <a:rPr lang="en-US"/>
                <a:t>) to a trigonal structure (point group </a:t>
              </a:r>
              <a:r>
                <a:rPr lang="en-US" i="1">
                  <a:solidFill>
                    <a:srgbClr val="FF0000"/>
                  </a:solidFill>
                </a:rPr>
                <a:t>3m</a:t>
              </a:r>
              <a:r>
                <a:rPr lang="en-US"/>
                <a:t>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5C476A-E550-4F48-BD27-2B0C5B6EBD6D}"/>
                </a:ext>
              </a:extLst>
            </p:cNvPr>
            <p:cNvSpPr txBox="1"/>
            <p:nvPr/>
          </p:nvSpPr>
          <p:spPr>
            <a:xfrm>
              <a:off x="8472264" y="336791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722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639050" y="211943"/>
            <a:ext cx="16979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/>
              <a:t>3</a:t>
            </a:r>
            <a:r>
              <a:rPr lang="en-US" sz="3600" i="1"/>
              <a:t>m</a:t>
            </a:r>
          </a:p>
          <a:p>
            <a:r>
              <a:rPr lang="en-US" sz="3600"/>
              <a:t>trigonal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3501" y="6093296"/>
            <a:ext cx="2262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0000FF"/>
                </a:solidFill>
              </a:rPr>
              <a:t>polar group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B2E07BD-4C96-9545-8347-2EF5027EA384}"/>
              </a:ext>
            </a:extLst>
          </p:cNvPr>
          <p:cNvSpPr/>
          <p:nvPr/>
        </p:nvSpPr>
        <p:spPr bwMode="auto">
          <a:xfrm>
            <a:off x="3399909" y="476672"/>
            <a:ext cx="5681107" cy="568863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7FBFC2-4FA2-384D-93EE-D850409922C3}"/>
              </a:ext>
            </a:extLst>
          </p:cNvPr>
          <p:cNvCxnSpPr>
            <a:cxnSpLocks/>
            <a:stCxn id="2" idx="2"/>
            <a:endCxn id="2" idx="6"/>
          </p:cNvCxnSpPr>
          <p:nvPr/>
        </p:nvCxnSpPr>
        <p:spPr bwMode="auto">
          <a:xfrm>
            <a:off x="3399909" y="3320988"/>
            <a:ext cx="5681107" cy="0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A36646-E273-7142-BC3B-0DFF031CE3B3}"/>
              </a:ext>
            </a:extLst>
          </p:cNvPr>
          <p:cNvCxnSpPr>
            <a:cxnSpLocks/>
          </p:cNvCxnSpPr>
          <p:nvPr/>
        </p:nvCxnSpPr>
        <p:spPr bwMode="auto">
          <a:xfrm rot="14400000">
            <a:off x="3407848" y="3313569"/>
            <a:ext cx="5681107" cy="0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32F4F3-802D-0F45-B920-555C4447B135}"/>
              </a:ext>
            </a:extLst>
          </p:cNvPr>
          <p:cNvCxnSpPr>
            <a:cxnSpLocks/>
          </p:cNvCxnSpPr>
          <p:nvPr/>
        </p:nvCxnSpPr>
        <p:spPr bwMode="auto">
          <a:xfrm rot="7200000">
            <a:off x="3399909" y="3314874"/>
            <a:ext cx="5681107" cy="0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riangle 10">
            <a:extLst>
              <a:ext uri="{FF2B5EF4-FFF2-40B4-BE49-F238E27FC236}">
                <a16:creationId xmlns:a16="http://schemas.microsoft.com/office/drawing/2014/main" id="{B4224ACF-3C1C-174F-A0A2-FB5CA4F019A4}"/>
              </a:ext>
            </a:extLst>
          </p:cNvPr>
          <p:cNvSpPr/>
          <p:nvPr/>
        </p:nvSpPr>
        <p:spPr bwMode="auto">
          <a:xfrm>
            <a:off x="5988434" y="2996952"/>
            <a:ext cx="539614" cy="504056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657A19-0D24-EF4C-B8DD-BEA26D2999A7}"/>
              </a:ext>
            </a:extLst>
          </p:cNvPr>
          <p:cNvSpPr/>
          <p:nvPr/>
        </p:nvSpPr>
        <p:spPr bwMode="auto">
          <a:xfrm>
            <a:off x="4640043" y="501317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74635D-22F3-BA4A-A37C-1CF275D15C01}"/>
              </a:ext>
            </a:extLst>
          </p:cNvPr>
          <p:cNvSpPr/>
          <p:nvPr/>
        </p:nvSpPr>
        <p:spPr bwMode="auto">
          <a:xfrm>
            <a:off x="8433269" y="2827461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29D91D-53EE-3D43-8ACF-B994851224BF}"/>
              </a:ext>
            </a:extLst>
          </p:cNvPr>
          <p:cNvSpPr/>
          <p:nvPr/>
        </p:nvSpPr>
        <p:spPr bwMode="auto">
          <a:xfrm>
            <a:off x="4640043" y="1340769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15A90D-54EC-D946-BE86-0582A36FFA16}"/>
              </a:ext>
            </a:extLst>
          </p:cNvPr>
          <p:cNvGrpSpPr/>
          <p:nvPr/>
        </p:nvGrpSpPr>
        <p:grpSpPr>
          <a:xfrm>
            <a:off x="5253571" y="986327"/>
            <a:ext cx="3473617" cy="4639387"/>
            <a:chOff x="5253571" y="986327"/>
            <a:chExt cx="3473617" cy="463938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2BE53E2-C7E5-6C41-AC44-902BB03FB4A2}"/>
                </a:ext>
              </a:extLst>
            </p:cNvPr>
            <p:cNvSpPr/>
            <p:nvPr/>
          </p:nvSpPr>
          <p:spPr bwMode="auto">
            <a:xfrm>
              <a:off x="5256140" y="986327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2C74783-EDF6-1F4F-B2DD-4A74E4A498B8}"/>
                </a:ext>
              </a:extLst>
            </p:cNvPr>
            <p:cNvSpPr/>
            <p:nvPr/>
          </p:nvSpPr>
          <p:spPr bwMode="auto">
            <a:xfrm>
              <a:off x="8439156" y="3501008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F79602-4104-624A-8E9F-1132605AFCA1}"/>
                </a:ext>
              </a:extLst>
            </p:cNvPr>
            <p:cNvSpPr/>
            <p:nvPr/>
          </p:nvSpPr>
          <p:spPr bwMode="auto">
            <a:xfrm>
              <a:off x="5253571" y="5337682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7A280B6-5BAE-1E43-AFC4-7B77AAE5B88D}"/>
              </a:ext>
            </a:extLst>
          </p:cNvPr>
          <p:cNvSpPr txBox="1"/>
          <p:nvPr/>
        </p:nvSpPr>
        <p:spPr>
          <a:xfrm>
            <a:off x="8501308" y="4992064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mirror plane</a:t>
            </a:r>
          </a:p>
        </p:txBody>
      </p:sp>
      <p:sp>
        <p:nvSpPr>
          <p:cNvPr id="21" name="Left Arrow 20">
            <a:extLst>
              <a:ext uri="{FF2B5EF4-FFF2-40B4-BE49-F238E27FC236}">
                <a16:creationId xmlns:a16="http://schemas.microsoft.com/office/drawing/2014/main" id="{4453E422-9A94-C54D-BCBE-33491886AFB4}"/>
              </a:ext>
            </a:extLst>
          </p:cNvPr>
          <p:cNvSpPr/>
          <p:nvPr/>
        </p:nvSpPr>
        <p:spPr bwMode="auto">
          <a:xfrm>
            <a:off x="7584763" y="5337682"/>
            <a:ext cx="916545" cy="14401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0F5C235-5D8F-4643-812D-D3EF9C1F5AD3}"/>
              </a:ext>
            </a:extLst>
          </p:cNvPr>
          <p:cNvGrpSpPr/>
          <p:nvPr/>
        </p:nvGrpSpPr>
        <p:grpSpPr>
          <a:xfrm rot="1800000">
            <a:off x="3399909" y="479782"/>
            <a:ext cx="5681107" cy="5682412"/>
            <a:chOff x="3399909" y="473015"/>
            <a:chExt cx="5681107" cy="568241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971843D-4C10-4B4D-A594-277B4CCB5787}"/>
                </a:ext>
              </a:extLst>
            </p:cNvPr>
            <p:cNvCxnSpPr>
              <a:cxnSpLocks/>
            </p:cNvCxnSpPr>
            <p:nvPr/>
          </p:nvCxnSpPr>
          <p:spPr bwMode="auto">
            <a:xfrm rot="7200000">
              <a:off x="3399909" y="3314874"/>
              <a:ext cx="5681107" cy="0"/>
            </a:xfrm>
            <a:prstGeom prst="line">
              <a:avLst/>
            </a:prstGeom>
            <a:solidFill>
              <a:schemeClr val="accent1"/>
            </a:solidFill>
            <a:ln w="730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48526B3-D84B-294B-B651-4FEE64705F7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99909" y="3320988"/>
              <a:ext cx="5681107" cy="0"/>
            </a:xfrm>
            <a:prstGeom prst="line">
              <a:avLst/>
            </a:prstGeom>
            <a:solidFill>
              <a:schemeClr val="accent1"/>
            </a:solidFill>
            <a:ln w="730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26403CC-7569-A94C-A3BB-DCAE4A061C3C}"/>
                </a:ext>
              </a:extLst>
            </p:cNvPr>
            <p:cNvCxnSpPr>
              <a:cxnSpLocks/>
            </p:cNvCxnSpPr>
            <p:nvPr/>
          </p:nvCxnSpPr>
          <p:spPr bwMode="auto">
            <a:xfrm rot="14400000">
              <a:off x="3407848" y="3313569"/>
              <a:ext cx="5681107" cy="0"/>
            </a:xfrm>
            <a:prstGeom prst="line">
              <a:avLst/>
            </a:prstGeom>
            <a:solidFill>
              <a:schemeClr val="accent1"/>
            </a:solidFill>
            <a:ln w="730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639050" y="211943"/>
            <a:ext cx="23134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/>
              <a:t>6</a:t>
            </a:r>
            <a:r>
              <a:rPr lang="en-US" sz="3600" i="1"/>
              <a:t>mm</a:t>
            </a:r>
          </a:p>
          <a:p>
            <a:r>
              <a:rPr lang="en-US" sz="3600"/>
              <a:t>hexagonal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3501" y="6093296"/>
            <a:ext cx="2262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0000FF"/>
                </a:solidFill>
              </a:rPr>
              <a:t>polar group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B2E07BD-4C96-9545-8347-2EF5027EA384}"/>
              </a:ext>
            </a:extLst>
          </p:cNvPr>
          <p:cNvSpPr/>
          <p:nvPr/>
        </p:nvSpPr>
        <p:spPr bwMode="auto">
          <a:xfrm>
            <a:off x="3399909" y="476672"/>
            <a:ext cx="5681107" cy="568863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BB6411-7BDD-164B-A9F8-8CFD56C497C2}"/>
              </a:ext>
            </a:extLst>
          </p:cNvPr>
          <p:cNvGrpSpPr/>
          <p:nvPr/>
        </p:nvGrpSpPr>
        <p:grpSpPr>
          <a:xfrm>
            <a:off x="3399909" y="473015"/>
            <a:ext cx="5681107" cy="5682412"/>
            <a:chOff x="3399909" y="473015"/>
            <a:chExt cx="5681107" cy="568241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7FBFC2-4FA2-384D-93EE-D850409922C3}"/>
                </a:ext>
              </a:extLst>
            </p:cNvPr>
            <p:cNvCxnSpPr>
              <a:cxnSpLocks/>
              <a:stCxn id="2" idx="2"/>
              <a:endCxn id="2" idx="6"/>
            </p:cNvCxnSpPr>
            <p:nvPr/>
          </p:nvCxnSpPr>
          <p:spPr bwMode="auto">
            <a:xfrm>
              <a:off x="3399909" y="3320988"/>
              <a:ext cx="5681107" cy="0"/>
            </a:xfrm>
            <a:prstGeom prst="line">
              <a:avLst/>
            </a:prstGeom>
            <a:solidFill>
              <a:schemeClr val="accent1"/>
            </a:solidFill>
            <a:ln w="730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4A36646-E273-7142-BC3B-0DFF031CE3B3}"/>
                </a:ext>
              </a:extLst>
            </p:cNvPr>
            <p:cNvCxnSpPr>
              <a:cxnSpLocks/>
            </p:cNvCxnSpPr>
            <p:nvPr/>
          </p:nvCxnSpPr>
          <p:spPr bwMode="auto">
            <a:xfrm rot="14400000">
              <a:off x="3407848" y="3313569"/>
              <a:ext cx="5681107" cy="0"/>
            </a:xfrm>
            <a:prstGeom prst="line">
              <a:avLst/>
            </a:prstGeom>
            <a:solidFill>
              <a:schemeClr val="accent1"/>
            </a:solidFill>
            <a:ln w="730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32F4F3-802D-0F45-B920-555C4447B135}"/>
                </a:ext>
              </a:extLst>
            </p:cNvPr>
            <p:cNvCxnSpPr>
              <a:cxnSpLocks/>
            </p:cNvCxnSpPr>
            <p:nvPr/>
          </p:nvCxnSpPr>
          <p:spPr bwMode="auto">
            <a:xfrm rot="7200000">
              <a:off x="3399909" y="3314874"/>
              <a:ext cx="5681107" cy="0"/>
            </a:xfrm>
            <a:prstGeom prst="line">
              <a:avLst/>
            </a:prstGeom>
            <a:solidFill>
              <a:schemeClr val="accent1"/>
            </a:solidFill>
            <a:ln w="730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7A280B6-5BAE-1E43-AFC4-7B77AAE5B88D}"/>
              </a:ext>
            </a:extLst>
          </p:cNvPr>
          <p:cNvSpPr txBox="1"/>
          <p:nvPr/>
        </p:nvSpPr>
        <p:spPr>
          <a:xfrm>
            <a:off x="9389652" y="4095500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mirror plane</a:t>
            </a:r>
          </a:p>
        </p:txBody>
      </p:sp>
      <p:sp>
        <p:nvSpPr>
          <p:cNvPr id="21" name="Left Arrow 20">
            <a:extLst>
              <a:ext uri="{FF2B5EF4-FFF2-40B4-BE49-F238E27FC236}">
                <a16:creationId xmlns:a16="http://schemas.microsoft.com/office/drawing/2014/main" id="{4453E422-9A94-C54D-BCBE-33491886AFB4}"/>
              </a:ext>
            </a:extLst>
          </p:cNvPr>
          <p:cNvSpPr/>
          <p:nvPr/>
        </p:nvSpPr>
        <p:spPr bwMode="auto">
          <a:xfrm>
            <a:off x="8406738" y="4411350"/>
            <a:ext cx="916545" cy="14401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003064-A3F0-0148-86F1-FC8D85DEC873}"/>
              </a:ext>
            </a:extLst>
          </p:cNvPr>
          <p:cNvGrpSpPr/>
          <p:nvPr/>
        </p:nvGrpSpPr>
        <p:grpSpPr>
          <a:xfrm>
            <a:off x="3863752" y="962591"/>
            <a:ext cx="4875638" cy="4687767"/>
            <a:chOff x="3863752" y="962591"/>
            <a:chExt cx="4875638" cy="468776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0657A19-0D24-EF4C-B8DD-BEA26D2999A7}"/>
                </a:ext>
              </a:extLst>
            </p:cNvPr>
            <p:cNvSpPr/>
            <p:nvPr/>
          </p:nvSpPr>
          <p:spPr bwMode="auto">
            <a:xfrm>
              <a:off x="4652245" y="5013176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74635D-22F3-BA4A-A37C-1CF275D15C01}"/>
                </a:ext>
              </a:extLst>
            </p:cNvPr>
            <p:cNvSpPr/>
            <p:nvPr/>
          </p:nvSpPr>
          <p:spPr bwMode="auto">
            <a:xfrm>
              <a:off x="8445471" y="2827461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29D91D-53EE-3D43-8ACF-B994851224BF}"/>
                </a:ext>
              </a:extLst>
            </p:cNvPr>
            <p:cNvSpPr/>
            <p:nvPr/>
          </p:nvSpPr>
          <p:spPr bwMode="auto">
            <a:xfrm>
              <a:off x="4652245" y="1340769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C15A90D-54EC-D946-BE86-0582A36FFA16}"/>
                </a:ext>
              </a:extLst>
            </p:cNvPr>
            <p:cNvGrpSpPr/>
            <p:nvPr/>
          </p:nvGrpSpPr>
          <p:grpSpPr>
            <a:xfrm>
              <a:off x="5265773" y="986327"/>
              <a:ext cx="3473617" cy="4639387"/>
              <a:chOff x="5253571" y="986327"/>
              <a:chExt cx="3473617" cy="463938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2BE53E2-C7E5-6C41-AC44-902BB03FB4A2}"/>
                  </a:ext>
                </a:extLst>
              </p:cNvPr>
              <p:cNvSpPr/>
              <p:nvPr/>
            </p:nvSpPr>
            <p:spPr bwMode="auto">
              <a:xfrm>
                <a:off x="5256140" y="986327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2C74783-EDF6-1F4F-B2DD-4A74E4A498B8}"/>
                  </a:ext>
                </a:extLst>
              </p:cNvPr>
              <p:cNvSpPr/>
              <p:nvPr/>
            </p:nvSpPr>
            <p:spPr bwMode="auto">
              <a:xfrm>
                <a:off x="8439156" y="350100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3F79602-4104-624A-8E9F-1132605AFCA1}"/>
                  </a:ext>
                </a:extLst>
              </p:cNvPr>
              <p:cNvSpPr/>
              <p:nvPr/>
            </p:nvSpPr>
            <p:spPr bwMode="auto">
              <a:xfrm>
                <a:off x="5253571" y="5337682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DF54AFE-34E9-8E46-BEF6-2EED1F2D7EED}"/>
                </a:ext>
              </a:extLst>
            </p:cNvPr>
            <p:cNvSpPr/>
            <p:nvPr/>
          </p:nvSpPr>
          <p:spPr bwMode="auto">
            <a:xfrm>
              <a:off x="7596758" y="5022321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5F8B303-E737-FF42-B73E-B80123FB34F7}"/>
                </a:ext>
              </a:extLst>
            </p:cNvPr>
            <p:cNvSpPr/>
            <p:nvPr/>
          </p:nvSpPr>
          <p:spPr bwMode="auto">
            <a:xfrm>
              <a:off x="7039721" y="5362326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4D96358-93E1-9D47-9803-EBA7171711B9}"/>
                </a:ext>
              </a:extLst>
            </p:cNvPr>
            <p:cNvSpPr/>
            <p:nvPr/>
          </p:nvSpPr>
          <p:spPr bwMode="auto">
            <a:xfrm>
              <a:off x="7574854" y="1271238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1E04496-93BD-F441-A65D-C8E8B67443D8}"/>
                </a:ext>
              </a:extLst>
            </p:cNvPr>
            <p:cNvSpPr/>
            <p:nvPr/>
          </p:nvSpPr>
          <p:spPr bwMode="auto">
            <a:xfrm>
              <a:off x="7017864" y="962591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B3DCF6E-0106-224F-8845-C43ADA9C8394}"/>
                </a:ext>
              </a:extLst>
            </p:cNvPr>
            <p:cNvSpPr/>
            <p:nvPr/>
          </p:nvSpPr>
          <p:spPr bwMode="auto">
            <a:xfrm>
              <a:off x="3877177" y="3518691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C11F0B-A17D-4A42-83FB-4989B0BE0A5A}"/>
                </a:ext>
              </a:extLst>
            </p:cNvPr>
            <p:cNvSpPr/>
            <p:nvPr/>
          </p:nvSpPr>
          <p:spPr bwMode="auto">
            <a:xfrm>
              <a:off x="3863752" y="2815247"/>
              <a:ext cx="288032" cy="28803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A2A5BE8A-0531-FD42-8340-CA932CBF9839}"/>
              </a:ext>
            </a:extLst>
          </p:cNvPr>
          <p:cNvSpPr/>
          <p:nvPr/>
        </p:nvSpPr>
        <p:spPr bwMode="auto">
          <a:xfrm>
            <a:off x="4640043" y="501317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D63F74F7-1222-7C45-8D4A-2418A50A0206}"/>
              </a:ext>
            </a:extLst>
          </p:cNvPr>
          <p:cNvSpPr/>
          <p:nvPr/>
        </p:nvSpPr>
        <p:spPr bwMode="auto">
          <a:xfrm>
            <a:off x="5979201" y="3083252"/>
            <a:ext cx="515756" cy="475471"/>
          </a:xfrm>
          <a:prstGeom prst="hexagon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8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908175"/>
            <a:ext cx="74739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774825" y="333375"/>
            <a:ext cx="52593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>
                <a:solidFill>
                  <a:srgbClr val="0000FF"/>
                </a:solidFill>
              </a:rPr>
              <a:t>polar group 6</a:t>
            </a:r>
            <a:r>
              <a:rPr lang="en-US" sz="4000" i="1">
                <a:solidFill>
                  <a:srgbClr val="0000FF"/>
                </a:solidFill>
              </a:rPr>
              <a:t>mm</a:t>
            </a:r>
            <a:r>
              <a:rPr lang="en-US" sz="4000">
                <a:solidFill>
                  <a:srgbClr val="0000FF"/>
                </a:solidFill>
              </a:rPr>
              <a:t> GaN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C4D45E-1605-ED4F-87C3-AB5A2DC25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348880"/>
            <a:ext cx="4251991" cy="4128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D5EC62-9229-4D4E-8FED-856632E7843C}"/>
              </a:ext>
            </a:extLst>
          </p:cNvPr>
          <p:cNvSpPr txBox="1"/>
          <p:nvPr/>
        </p:nvSpPr>
        <p:spPr>
          <a:xfrm>
            <a:off x="4943872" y="980728"/>
            <a:ext cx="6496715" cy="5775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>
                <a:solidFill>
                  <a:srgbClr val="00B0F0"/>
                </a:solidFill>
              </a:rPr>
              <a:t>Experimental data</a:t>
            </a:r>
          </a:p>
          <a:p>
            <a:pPr>
              <a:lnSpc>
                <a:spcPct val="200000"/>
              </a:lnSpc>
            </a:pPr>
            <a:r>
              <a:rPr lang="en-US" sz="2800"/>
              <a:t>Chemical formula: TiPbO</a:t>
            </a:r>
            <a:r>
              <a:rPr lang="en-US" sz="2800" baseline="-25000"/>
              <a:t>3</a:t>
            </a:r>
          </a:p>
          <a:p>
            <a:pPr>
              <a:lnSpc>
                <a:spcPct val="200000"/>
              </a:lnSpc>
            </a:pPr>
            <a:r>
              <a:rPr lang="en-US" sz="2800"/>
              <a:t>X-rays: tetragonal lattice</a:t>
            </a:r>
          </a:p>
          <a:p>
            <a:pPr>
              <a:lnSpc>
                <a:spcPct val="150000"/>
              </a:lnSpc>
            </a:pPr>
            <a:r>
              <a:rPr lang="en-US" sz="2800"/>
              <a:t>X-rays: cell volume</a:t>
            </a:r>
          </a:p>
          <a:p>
            <a:pPr>
              <a:lnSpc>
                <a:spcPct val="200000"/>
              </a:lnSpc>
            </a:pPr>
            <a:r>
              <a:rPr lang="en-US" sz="2800"/>
              <a:t>Density: 1Pb, 1Ti, 3O therefore P-lattice</a:t>
            </a:r>
          </a:p>
          <a:p>
            <a:pPr>
              <a:lnSpc>
                <a:spcPct val="200000"/>
              </a:lnSpc>
            </a:pPr>
            <a:r>
              <a:rPr lang="en-US" sz="2800"/>
              <a:t>Valency: Ti</a:t>
            </a:r>
            <a:r>
              <a:rPr lang="en-US" sz="2800" baseline="30000"/>
              <a:t>4+</a:t>
            </a:r>
            <a:r>
              <a:rPr lang="en-US" sz="2800"/>
              <a:t>,</a:t>
            </a:r>
            <a:r>
              <a:rPr lang="en-US" sz="2800" baseline="30000"/>
              <a:t> </a:t>
            </a:r>
            <a:r>
              <a:rPr lang="en-US" sz="2800"/>
              <a:t>Pb</a:t>
            </a:r>
            <a:r>
              <a:rPr lang="en-US" sz="2800" baseline="30000"/>
              <a:t>2+</a:t>
            </a:r>
            <a:r>
              <a:rPr lang="en-US" sz="2800"/>
              <a:t>, O</a:t>
            </a:r>
            <a:r>
              <a:rPr lang="en-US" sz="2800" baseline="30000"/>
              <a:t>2-</a:t>
            </a:r>
          </a:p>
          <a:p>
            <a:pPr>
              <a:lnSpc>
                <a:spcPct val="200000"/>
              </a:lnSpc>
            </a:pPr>
            <a:r>
              <a:rPr lang="en-US" sz="2800"/>
              <a:t>Piezoelectric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218ED-3197-A84C-9555-4C8C9CE218F5}"/>
              </a:ext>
            </a:extLst>
          </p:cNvPr>
          <p:cNvSpPr txBox="1"/>
          <p:nvPr/>
        </p:nvSpPr>
        <p:spPr>
          <a:xfrm>
            <a:off x="46226" y="188640"/>
            <a:ext cx="6082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Where are the atoms in the cell?</a:t>
            </a:r>
          </a:p>
        </p:txBody>
      </p:sp>
    </p:spTree>
    <p:extLst>
      <p:ext uri="{BB962C8B-B14F-4D97-AF65-F5344CB8AC3E}">
        <p14:creationId xmlns:p14="http://schemas.microsoft.com/office/powerpoint/2010/main" val="195184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8B80360-D8C0-4241-BE74-10E72AE8E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89" b="40604"/>
          <a:stretch/>
        </p:blipFill>
        <p:spPr bwMode="auto">
          <a:xfrm>
            <a:off x="551383" y="2780928"/>
            <a:ext cx="714774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571D7D-7B89-3645-9722-2948557A621A}"/>
              </a:ext>
            </a:extLst>
          </p:cNvPr>
          <p:cNvSpPr/>
          <p:nvPr/>
        </p:nvSpPr>
        <p:spPr bwMode="auto">
          <a:xfrm>
            <a:off x="695400" y="5445224"/>
            <a:ext cx="7003724" cy="79208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C7F006-49F4-0A41-9C6C-E8D0D29DDCA6}"/>
              </a:ext>
            </a:extLst>
          </p:cNvPr>
          <p:cNvSpPr txBox="1"/>
          <p:nvPr/>
        </p:nvSpPr>
        <p:spPr>
          <a:xfrm>
            <a:off x="263352" y="0"/>
            <a:ext cx="10456709" cy="2424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to locate 3 O ions they would have to be at the face-centres</a:t>
            </a:r>
          </a:p>
          <a:p>
            <a:pPr>
              <a:lnSpc>
                <a:spcPct val="150000"/>
              </a:lnSpc>
            </a:pPr>
            <a:r>
              <a:rPr lang="en-US"/>
              <a:t>the titanium and lead would be at equivalent point symmetries</a:t>
            </a:r>
          </a:p>
          <a:p>
            <a:r>
              <a:rPr lang="en-US"/>
              <a:t>titanium with its greater valency would have a larger number of oxygen ions</a:t>
            </a:r>
          </a:p>
          <a:p>
            <a:r>
              <a:rPr lang="en-US"/>
              <a:t>in its vicinity than lead</a:t>
            </a:r>
          </a:p>
          <a:p>
            <a:pPr>
              <a:lnSpc>
                <a:spcPct val="15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56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6"/>
          <p:cNvSpPr txBox="1">
            <a:spLocks noChangeArrowheads="1"/>
          </p:cNvSpPr>
          <p:nvPr/>
        </p:nvSpPr>
        <p:spPr bwMode="auto">
          <a:xfrm>
            <a:off x="8229600" y="304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tetragonal</a:t>
            </a:r>
          </a:p>
        </p:txBody>
      </p:sp>
      <p:pic>
        <p:nvPicPr>
          <p:cNvPr id="19458" name="Picture 1" descr="Screen Shot 2013-10-14 at 12.00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6021388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Screen Shot 2013-10-14 at 12.01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2963863"/>
            <a:ext cx="2933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Screen Shot 2013-10-14 at 12.01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125538"/>
            <a:ext cx="226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549276"/>
            <a:ext cx="5340350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278</Words>
  <Application>Microsoft Macintosh PowerPoint</Application>
  <PresentationFormat>Widescreen</PresentationFormat>
  <Paragraphs>84</Paragraphs>
  <Slides>29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BHADESHIA</dc:creator>
  <cp:lastModifiedBy>H.K.D.H. Bhadeshia</cp:lastModifiedBy>
  <cp:revision>226</cp:revision>
  <dcterms:created xsi:type="dcterms:W3CDTF">2007-10-03T15:32:57Z</dcterms:created>
  <dcterms:modified xsi:type="dcterms:W3CDTF">2020-09-14T14:31:46Z</dcterms:modified>
</cp:coreProperties>
</file>