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291" r:id="rId2"/>
    <p:sldId id="258" r:id="rId3"/>
    <p:sldId id="261" r:id="rId4"/>
    <p:sldId id="262" r:id="rId5"/>
    <p:sldId id="263" r:id="rId6"/>
    <p:sldId id="300" r:id="rId7"/>
    <p:sldId id="266" r:id="rId8"/>
    <p:sldId id="265" r:id="rId9"/>
    <p:sldId id="267" r:id="rId10"/>
    <p:sldId id="268" r:id="rId11"/>
    <p:sldId id="269" r:id="rId12"/>
    <p:sldId id="273" r:id="rId13"/>
    <p:sldId id="270" r:id="rId14"/>
    <p:sldId id="274" r:id="rId15"/>
    <p:sldId id="271" r:id="rId16"/>
    <p:sldId id="275" r:id="rId17"/>
    <p:sldId id="272" r:id="rId18"/>
    <p:sldId id="276" r:id="rId19"/>
    <p:sldId id="301" r:id="rId20"/>
    <p:sldId id="295" r:id="rId21"/>
    <p:sldId id="289" r:id="rId22"/>
    <p:sldId id="277" r:id="rId23"/>
    <p:sldId id="278" r:id="rId24"/>
    <p:sldId id="279" r:id="rId25"/>
    <p:sldId id="280" r:id="rId26"/>
    <p:sldId id="282" r:id="rId27"/>
    <p:sldId id="281" r:id="rId28"/>
    <p:sldId id="293" r:id="rId29"/>
    <p:sldId id="302" r:id="rId30"/>
    <p:sldId id="283" r:id="rId31"/>
    <p:sldId id="284" r:id="rId32"/>
    <p:sldId id="286" r:id="rId33"/>
    <p:sldId id="290" r:id="rId34"/>
    <p:sldId id="287" r:id="rId35"/>
    <p:sldId id="285" r:id="rId36"/>
    <p:sldId id="294" r:id="rId37"/>
    <p:sldId id="296" r:id="rId38"/>
    <p:sldId id="299" r:id="rId39"/>
    <p:sldId id="297" r:id="rId40"/>
    <p:sldId id="298" r:id="rId4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1"/>
    <p:restoredTop sz="94701"/>
  </p:normalViewPr>
  <p:slideViewPr>
    <p:cSldViewPr>
      <p:cViewPr varScale="1">
        <p:scale>
          <a:sx n="114" d="100"/>
          <a:sy n="114" d="100"/>
        </p:scale>
        <p:origin x="168" y="8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C1DD257-1500-8B4E-B8B2-367A1B00F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506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FA1915-7429-9843-AE34-99B22DFDE282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459353-1934-054F-A7D1-B0B219E30991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9AD74F-0289-6D46-AF1A-7A551739948F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9D3C3A-769B-C94D-AB70-5D0FF54C0DC8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3E1D06-9350-314D-A9D2-051A32E1DB1C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E0118B-B0DF-ED48-BD72-FCD24FCCE9B2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5AA7EE-C599-A24E-98D0-56160C1E93D9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6384CC-2F18-4F4F-9343-3E5FB0B6A21C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A047C3-286E-E449-84A8-0C5A5F3019CE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A047C3-286E-E449-84A8-0C5A5F3019CE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146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4D07CE-B5C0-FE40-97D9-748624C75A6B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322589-01F8-2548-A8D7-FC2648EF156F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A85EB5-1D12-5240-8253-658BA5FA2D44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42FB24-44C1-E24F-BE20-B712AE89B1AD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D4AEE9-B664-EE40-B8DC-31BE48F2EEB8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5DAD06-F81E-C04E-85CD-0C1CC2F06A0C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D6CF082-F08F-634D-A556-41093EE18BE4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A047C3-286E-E449-84A8-0C5A5F3019CE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A047C3-286E-E449-84A8-0C5A5F3019CE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2252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8B291A-DDAB-9A4D-9A7F-EA6FCB6848B1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BC6826-87CF-9042-BF10-03D771F5F856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8DAE70-EDC4-3443-AA3E-0DB548471947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399558-FC36-AE4E-B922-72D5388247C2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E1DE27-6450-6D48-913C-EF378EABF694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DB248F-C67E-A047-8651-0746067315BC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D4E4CA-9E24-754B-88D0-7849E7AF493E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A5B52B4-0162-8D44-8AE2-F539943FBF64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E7BFAB-DEB7-B941-9311-C63C38730CEB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C899E1-ADBC-7849-B809-A8DA7E1B4115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CEFE53-6DDC-E142-A0F9-F3BAAA6F4D7C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95FB1C9-1CF3-B249-B557-F63071B964FE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1E9D9-4405-0A4F-8BC5-AAF89E15F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1FDB0-5880-AC49-9C90-14FA070EF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39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6DFA8-35E2-1443-B426-C59C66DCB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8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47607-76EC-924D-ACBE-9D9FB78AF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1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B6FA7-8BEF-BB4D-9708-B68BCE2AB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95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A2D8C-9A19-B54C-BBC8-9703C9F28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2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54C19-5CCC-9543-AC01-E1B619FEF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37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96581-7921-FE49-A883-586E0BA0A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3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8424D-C595-974A-A0C8-CB198DA52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3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E48BC-84C9-634B-854E-FCE66F094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5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B2DED-6AEF-2B4A-8497-C71554878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7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6CA79E3-A075-8F43-940C-943A2D4BB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f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tiff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6.png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tiff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emf"/><Relationship Id="rId5" Type="http://schemas.openxmlformats.org/officeDocument/2006/relationships/image" Target="../media/image63.emf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emf"/><Relationship Id="rId5" Type="http://schemas.openxmlformats.org/officeDocument/2006/relationships/image" Target="../media/image76.png"/><Relationship Id="rId4" Type="http://schemas.openxmlformats.org/officeDocument/2006/relationships/image" Target="../media/image8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if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 rot="-5400000">
            <a:off x="330307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1828800" y="1066801"/>
            <a:ext cx="6858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Introduction and point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Stereographic projections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Low symmetry systems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Space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Reciprocal Lattice &amp; Diffraction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Deformation and texture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Interfaces, orientation relationships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Martensitic transformations</a:t>
            </a:r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695400" y="260648"/>
            <a:ext cx="411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>
                <a:solidFill>
                  <a:srgbClr val="000080"/>
                </a:solidFill>
                <a:cs typeface="Arial" charset="0"/>
              </a:rPr>
              <a:t>Crystallography</a:t>
            </a:r>
          </a:p>
        </p:txBody>
      </p:sp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4725144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7010400" y="3910704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H. K. D. H. Bhadeshia</a:t>
            </a:r>
          </a:p>
        </p:txBody>
      </p:sp>
    </p:spTree>
    <p:extLst>
      <p:ext uri="{BB962C8B-B14F-4D97-AF65-F5344CB8AC3E}">
        <p14:creationId xmlns:p14="http://schemas.microsoft.com/office/powerpoint/2010/main" val="1048233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reciproca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9" y="928689"/>
            <a:ext cx="87725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82296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reciprocal4">
            <a:extLst>
              <a:ext uri="{FF2B5EF4-FFF2-40B4-BE49-F238E27FC236}">
                <a16:creationId xmlns:a16="http://schemas.microsoft.com/office/drawing/2014/main" id="{C28DD71E-4824-E640-A3C4-7FC05F3DF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5085184"/>
            <a:ext cx="6703697" cy="151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24192" y="4811668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Construct reciprocal</a:t>
            </a:r>
          </a:p>
          <a:p>
            <a:r>
              <a:rPr lang="en-US" sz="3200" dirty="0"/>
              <a:t>lattice section normal</a:t>
            </a:r>
          </a:p>
          <a:p>
            <a:r>
              <a:rPr lang="en-US" sz="3200" dirty="0"/>
              <a:t>to [001]</a:t>
            </a:r>
          </a:p>
        </p:txBody>
      </p:sp>
      <p:pic>
        <p:nvPicPr>
          <p:cNvPr id="3" name="Picture 2" descr="cubic_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404664"/>
            <a:ext cx="6489700" cy="5956300"/>
          </a:xfrm>
          <a:prstGeom prst="rect">
            <a:avLst/>
          </a:prstGeom>
        </p:spPr>
      </p:pic>
      <p:pic>
        <p:nvPicPr>
          <p:cNvPr id="4" name="Picture 3" descr="cubic_4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404664"/>
            <a:ext cx="6489700" cy="595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479376" y="332656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Cubic P, section of reciprocal lattice normal to [001]</a:t>
            </a:r>
          </a:p>
        </p:txBody>
      </p:sp>
      <p:pic>
        <p:nvPicPr>
          <p:cNvPr id="4" name="Picture 3" descr="cubic_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772816"/>
            <a:ext cx="5184576" cy="4758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264F9F-3F7D-BE4D-AD25-2C90581F3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1916832"/>
            <a:ext cx="4394200" cy="38481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5100" y="4725709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Reciprocal lattice</a:t>
            </a:r>
          </a:p>
          <a:p>
            <a:r>
              <a:rPr lang="en-US" sz="3200" dirty="0"/>
              <a:t>section normal</a:t>
            </a:r>
          </a:p>
          <a:p>
            <a:r>
              <a:rPr lang="en-US" sz="3200" dirty="0"/>
              <a:t>to [110]</a:t>
            </a:r>
          </a:p>
        </p:txBody>
      </p:sp>
      <p:pic>
        <p:nvPicPr>
          <p:cNvPr id="3" name="Picture 2" descr="cubic_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70399"/>
            <a:ext cx="6489700" cy="59563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3"/>
          <p:cNvSpPr txBox="1">
            <a:spLocks noChangeArrowheads="1"/>
          </p:cNvSpPr>
          <p:nvPr/>
        </p:nvSpPr>
        <p:spPr bwMode="auto">
          <a:xfrm>
            <a:off x="263352" y="315784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Cubic P, section of reciprocal lattice normal to [110]</a:t>
            </a:r>
          </a:p>
        </p:txBody>
      </p:sp>
      <p:pic>
        <p:nvPicPr>
          <p:cNvPr id="9" name="Picture 8" descr="cubic_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853039"/>
            <a:ext cx="4860032" cy="4460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76AB1F-3005-C347-9039-83DA59EB0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656" y="1552019"/>
            <a:ext cx="3517900" cy="45339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bic_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50" y="408517"/>
            <a:ext cx="6489700" cy="59563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/>
          <p:cNvSpPr txBox="1">
            <a:spLocks noChangeArrowheads="1"/>
          </p:cNvSpPr>
          <p:nvPr/>
        </p:nvSpPr>
        <p:spPr bwMode="auto">
          <a:xfrm>
            <a:off x="623392" y="404664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Cubic P, section of reciprocal lattice normal to [111]</a:t>
            </a:r>
          </a:p>
        </p:txBody>
      </p:sp>
      <p:pic>
        <p:nvPicPr>
          <p:cNvPr id="8" name="Picture 7" descr="cubic_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72816"/>
            <a:ext cx="5213876" cy="4785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9306F6-EB08-8A4A-A875-5776A295B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716" y="2060848"/>
            <a:ext cx="3689768" cy="36618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01" y="172310"/>
            <a:ext cx="67437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3" y="2514243"/>
            <a:ext cx="6645359" cy="43223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6BE2DEB-5343-144C-B627-A22AECB1179D}"/>
              </a:ext>
            </a:extLst>
          </p:cNvPr>
          <p:cNvGrpSpPr/>
          <p:nvPr/>
        </p:nvGrpSpPr>
        <p:grpSpPr>
          <a:xfrm>
            <a:off x="2881921" y="5112573"/>
            <a:ext cx="1053838" cy="306087"/>
            <a:chOff x="5764581" y="4680136"/>
            <a:chExt cx="1147636" cy="28803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D81F0F6-1132-B64E-9CE1-AE5E685481A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64581" y="4680136"/>
              <a:ext cx="547443" cy="261031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4F3FCFF-ADA5-024A-9764-EB94494E3B3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336153" y="4680136"/>
              <a:ext cx="576064" cy="288032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402365-0406-1A49-963D-CF199E4B924F}"/>
              </a:ext>
            </a:extLst>
          </p:cNvPr>
          <p:cNvGrpSpPr/>
          <p:nvPr/>
        </p:nvGrpSpPr>
        <p:grpSpPr>
          <a:xfrm>
            <a:off x="7283296" y="2420888"/>
            <a:ext cx="3360367" cy="3967025"/>
            <a:chOff x="7283296" y="2420888"/>
            <a:chExt cx="3360367" cy="396702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19A2204-B176-F04C-AAD3-E05E5D271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3296" y="2420888"/>
              <a:ext cx="2019799" cy="139365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AE7F41C-B6B1-AA4E-AD23-20B38CB2D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909"/>
            <a:stretch/>
          </p:blipFill>
          <p:spPr>
            <a:xfrm>
              <a:off x="8400256" y="3585045"/>
              <a:ext cx="1698468" cy="1393652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5C68ECC-4333-8549-8C0E-7B4D5E6561B3}"/>
                </a:ext>
              </a:extLst>
            </p:cNvPr>
            <p:cNvCxnSpPr/>
            <p:nvPr/>
          </p:nvCxnSpPr>
          <p:spPr bwMode="auto">
            <a:xfrm flipH="1">
              <a:off x="7283296" y="3696682"/>
              <a:ext cx="110170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B978E86-7008-444F-BF15-F6838150C6E8}"/>
                </a:ext>
              </a:extLst>
            </p:cNvPr>
            <p:cNvCxnSpPr/>
            <p:nvPr/>
          </p:nvCxnSpPr>
          <p:spPr bwMode="auto">
            <a:xfrm flipH="1">
              <a:off x="8400256" y="4797152"/>
              <a:ext cx="110170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3D5617C-C6B9-C04F-828B-D73A4F32272A}"/>
                </a:ext>
              </a:extLst>
            </p:cNvPr>
            <p:cNvCxnSpPr/>
            <p:nvPr/>
          </p:nvCxnSpPr>
          <p:spPr bwMode="auto">
            <a:xfrm flipH="1">
              <a:off x="9530796" y="6005262"/>
              <a:ext cx="110170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9A468D3-4E1E-F04B-B370-EE6FD78F4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22276" y="3791761"/>
              <a:ext cx="223751" cy="27858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159EAE3-4387-844A-B1AC-3DCC0B0BD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32304" y="4902537"/>
              <a:ext cx="223751" cy="27858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19D65DE-7E19-574F-B012-8DFB1D0EA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54538" y="6109328"/>
              <a:ext cx="223751" cy="27858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71FA880-8E7B-5649-A882-4C17365C8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4331" r="45971" b="16422"/>
            <a:stretch/>
          </p:blipFill>
          <p:spPr>
            <a:xfrm>
              <a:off x="9552384" y="4936125"/>
              <a:ext cx="1091279" cy="96507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E3DDF64-B334-5240-9550-EAD8F9B0C288}"/>
                </a:ext>
              </a:extLst>
            </p:cNvPr>
            <p:cNvCxnSpPr/>
            <p:nvPr/>
          </p:nvCxnSpPr>
          <p:spPr bwMode="auto">
            <a:xfrm>
              <a:off x="8385004" y="2608104"/>
              <a:ext cx="0" cy="244708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5077AE-8DD5-E547-A6BB-B91BF8365AAB}"/>
                </a:ext>
              </a:extLst>
            </p:cNvPr>
            <p:cNvCxnSpPr/>
            <p:nvPr/>
          </p:nvCxnSpPr>
          <p:spPr bwMode="auto">
            <a:xfrm>
              <a:off x="9529681" y="3755154"/>
              <a:ext cx="0" cy="244708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D183D8-BE9D-6E49-8CBB-C12785DF9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503607"/>
            <a:ext cx="5056052" cy="863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E36222-C57C-C14E-8F37-AA933F15E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296" y="2420888"/>
            <a:ext cx="2019799" cy="1393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1AD9A2-4EAE-5C4B-ADC3-26608B15C8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09"/>
          <a:stretch/>
        </p:blipFill>
        <p:spPr>
          <a:xfrm>
            <a:off x="8646004" y="3585045"/>
            <a:ext cx="1698468" cy="139365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3D88A2-3523-1B4B-A8FA-04E8942A2D02}"/>
              </a:ext>
            </a:extLst>
          </p:cNvPr>
          <p:cNvCxnSpPr/>
          <p:nvPr/>
        </p:nvCxnSpPr>
        <p:spPr bwMode="auto">
          <a:xfrm flipH="1">
            <a:off x="7283296" y="3696682"/>
            <a:ext cx="110170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EB7E9A-05F8-004D-A77E-DE97D26164B0}"/>
              </a:ext>
            </a:extLst>
          </p:cNvPr>
          <p:cNvCxnSpPr/>
          <p:nvPr/>
        </p:nvCxnSpPr>
        <p:spPr bwMode="auto">
          <a:xfrm flipH="1">
            <a:off x="8646004" y="4797152"/>
            <a:ext cx="110170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034039-B8A9-4E40-9BA2-82EA3A320B3F}"/>
              </a:ext>
            </a:extLst>
          </p:cNvPr>
          <p:cNvCxnSpPr/>
          <p:nvPr/>
        </p:nvCxnSpPr>
        <p:spPr bwMode="auto">
          <a:xfrm flipH="1">
            <a:off x="9951685" y="6005262"/>
            <a:ext cx="110170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0EE181B-6C53-B845-A50C-99BA7C109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276" y="3791761"/>
            <a:ext cx="223751" cy="2785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A47426-5807-C441-A473-923F8864F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052" y="4902537"/>
            <a:ext cx="223751" cy="2785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5F6861-BBDC-FC45-88B9-8B37463EB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5427" y="6109328"/>
            <a:ext cx="223751" cy="2785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2E82FA-3169-D849-94DD-E41CC26FAB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31" r="45971" b="16422"/>
          <a:stretch/>
        </p:blipFill>
        <p:spPr>
          <a:xfrm>
            <a:off x="9973273" y="4936125"/>
            <a:ext cx="1091279" cy="96507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520EAD-A5C2-BB49-9B63-FAEF4538E3B8}"/>
              </a:ext>
            </a:extLst>
          </p:cNvPr>
          <p:cNvCxnSpPr/>
          <p:nvPr/>
        </p:nvCxnSpPr>
        <p:spPr bwMode="auto">
          <a:xfrm>
            <a:off x="8385004" y="2608104"/>
            <a:ext cx="0" cy="24470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4BB9E85-0827-FC42-B6C1-5D97371C332E}"/>
              </a:ext>
            </a:extLst>
          </p:cNvPr>
          <p:cNvCxnSpPr/>
          <p:nvPr/>
        </p:nvCxnSpPr>
        <p:spPr bwMode="auto">
          <a:xfrm>
            <a:off x="9984432" y="3755154"/>
            <a:ext cx="0" cy="24470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E13DECC-0827-0640-B999-B1424948B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990" y="2425513"/>
            <a:ext cx="6096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29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4581128"/>
            <a:ext cx="6210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5661248"/>
            <a:ext cx="2514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528" y="332656"/>
            <a:ext cx="4391484" cy="3961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25B17-AF7D-2C4E-86D4-325732E3C774}"/>
              </a:ext>
            </a:extLst>
          </p:cNvPr>
          <p:cNvSpPr txBox="1"/>
          <p:nvPr/>
        </p:nvSpPr>
        <p:spPr>
          <a:xfrm>
            <a:off x="7044523" y="1425972"/>
            <a:ext cx="4979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vector has magnitude and direction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3D32A1-409F-4A47-A1FA-F42876EBFB5A}"/>
              </a:ext>
            </a:extLst>
          </p:cNvPr>
          <p:cNvCxnSpPr/>
          <p:nvPr/>
        </p:nvCxnSpPr>
        <p:spPr bwMode="auto">
          <a:xfrm flipV="1">
            <a:off x="8112224" y="2492896"/>
            <a:ext cx="1409504" cy="936104"/>
          </a:xfrm>
          <a:prstGeom prst="line">
            <a:avLst/>
          </a:prstGeom>
          <a:solidFill>
            <a:schemeClr val="accent1"/>
          </a:solidFill>
          <a:ln w="10477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F70F8DC-521D-2344-816D-ECA7CC498B14}"/>
              </a:ext>
            </a:extLst>
          </p:cNvPr>
          <p:cNvSpPr txBox="1"/>
          <p:nvPr/>
        </p:nvSpPr>
        <p:spPr>
          <a:xfrm rot="19601216">
            <a:off x="8316522" y="226367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" pitchFamily="2" charset="0"/>
              </a:rPr>
              <a:t>u</a:t>
            </a:r>
            <a:endParaRPr lang="en-US" b="1">
              <a:latin typeface="Times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A434F2-4837-7049-966D-AADD27733C82}"/>
              </a:ext>
            </a:extLst>
          </p:cNvPr>
          <p:cNvCxnSpPr>
            <a:cxnSpLocks/>
          </p:cNvCxnSpPr>
          <p:nvPr/>
        </p:nvCxnSpPr>
        <p:spPr bwMode="auto">
          <a:xfrm flipV="1">
            <a:off x="8455210" y="2816524"/>
            <a:ext cx="1350540" cy="9081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6C05C36-DE1D-3649-92F5-2547A220F9D7}"/>
              </a:ext>
            </a:extLst>
          </p:cNvPr>
          <p:cNvSpPr txBox="1"/>
          <p:nvPr/>
        </p:nvSpPr>
        <p:spPr>
          <a:xfrm rot="19594946">
            <a:off x="8975015" y="2858633"/>
            <a:ext cx="41549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/>
            </a:lvl1pPr>
          </a:lstStyle>
          <a:p>
            <a:r>
              <a:rPr lang="en-US" i="1">
                <a:latin typeface="Times" pitchFamily="2" charset="0"/>
              </a:rPr>
              <a:t>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F2A162-BAE3-4341-ABFF-864BB1015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579195"/>
            <a:ext cx="6062607" cy="44941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344" y="188640"/>
            <a:ext cx="8424936" cy="653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6097588" y="1025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2133600" y="533400"/>
            <a:ext cx="678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2209800" y="533401"/>
            <a:ext cx="76962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4000" dirty="0"/>
              <a:t>For 100 </a:t>
            </a:r>
            <a:r>
              <a:rPr lang="en-GB" sz="4000" dirty="0" err="1"/>
              <a:t>keV</a:t>
            </a:r>
            <a:r>
              <a:rPr lang="en-GB" sz="4000" dirty="0"/>
              <a:t> accelerating voltage, the wavelength of electrons is 0.0037 nm.</a:t>
            </a:r>
          </a:p>
          <a:p>
            <a:pPr>
              <a:spcBef>
                <a:spcPct val="50000"/>
              </a:spcBef>
            </a:pPr>
            <a:endParaRPr lang="en-GB" sz="4000" dirty="0"/>
          </a:p>
          <a:p>
            <a:pPr>
              <a:spcBef>
                <a:spcPct val="50000"/>
              </a:spcBef>
            </a:pPr>
            <a:r>
              <a:rPr lang="en-GB" sz="4000" dirty="0"/>
              <a:t>If the </a:t>
            </a:r>
            <a:r>
              <a:rPr lang="en-GB" sz="4000" i="1" dirty="0"/>
              <a:t>d</a:t>
            </a:r>
            <a:r>
              <a:rPr lang="en-GB" sz="4000" dirty="0"/>
              <a:t> spacing is 0.2 nm, then the Bragg angle is just 0.5°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1F4DF2D-CEE0-874E-9AA5-FB52AB6FBB01}"/>
              </a:ext>
            </a:extLst>
          </p:cNvPr>
          <p:cNvGrpSpPr/>
          <p:nvPr/>
        </p:nvGrpSpPr>
        <p:grpSpPr>
          <a:xfrm>
            <a:off x="5880100" y="3224969"/>
            <a:ext cx="4375150" cy="2899705"/>
            <a:chOff x="5880100" y="3224969"/>
            <a:chExt cx="4375150" cy="2899705"/>
          </a:xfrm>
        </p:grpSpPr>
        <p:pic>
          <p:nvPicPr>
            <p:cNvPr id="54274" name="Picture 3" descr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553" y="3224969"/>
              <a:ext cx="3854450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5" name="Picture 4" descr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225" y="4365104"/>
              <a:ext cx="2882900" cy="74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6" name="Picture 5" descr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0100" y="5445224"/>
              <a:ext cx="4375150" cy="67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432" y="1484784"/>
            <a:ext cx="4176464" cy="48810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0F8AC8-7D06-9246-8A87-53C0EF4D5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59" y="618428"/>
            <a:ext cx="2679700" cy="939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D04FDD-CBA0-AA4C-9BC3-6B5B6746CE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6496" y="1758099"/>
            <a:ext cx="1384300" cy="939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55948E-C07D-FC4B-831C-8FF82BF2B4B5}"/>
              </a:ext>
            </a:extLst>
          </p:cNvPr>
          <p:cNvSpPr txBox="1"/>
          <p:nvPr/>
        </p:nvSpPr>
        <p:spPr>
          <a:xfrm>
            <a:off x="119336" y="8421"/>
            <a:ext cx="6685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Consider now the Bragg law in reciprocal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620688"/>
            <a:ext cx="5930154" cy="573215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2743200" y="152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Cubic P</a:t>
            </a: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7086600" y="152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Cubic 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908720"/>
            <a:ext cx="3240360" cy="3028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250018-A0BD-8044-9AF6-37207A232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424" y="4816625"/>
            <a:ext cx="1346200" cy="1346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9A6468-E8ED-9040-8EB8-0DF3CB20B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140" y="4202724"/>
            <a:ext cx="1651000" cy="2425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F50C47-A979-A94F-B90A-2B689BDE6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9150" y="925447"/>
            <a:ext cx="3310794" cy="30287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4"/>
          <p:cNvSpPr txBox="1">
            <a:spLocks noChangeArrowheads="1"/>
          </p:cNvSpPr>
          <p:nvPr/>
        </p:nvSpPr>
        <p:spPr bwMode="auto">
          <a:xfrm>
            <a:off x="2351584" y="152401"/>
            <a:ext cx="2232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Cubic P [011]</a:t>
            </a:r>
          </a:p>
        </p:txBody>
      </p:sp>
      <p:sp>
        <p:nvSpPr>
          <p:cNvPr id="60418" name="Text Box 5"/>
          <p:cNvSpPr txBox="1">
            <a:spLocks noChangeArrowheads="1"/>
          </p:cNvSpPr>
          <p:nvPr/>
        </p:nvSpPr>
        <p:spPr bwMode="auto">
          <a:xfrm>
            <a:off x="7086600" y="152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Cubic 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836713"/>
            <a:ext cx="3834061" cy="3102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68" y="836712"/>
            <a:ext cx="3168352" cy="3978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3124" y="-201017"/>
            <a:ext cx="368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95800" y="836713"/>
            <a:ext cx="65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672064" y="1196752"/>
            <a:ext cx="2016224" cy="2592288"/>
            <a:chOff x="5148064" y="1196752"/>
            <a:chExt cx="2016224" cy="2592288"/>
          </a:xfrm>
        </p:grpSpPr>
        <p:grpSp>
          <p:nvGrpSpPr>
            <p:cNvPr id="6" name="Group 5"/>
            <p:cNvGrpSpPr/>
            <p:nvPr/>
          </p:nvGrpSpPr>
          <p:grpSpPr>
            <a:xfrm>
              <a:off x="5148064" y="2348880"/>
              <a:ext cx="2016224" cy="288032"/>
              <a:chOff x="5148064" y="2348880"/>
              <a:chExt cx="2016224" cy="288032"/>
            </a:xfrm>
          </p:grpSpPr>
          <p:sp>
            <p:nvSpPr>
              <p:cNvPr id="5" name="Oval 4"/>
              <p:cNvSpPr/>
              <p:nvPr/>
            </p:nvSpPr>
            <p:spPr bwMode="auto">
              <a:xfrm>
                <a:off x="5148064" y="2348880"/>
                <a:ext cx="288032" cy="288032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6876256" y="2348880"/>
                <a:ext cx="288032" cy="288032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 bwMode="auto">
            <a:xfrm>
              <a:off x="6084168" y="3501008"/>
              <a:ext cx="288032" cy="28803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012160" y="1196752"/>
              <a:ext cx="288032" cy="28803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EB29DC4-06E1-7841-8C4B-BD02A87DD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600" y="5100927"/>
            <a:ext cx="1346200" cy="1346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75F29D-A952-6841-A9C3-F2452636C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0" y="4299314"/>
            <a:ext cx="1651000" cy="242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/>
          <p:cNvSpPr txBox="1">
            <a:spLocks noChangeArrowheads="1"/>
          </p:cNvSpPr>
          <p:nvPr/>
        </p:nvSpPr>
        <p:spPr bwMode="auto">
          <a:xfrm>
            <a:off x="2743200" y="152401"/>
            <a:ext cx="19846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Cubic P [111]</a:t>
            </a:r>
          </a:p>
        </p:txBody>
      </p:sp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7086600" y="152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Cubic 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8" y="692697"/>
            <a:ext cx="3214464" cy="3452681"/>
          </a:xfrm>
          <a:prstGeom prst="rect">
            <a:avLst/>
          </a:prstGeom>
        </p:spPr>
      </p:pic>
      <p:pic>
        <p:nvPicPr>
          <p:cNvPr id="4" name="Picture 3" descr="Screen Shot 2018-10-30 at 08.36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764704"/>
            <a:ext cx="3528392" cy="34448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616280" y="2276872"/>
            <a:ext cx="698178" cy="801550"/>
            <a:chOff x="8197642" y="2348880"/>
            <a:chExt cx="698178" cy="801550"/>
          </a:xfrm>
        </p:grpSpPr>
        <p:sp>
          <p:nvSpPr>
            <p:cNvPr id="5" name="TextBox 4"/>
            <p:cNvSpPr txBox="1"/>
            <p:nvPr/>
          </p:nvSpPr>
          <p:spPr>
            <a:xfrm>
              <a:off x="8197642" y="2688765"/>
              <a:ext cx="698178" cy="461665"/>
            </a:xfrm>
            <a:prstGeom prst="rect">
              <a:avLst/>
            </a:prstGeom>
            <a:solidFill>
              <a:srgbClr val="CCCCCC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022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379803" y="2348880"/>
              <a:ext cx="3686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_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616280" y="755242"/>
            <a:ext cx="698178" cy="801550"/>
            <a:chOff x="8197642" y="2348880"/>
            <a:chExt cx="698178" cy="801550"/>
          </a:xfrm>
        </p:grpSpPr>
        <p:sp>
          <p:nvSpPr>
            <p:cNvPr id="14" name="TextBox 13"/>
            <p:cNvSpPr txBox="1"/>
            <p:nvPr/>
          </p:nvSpPr>
          <p:spPr>
            <a:xfrm>
              <a:off x="8197642" y="2688765"/>
              <a:ext cx="698178" cy="461665"/>
            </a:xfrm>
            <a:prstGeom prst="rect">
              <a:avLst/>
            </a:prstGeom>
            <a:solidFill>
              <a:srgbClr val="CCCCCC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220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79803" y="2348880"/>
              <a:ext cx="3686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_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DBC75C4-9302-424D-8925-A7A7A59D8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424" y="4816625"/>
            <a:ext cx="1346200" cy="1346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0F7FBA-308C-164B-A700-7B8B83543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072" y="4228475"/>
            <a:ext cx="1651000" cy="24257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 descr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638801"/>
            <a:ext cx="79629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5" descr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62401"/>
            <a:ext cx="4800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7" descr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831181"/>
            <a:ext cx="73787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8" descr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15093"/>
            <a:ext cx="86487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127227-923A-B149-A59B-7886C3962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7608" y="3092451"/>
            <a:ext cx="1651000" cy="24257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556792"/>
            <a:ext cx="7312534" cy="4756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5520" y="260649"/>
            <a:ext cx="3975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Diffraction from thin crystals</a:t>
            </a:r>
          </a:p>
        </p:txBody>
      </p:sp>
    </p:spTree>
    <p:extLst>
      <p:ext uri="{BB962C8B-B14F-4D97-AF65-F5344CB8AC3E}">
        <p14:creationId xmlns:p14="http://schemas.microsoft.com/office/powerpoint/2010/main" val="2036104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D183D8-BE9D-6E49-8CBB-C12785DF9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503607"/>
            <a:ext cx="5056052" cy="863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E36222-C57C-C14E-8F37-AA933F15E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296" y="2420888"/>
            <a:ext cx="2019799" cy="1393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1AD9A2-4EAE-5C4B-ADC3-26608B15C8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09"/>
          <a:stretch/>
        </p:blipFill>
        <p:spPr>
          <a:xfrm>
            <a:off x="8646004" y="3585045"/>
            <a:ext cx="1698468" cy="139365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3D88A2-3523-1B4B-A8FA-04E8942A2D02}"/>
              </a:ext>
            </a:extLst>
          </p:cNvPr>
          <p:cNvCxnSpPr/>
          <p:nvPr/>
        </p:nvCxnSpPr>
        <p:spPr bwMode="auto">
          <a:xfrm flipH="1">
            <a:off x="7283296" y="3696682"/>
            <a:ext cx="110170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EB7E9A-05F8-004D-A77E-DE97D26164B0}"/>
              </a:ext>
            </a:extLst>
          </p:cNvPr>
          <p:cNvCxnSpPr/>
          <p:nvPr/>
        </p:nvCxnSpPr>
        <p:spPr bwMode="auto">
          <a:xfrm flipH="1">
            <a:off x="8646004" y="4797152"/>
            <a:ext cx="110170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034039-B8A9-4E40-9BA2-82EA3A320B3F}"/>
              </a:ext>
            </a:extLst>
          </p:cNvPr>
          <p:cNvCxnSpPr/>
          <p:nvPr/>
        </p:nvCxnSpPr>
        <p:spPr bwMode="auto">
          <a:xfrm flipH="1">
            <a:off x="9951685" y="6005262"/>
            <a:ext cx="110170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0EE181B-6C53-B845-A50C-99BA7C109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276" y="3791761"/>
            <a:ext cx="223751" cy="2785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A47426-5807-C441-A473-923F8864F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052" y="4902537"/>
            <a:ext cx="223751" cy="2785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5F6861-BBDC-FC45-88B9-8B37463EB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5427" y="6109328"/>
            <a:ext cx="223751" cy="2785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2E82FA-3169-D849-94DD-E41CC26FAB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31" r="45971" b="16422"/>
          <a:stretch/>
        </p:blipFill>
        <p:spPr>
          <a:xfrm>
            <a:off x="9973273" y="4936125"/>
            <a:ext cx="1091279" cy="96507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520EAD-A5C2-BB49-9B63-FAEF4538E3B8}"/>
              </a:ext>
            </a:extLst>
          </p:cNvPr>
          <p:cNvCxnSpPr/>
          <p:nvPr/>
        </p:nvCxnSpPr>
        <p:spPr bwMode="auto">
          <a:xfrm>
            <a:off x="8385004" y="2608104"/>
            <a:ext cx="0" cy="24470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4BB9E85-0827-FC42-B6C1-5D97371C332E}"/>
              </a:ext>
            </a:extLst>
          </p:cNvPr>
          <p:cNvCxnSpPr/>
          <p:nvPr/>
        </p:nvCxnSpPr>
        <p:spPr bwMode="auto">
          <a:xfrm>
            <a:off x="9984432" y="3755154"/>
            <a:ext cx="0" cy="24470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581B4E2-3702-EA43-815E-E02758291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38" y="2600030"/>
            <a:ext cx="6096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27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577064" cy="494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844824"/>
            <a:ext cx="8704464" cy="424847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3"/>
          <p:cNvSpPr txBox="1">
            <a:spLocks noChangeArrowheads="1"/>
          </p:cNvSpPr>
          <p:nvPr/>
        </p:nvSpPr>
        <p:spPr bwMode="auto">
          <a:xfrm>
            <a:off x="1001754" y="266328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200 nm thick foil</a:t>
            </a:r>
          </a:p>
        </p:txBody>
      </p:sp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5186173" y="322385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50 nm thick foil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930768"/>
            <a:ext cx="2802850" cy="24789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888" y="930768"/>
            <a:ext cx="2833534" cy="2520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2A5C16-0FF3-FE45-BDB7-C4DE2043A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040" y="4149080"/>
            <a:ext cx="3290213" cy="1584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14ABFC-7C0C-9048-B1FF-609E68BDA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888" y="4274917"/>
            <a:ext cx="3015970" cy="145833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2207568" y="139102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[111]</a:t>
            </a:r>
          </a:p>
        </p:txBody>
      </p:sp>
      <p:sp>
        <p:nvSpPr>
          <p:cNvPr id="72707" name="Text Box 5"/>
          <p:cNvSpPr txBox="1">
            <a:spLocks noChangeArrowheads="1"/>
          </p:cNvSpPr>
          <p:nvPr/>
        </p:nvSpPr>
        <p:spPr bwMode="auto">
          <a:xfrm>
            <a:off x="6744072" y="348630"/>
            <a:ext cx="136815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[1 1 0.9]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941885"/>
            <a:ext cx="3278535" cy="2915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60" y="960140"/>
            <a:ext cx="3278534" cy="2952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9C7649-83E8-0F4A-9DF2-24029F534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32" y="4221088"/>
            <a:ext cx="3939952" cy="1897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BDE526-B41C-0749-89A6-7E5D98BEE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6008" y="4221088"/>
            <a:ext cx="3939952" cy="186458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Screen shot 2012-10-12 at 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1"/>
            <a:ext cx="379095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5" descr="Screen shot 2012-10-12 at 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47800"/>
            <a:ext cx="441325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6"/>
          <p:cNvSpPr txBox="1">
            <a:spLocks noChangeArrowheads="1"/>
          </p:cNvSpPr>
          <p:nvPr/>
        </p:nvSpPr>
        <p:spPr bwMode="auto">
          <a:xfrm>
            <a:off x="8229600" y="60960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(R. Herring)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396" y="476672"/>
            <a:ext cx="8006362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2564904"/>
            <a:ext cx="8353578" cy="360841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3573016"/>
            <a:ext cx="3221666" cy="30783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3356992"/>
            <a:ext cx="3259054" cy="324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632" y="260649"/>
            <a:ext cx="5760640" cy="282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94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0916"/>
            <a:ext cx="7086600" cy="628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8288" y="332657"/>
            <a:ext cx="126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Cubic-F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56241" y="1196752"/>
            <a:ext cx="223395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lattice parameter 3.566 </a:t>
            </a:r>
            <a:r>
              <a:rPr lang="en-US" dirty="0" err="1"/>
              <a:t>Å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8" y="3933057"/>
            <a:ext cx="4303092" cy="269370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2775014"/>
            <a:ext cx="2596106" cy="73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213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47CA5F-10A0-4848-9126-DA772E788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2" t="16401" r="51486" b="56300"/>
          <a:stretch/>
        </p:blipFill>
        <p:spPr>
          <a:xfrm>
            <a:off x="191344" y="2276872"/>
            <a:ext cx="4641746" cy="4022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41240A-4B90-E34A-86CC-CDBF8E79D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980728"/>
            <a:ext cx="3657600" cy="113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A5579B-473C-8449-AAF8-8D4621ED5830}"/>
              </a:ext>
            </a:extLst>
          </p:cNvPr>
          <p:cNvSpPr txBox="1"/>
          <p:nvPr/>
        </p:nvSpPr>
        <p:spPr>
          <a:xfrm>
            <a:off x="169371" y="0"/>
            <a:ext cx="2695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F0"/>
                </a:solidFill>
              </a:rPr>
              <a:t>electron diffraction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E313BE-78C4-9A4C-A1B3-7032085C8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04" y="4288294"/>
            <a:ext cx="2413000" cy="162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D847E5-4A02-254E-A5C8-2D8583C75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732" y="4581128"/>
            <a:ext cx="2772580" cy="1404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E9D2B4-9096-6741-8907-DBC704D6B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9936" y="461665"/>
            <a:ext cx="24765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8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488728"/>
            <a:ext cx="4559034" cy="3096344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2413000"/>
            <a:ext cx="3594100" cy="10160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5589240"/>
            <a:ext cx="3096344" cy="892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008" y="3933057"/>
            <a:ext cx="4303092" cy="2693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A4619D-AFBF-4E4D-8329-FAA58EFC3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52" y="218403"/>
            <a:ext cx="1872208" cy="94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0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vecto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438347"/>
            <a:ext cx="9595792" cy="598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 Rotation Electron Diffraction of ZSM 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5455" y="471253"/>
            <a:ext cx="7303989" cy="5785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20336" y="5805265"/>
            <a:ext cx="1398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 et al. </a:t>
            </a:r>
          </a:p>
          <a:p>
            <a:r>
              <a:rPr lang="en-US" dirty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18081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87" y="1484784"/>
            <a:ext cx="9769085" cy="2664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43955C-12A2-4C46-8939-A9887D542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4" y="2060848"/>
            <a:ext cx="480053" cy="59435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CB4569-E3E6-D741-BDBB-80DE41B69A22}"/>
              </a:ext>
            </a:extLst>
          </p:cNvPr>
          <p:cNvGrpSpPr/>
          <p:nvPr/>
        </p:nvGrpSpPr>
        <p:grpSpPr>
          <a:xfrm>
            <a:off x="2002655" y="1915766"/>
            <a:ext cx="6903956" cy="1163966"/>
            <a:chOff x="2002655" y="1915766"/>
            <a:chExt cx="6903956" cy="116396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4B692A9-1C7F-434F-A93D-F968566B36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472264" y="1916832"/>
              <a:ext cx="434347" cy="59435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38E3205-B167-9D4C-BBBB-8FFC782484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906478" y="1915766"/>
              <a:ext cx="651520" cy="88451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5BFF755-8473-EA4D-B9A7-D026450269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40692" y="1932418"/>
              <a:ext cx="891546" cy="110000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FA2EB90-DE77-E645-8AD4-CAB1C386C0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89172" y="1915766"/>
              <a:ext cx="891546" cy="110000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AB85CB3-2E68-C743-8EC8-28CDEDE4FD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80519" y="1977141"/>
              <a:ext cx="891546" cy="110000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ECED93B-A081-2A42-B360-FB3294B774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94720" y="1975637"/>
              <a:ext cx="891546" cy="110000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A4E2FE-9795-5940-80AA-CBE0C3A7A7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43200" y="1975637"/>
              <a:ext cx="891546" cy="110000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D040EAC-3865-1547-9414-B4C8F5541B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68675" y="1975636"/>
              <a:ext cx="891546" cy="110000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E9F2DCB-4B83-2647-B0BD-70FF1B731D4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32952" y="1975636"/>
              <a:ext cx="891546" cy="110000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FD367EA-4677-3140-A324-B5182FE8B0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14085" y="1932418"/>
              <a:ext cx="891546" cy="110000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78C1930-D573-6545-B6CB-5051E408A2C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02655" y="2485381"/>
              <a:ext cx="434347" cy="59435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845F37CA-B5A8-2544-8219-376617020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300" y="5139612"/>
            <a:ext cx="7560840" cy="7200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859B080-1A25-5545-A464-4198AD6B2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328" y="2784842"/>
            <a:ext cx="203200" cy="34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58FF06-6341-004C-B2F2-229E9B345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836712"/>
            <a:ext cx="7052890" cy="54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15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reciprocal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28600"/>
            <a:ext cx="54959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798" y="1916832"/>
            <a:ext cx="7500141" cy="39604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2907364"/>
            <a:ext cx="7291536" cy="349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27E647-67B9-2242-8AA1-CBAFF319B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60648"/>
            <a:ext cx="4636450" cy="2448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1DE642-BDB3-DF40-B1D1-D9F03FAC3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160" y="1878664"/>
            <a:ext cx="2565400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reciprocal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6" y="228600"/>
            <a:ext cx="60674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3311A6-EBFC-814F-BC5E-ABDDC8D0F542}"/>
              </a:ext>
            </a:extLst>
          </p:cNvPr>
          <p:cNvSpPr txBox="1"/>
          <p:nvPr/>
        </p:nvSpPr>
        <p:spPr>
          <a:xfrm>
            <a:off x="1055440" y="5762748"/>
            <a:ext cx="9411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the basis vectors of the reciprocal lattice are not necessarily parallel</a:t>
            </a:r>
          </a:p>
          <a:p>
            <a:r>
              <a:rPr lang="en-US"/>
              <a:t>to those of the real-space lattice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</TotalTime>
  <Words>241</Words>
  <Application>Microsoft Macintosh PowerPoint</Application>
  <PresentationFormat>Widescreen</PresentationFormat>
  <Paragraphs>82</Paragraphs>
  <Slides>40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Times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BHADESHIA</dc:creator>
  <cp:lastModifiedBy>H.K.D.H. Bhadeshia</cp:lastModifiedBy>
  <cp:revision>127</cp:revision>
  <dcterms:created xsi:type="dcterms:W3CDTF">2008-10-23T16:37:14Z</dcterms:created>
  <dcterms:modified xsi:type="dcterms:W3CDTF">2020-09-16T16:50:39Z</dcterms:modified>
</cp:coreProperties>
</file>