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74" r:id="rId2"/>
    <p:sldId id="299" r:id="rId3"/>
    <p:sldId id="281" r:id="rId4"/>
    <p:sldId id="273" r:id="rId5"/>
    <p:sldId id="292" r:id="rId6"/>
    <p:sldId id="293" r:id="rId7"/>
    <p:sldId id="294" r:id="rId8"/>
    <p:sldId id="297" r:id="rId9"/>
    <p:sldId id="300" r:id="rId10"/>
    <p:sldId id="329" r:id="rId11"/>
    <p:sldId id="330" r:id="rId12"/>
    <p:sldId id="331" r:id="rId13"/>
    <p:sldId id="280" r:id="rId14"/>
    <p:sldId id="332" r:id="rId15"/>
    <p:sldId id="333" r:id="rId16"/>
    <p:sldId id="334" r:id="rId17"/>
    <p:sldId id="277" r:id="rId18"/>
    <p:sldId id="309" r:id="rId19"/>
    <p:sldId id="315" r:id="rId20"/>
    <p:sldId id="316" r:id="rId21"/>
    <p:sldId id="317" r:id="rId22"/>
    <p:sldId id="283" r:id="rId23"/>
    <p:sldId id="340" r:id="rId24"/>
    <p:sldId id="335" r:id="rId25"/>
    <p:sldId id="341" r:id="rId26"/>
    <p:sldId id="336" r:id="rId27"/>
    <p:sldId id="337" r:id="rId28"/>
    <p:sldId id="338" r:id="rId29"/>
    <p:sldId id="303" r:id="rId30"/>
    <p:sldId id="304" r:id="rId31"/>
    <p:sldId id="305" r:id="rId32"/>
    <p:sldId id="312" r:id="rId33"/>
    <p:sldId id="259" r:id="rId34"/>
    <p:sldId id="264" r:id="rId35"/>
    <p:sldId id="287" r:id="rId3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FDD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3386" autoAdjust="0"/>
  </p:normalViewPr>
  <p:slideViewPr>
    <p:cSldViewPr>
      <p:cViewPr varScale="1">
        <p:scale>
          <a:sx n="128" d="100"/>
          <a:sy n="128" d="100"/>
        </p:scale>
        <p:origin x="24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F4E06DCB-2EFC-7C4C-92C7-4793743C5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26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28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A1E58EA-B420-A145-8C2D-80D872A203D6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83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CA034D-15A0-434F-AAF2-AEC8C0D7042A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9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AD9821-A96C-AD42-8F94-E7898EA98C18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A7C523-010F-CA46-8E19-D91D52D4051F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54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40344C4-2401-F543-BB52-DB1E9B199122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87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BD4514-EC8C-E34E-AA2E-59E12139EDF6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F19F97E-E7E7-2B43-9FC9-92672DF884D3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B2438D-FDA7-204A-A5CF-608E043EAFCC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BADDBA0-6B83-E541-A792-BB9A220F56ED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0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DC6E5D-329F-BE41-BBA0-053E5C9788D9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67633-8123-FE4A-B479-83FB1169ECD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90550" y="803275"/>
            <a:ext cx="5676900" cy="31940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81086D-7CFC-C94F-9E33-233305ED62DA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7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6C021A-61A7-9B4C-89AE-C9945390D9DA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25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045A4DC-17D5-5041-BF5B-C03FA89CA486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92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E48311-198A-8849-A3B6-B2A1317201DD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40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296995-2F6F-EA43-9EDE-9170946D842D}" type="slidenum">
              <a:rPr lang="en-GB" sz="1200"/>
              <a:pPr/>
              <a:t>29</a:t>
            </a:fld>
            <a:endParaRPr lang="en-GB" sz="1200"/>
          </a:p>
        </p:txBody>
      </p:sp>
      <p:sp>
        <p:nvSpPr>
          <p:cNvPr id="1136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42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35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36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92835-B4C3-2F43-A32E-924E80A90338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F37F3-98B7-CF4B-9C45-41FEBAB34F01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700DDD-2A6F-4247-801E-F4655D49E7D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CF1E5E-9B9D-FB48-97E5-3928F2A3ADEE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F13E75-351C-A749-87F7-0AD42D437C3C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FC389C-8DA5-F448-BE98-5EFED9DAFABE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AD7A7F-BA30-F542-8970-FC7BDBDED6D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98C619-17B6-CB4E-9800-958EC1CA7FBD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81BCEA-FABB-F34D-ACB1-D3B6E2970EB6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D6D094-733F-C248-B06A-5345DB9885F2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17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224F8-145A-804D-A300-30221DDD0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4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0C191-0F90-8442-964E-AE37F7B88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4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2BDDA-5A4C-4E49-90EC-B0EBB79FA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7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6BC7-A749-E645-A321-D65C61E4A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5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07F40-D596-6A44-9135-1FB91608B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00AA9-2B64-F14A-B069-F3121BC22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7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75CCB-15F6-F842-B398-9023656A3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5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AC888-31F9-6A4A-86B4-9B7A5062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8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11215-9315-1C4D-B994-35C987E6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0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402C-103A-7842-88B8-14938350E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1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A0C84-C4EC-2843-B48D-F007A4344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1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1D99AFBA-F934-F749-8231-9F61EF29E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localhost/Users/harshadbhadeshia/Slides/Tsuchiya.MPG" TargetMode="External"/><Relationship Id="rId1" Type="http://schemas.microsoft.com/office/2007/relationships/media" Target="file://localhost/Users/harshadbhadeshia/Slides/Tsuchiya.MPG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179115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35360" y="1159465"/>
            <a:ext cx="61214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0000"/>
                </a:solidFill>
              </a:rPr>
              <a:t>Martensite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Alloy design: strong 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Widmanstaetten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Allotriomorphic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Pearlite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Overall kinetics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TRIP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TWIP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Mitigation of residual stress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Bulk nanostructured steel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263352" y="260648"/>
            <a:ext cx="1810544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Steels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0526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63952" y="590368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735960" y="5106528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www.phase-trans.msm.cam.ac.uk/teaching.html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01F72-B250-744B-A385-35F15D1C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799" y="607905"/>
            <a:ext cx="2826916" cy="43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2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444689"/>
            <a:ext cx="6895132" cy="5877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6280" y="6021289"/>
            <a:ext cx="1442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shape</a:t>
            </a:r>
          </a:p>
        </p:txBody>
      </p:sp>
    </p:spTree>
    <p:extLst>
      <p:ext uri="{BB962C8B-B14F-4D97-AF65-F5344CB8AC3E}">
        <p14:creationId xmlns:p14="http://schemas.microsoft.com/office/powerpoint/2010/main" val="3233298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300DB61-3F4F-734E-9B1E-860069839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430" t="9051" r="20307" b="46850"/>
          <a:stretch/>
        </p:blipFill>
        <p:spPr>
          <a:xfrm>
            <a:off x="705685" y="143634"/>
            <a:ext cx="7622563" cy="66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29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35360" y="332656"/>
            <a:ext cx="4363616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4800" b="0" dirty="0">
                <a:latin typeface="Arial"/>
                <a:cs typeface="Arial"/>
              </a:rPr>
              <a:t>Irrational: why?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12" y="2452753"/>
            <a:ext cx="11280576" cy="430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6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991544" y="116635"/>
            <a:ext cx="82809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0" dirty="0">
                <a:solidFill>
                  <a:schemeClr val="tx2"/>
                </a:solidFill>
                <a:latin typeface="Arial"/>
                <a:cs typeface="Arial"/>
              </a:rPr>
              <a:t>Shape of </a:t>
            </a:r>
            <a:r>
              <a:rPr lang="en-GB" sz="4400" b="0" dirty="0" err="1">
                <a:solidFill>
                  <a:schemeClr val="tx2"/>
                </a:solidFill>
                <a:latin typeface="Arial"/>
                <a:cs typeface="Arial"/>
              </a:rPr>
              <a:t>martensite</a:t>
            </a:r>
            <a:r>
              <a:rPr lang="en-GB" sz="4400" b="0" dirty="0">
                <a:solidFill>
                  <a:schemeClr val="tx2"/>
                </a:solidFill>
                <a:latin typeface="Arial"/>
                <a:cs typeface="Arial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7648" y="980732"/>
            <a:ext cx="6480720" cy="56369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BD84F10-FC7A-AE4B-BAE0-2A24DBEA3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06" t="17451" r="24761" b="27950"/>
          <a:stretch/>
        </p:blipFill>
        <p:spPr>
          <a:xfrm>
            <a:off x="335360" y="208801"/>
            <a:ext cx="6192690" cy="6440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F16EE2-11FD-2848-A2F6-443A990DB42D}"/>
              </a:ext>
            </a:extLst>
          </p:cNvPr>
          <p:cNvSpPr txBox="1"/>
          <p:nvPr/>
        </p:nvSpPr>
        <p:spPr>
          <a:xfrm rot="16200000">
            <a:off x="-1605593" y="4310286"/>
            <a:ext cx="395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NISHIYAMA-WASSERMAN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974E8CD-ACCF-FD4C-9CA4-DFA747A15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3621" y="2338564"/>
            <a:ext cx="5133019" cy="39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6486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W_KS" descr="NW_KS">
            <a:hlinkClick r:id="" action="ppaction://media"/>
            <a:extLst>
              <a:ext uri="{FF2B5EF4-FFF2-40B4-BE49-F238E27FC236}">
                <a16:creationId xmlns:a16="http://schemas.microsoft.com/office/drawing/2014/main" id="{264E8E97-CD56-2E4A-8A7D-1A6B1AA489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37" y="163153"/>
            <a:ext cx="11611900" cy="6531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CDF296-5707-6F43-8DF4-27C11EC0EEE5}"/>
              </a:ext>
            </a:extLst>
          </p:cNvPr>
          <p:cNvSpPr txBox="1"/>
          <p:nvPr/>
        </p:nvSpPr>
        <p:spPr>
          <a:xfrm rot="5400000">
            <a:off x="5524285" y="3784691"/>
            <a:ext cx="318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KURDJUMOV-SACHS</a:t>
            </a:r>
          </a:p>
        </p:txBody>
      </p:sp>
    </p:spTree>
    <p:extLst>
      <p:ext uri="{BB962C8B-B14F-4D97-AF65-F5344CB8AC3E}">
        <p14:creationId xmlns:p14="http://schemas.microsoft.com/office/powerpoint/2010/main" val="23521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A0DB1B2-202D-DA42-9710-9F600BC1D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360" y="194593"/>
            <a:ext cx="8411665" cy="6468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D9D0FB-42EB-2744-BEDA-AEA378F069CD}"/>
              </a:ext>
            </a:extLst>
          </p:cNvPr>
          <p:cNvSpPr txBox="1"/>
          <p:nvPr/>
        </p:nvSpPr>
        <p:spPr>
          <a:xfrm>
            <a:off x="8552530" y="3645024"/>
            <a:ext cx="3304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actual orientation</a:t>
            </a:r>
          </a:p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irrational</a:t>
            </a:r>
          </a:p>
        </p:txBody>
      </p:sp>
    </p:spTree>
    <p:extLst>
      <p:ext uri="{BB962C8B-B14F-4D97-AF65-F5344CB8AC3E}">
        <p14:creationId xmlns:p14="http://schemas.microsoft.com/office/powerpoint/2010/main" val="25157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t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844824"/>
            <a:ext cx="4741862" cy="483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35360" y="5253007"/>
            <a:ext cx="3429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0" dirty="0" err="1">
                <a:solidFill>
                  <a:schemeClr val="accent2"/>
                </a:solidFill>
                <a:latin typeface="Arial"/>
                <a:cs typeface="Arial"/>
              </a:rPr>
              <a:t>athermal</a:t>
            </a:r>
            <a:r>
              <a:rPr lang="en-GB" sz="3600" b="0" dirty="0">
                <a:solidFill>
                  <a:schemeClr val="accent2"/>
                </a:solidFill>
                <a:latin typeface="Arial"/>
                <a:cs typeface="Arial"/>
              </a:rPr>
              <a:t> transformation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94" y="439881"/>
            <a:ext cx="7427380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88640"/>
            <a:ext cx="7488832" cy="5442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9616" y="0"/>
            <a:ext cx="449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/>
                <a:cs typeface="Arial"/>
              </a:rPr>
              <a:t>Fe-0.05C-24Ni-3Mn-0.2Cu </a:t>
            </a:r>
            <a:r>
              <a:rPr lang="en-US" b="0" dirty="0" err="1">
                <a:latin typeface="Arial"/>
                <a:cs typeface="Arial"/>
              </a:rPr>
              <a:t>wt</a:t>
            </a:r>
            <a:r>
              <a:rPr lang="en-US" b="0" dirty="0">
                <a:latin typeface="Arial"/>
                <a:cs typeface="Arial"/>
              </a:rPr>
              <a:t>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C82DD-1ECC-8348-8470-984E6841DC8C}"/>
              </a:ext>
            </a:extLst>
          </p:cNvPr>
          <p:cNvSpPr txBox="1"/>
          <p:nvPr/>
        </p:nvSpPr>
        <p:spPr>
          <a:xfrm>
            <a:off x="407368" y="6093296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Kurdjumov &amp; Maximova</a:t>
            </a:r>
          </a:p>
        </p:txBody>
      </p:sp>
    </p:spTree>
    <p:extLst>
      <p:ext uri="{BB962C8B-B14F-4D97-AF65-F5344CB8AC3E}">
        <p14:creationId xmlns:p14="http://schemas.microsoft.com/office/powerpoint/2010/main" val="3992994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052736"/>
            <a:ext cx="8714868" cy="516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57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09550"/>
            <a:ext cx="57912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12583E-3C73-994A-9D20-6CDE33B8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31" y="4797152"/>
            <a:ext cx="1947788" cy="1947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7954-F9FE-4D46-8AB2-75B2B45D4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776" y="3933056"/>
            <a:ext cx="1340851" cy="139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9E4B9-F3D1-B14E-AC67-ED869DA65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776" y="5439616"/>
            <a:ext cx="1609726" cy="1203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2DF8F-6F65-E643-A49E-D3AA1614C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8" y="1909444"/>
            <a:ext cx="1471795" cy="1324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D0847-56AA-9A4B-A926-494DDD593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8" y="3383212"/>
            <a:ext cx="1444402" cy="1264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C7BF9-20B1-BD48-961C-ADB939465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776" y="2420888"/>
            <a:ext cx="1574800" cy="1181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9E9D5A-A0D3-B449-8D9F-E2EB37CF9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323850"/>
            <a:ext cx="64008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5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8" y="476673"/>
            <a:ext cx="7471749" cy="3887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4869161"/>
            <a:ext cx="2893754" cy="161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2DF98-6962-D141-96B6-841E9345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4364609"/>
            <a:ext cx="2207840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590800" y="457200"/>
            <a:ext cx="6934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b="0">
                <a:solidFill>
                  <a:schemeClr val="accent2"/>
                </a:solidFill>
                <a:latin typeface="Comic Sans MS" charset="0"/>
                <a:cs typeface="+mn-cs"/>
              </a:rPr>
              <a:t>Glissile interface</a:t>
            </a:r>
          </a:p>
        </p:txBody>
      </p:sp>
      <p:pic>
        <p:nvPicPr>
          <p:cNvPr id="53250" name="Picture 3" descr="gliss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36665"/>
            <a:ext cx="65532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issile_interface_motion.mov" descr="glissile_interface_motion.mov">
            <a:hlinkClick r:id="" action="ppaction://media"/>
            <a:extLst>
              <a:ext uri="{FF2B5EF4-FFF2-40B4-BE49-F238E27FC236}">
                <a16:creationId xmlns:a16="http://schemas.microsoft.com/office/drawing/2014/main" id="{2455773F-3719-BC49-9D84-E7F8FA7E73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424" y="332656"/>
            <a:ext cx="10632504" cy="59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o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t="4167" r="60076" b="76389"/>
          <a:stretch/>
        </p:blipFill>
        <p:spPr bwMode="auto">
          <a:xfrm>
            <a:off x="191344" y="260648"/>
            <a:ext cx="237626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0E30963-E99A-0141-9339-6303F820C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280" y="2348880"/>
            <a:ext cx="1195246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1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gs.mov" descr="jogs.mov">
            <a:hlinkClick r:id="" action="ppaction://media"/>
            <a:extLst>
              <a:ext uri="{FF2B5EF4-FFF2-40B4-BE49-F238E27FC236}">
                <a16:creationId xmlns:a16="http://schemas.microsoft.com/office/drawing/2014/main" id="{DE201D06-57CF-D64F-A49F-B2D03E601F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720" y="-3042"/>
            <a:ext cx="11136560" cy="62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35360" y="1628800"/>
            <a:ext cx="8534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b="1" dirty="0" err="1">
                <a:solidFill>
                  <a:schemeClr val="accent2"/>
                </a:solidFill>
                <a:latin typeface="Arial"/>
                <a:cs typeface="Arial"/>
              </a:rPr>
              <a:t>Glissile</a:t>
            </a:r>
            <a:r>
              <a:rPr lang="en-GB" sz="3200" b="1" dirty="0">
                <a:solidFill>
                  <a:schemeClr val="accent2"/>
                </a:solidFill>
                <a:latin typeface="Arial"/>
                <a:cs typeface="Arial"/>
              </a:rPr>
              <a:t> interface cannot contain more than one set of dislocations.</a:t>
            </a:r>
          </a:p>
          <a:p>
            <a:pPr>
              <a:spcBef>
                <a:spcPct val="50000"/>
              </a:spcBef>
            </a:pPr>
            <a:endParaRPr lang="en-GB" sz="3200" dirty="0">
              <a:solidFill>
                <a:schemeClr val="accent2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Arial"/>
                <a:cs typeface="Arial"/>
              </a:rPr>
              <a:t>Martensitic transformation only possible if deformation which changes the parent into the product leaves one </a:t>
            </a:r>
            <a:r>
              <a:rPr lang="en-GB" sz="3600" dirty="0">
                <a:solidFill>
                  <a:schemeClr val="accent2"/>
                </a:solidFill>
                <a:latin typeface="Arial"/>
                <a:cs typeface="Arial"/>
              </a:rPr>
              <a:t>line</a:t>
            </a:r>
            <a:r>
              <a:rPr lang="en-GB" sz="3200" dirty="0">
                <a:solidFill>
                  <a:schemeClr val="accent2"/>
                </a:solidFill>
                <a:latin typeface="Arial"/>
                <a:cs typeface="Arial"/>
              </a:rPr>
              <a:t> undistorted and </a:t>
            </a:r>
            <a:r>
              <a:rPr lang="en-GB" sz="3200" dirty="0" err="1">
                <a:solidFill>
                  <a:schemeClr val="accent2"/>
                </a:solidFill>
                <a:latin typeface="Arial"/>
                <a:cs typeface="Arial"/>
              </a:rPr>
              <a:t>unrotated</a:t>
            </a:r>
            <a:r>
              <a:rPr lang="en-GB" sz="3200" dirty="0">
                <a:solidFill>
                  <a:schemeClr val="accent2"/>
                </a:solidFill>
                <a:latin typeface="Arial"/>
                <a:cs typeface="Arial"/>
              </a:rPr>
              <a:t>, i.e. an </a:t>
            </a:r>
            <a:r>
              <a:rPr lang="en-GB" sz="3200" b="1" dirty="0">
                <a:solidFill>
                  <a:srgbClr val="FF0000"/>
                </a:solidFill>
                <a:latin typeface="Arial"/>
                <a:cs typeface="Arial"/>
              </a:rPr>
              <a:t>invariant-line</a:t>
            </a:r>
            <a:r>
              <a:rPr lang="en-GB" sz="3200" dirty="0">
                <a:solidFill>
                  <a:schemeClr val="accent2"/>
                </a:solidFill>
                <a:latin typeface="Arial"/>
                <a:cs typeface="Arial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Arial"/>
                <a:cs typeface="Arial"/>
              </a:rPr>
              <a:t>Deformation is an </a:t>
            </a:r>
            <a:r>
              <a:rPr lang="en-GB" sz="3200" b="1" dirty="0">
                <a:solidFill>
                  <a:srgbClr val="FF0000"/>
                </a:solidFill>
                <a:latin typeface="Arial"/>
                <a:cs typeface="Arial"/>
              </a:rPr>
              <a:t>invariant-line strain</a:t>
            </a:r>
            <a:r>
              <a:rPr lang="en-GB" sz="3200" i="1" dirty="0">
                <a:solidFill>
                  <a:schemeClr val="accent2"/>
                </a:solidFill>
                <a:latin typeface="Arial"/>
                <a:cs typeface="Arial"/>
              </a:rPr>
              <a:t>.</a:t>
            </a:r>
            <a:endParaRPr lang="en-GB" sz="32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114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nvar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80728"/>
            <a:ext cx="85439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829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060848"/>
            <a:ext cx="9012513" cy="43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67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4"/>
          <p:cNvSpPr>
            <a:spLocks noChangeArrowheads="1"/>
          </p:cNvSpPr>
          <p:nvPr/>
        </p:nvSpPr>
        <p:spPr bwMode="auto">
          <a:xfrm rot="-5400000">
            <a:off x="2006928" y="2734214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cs typeface="Arial" charset="0"/>
            </a:endParaRPr>
          </a:p>
        </p:txBody>
      </p:sp>
      <p:pic>
        <p:nvPicPr>
          <p:cNvPr id="993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132856"/>
            <a:ext cx="3886134" cy="443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35" y="405382"/>
            <a:ext cx="4657447" cy="374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39610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32656"/>
            <a:ext cx="8753475" cy="475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8639D-CC33-B146-8BBD-9FA149CDD93F}"/>
              </a:ext>
            </a:extLst>
          </p:cNvPr>
          <p:cNvSpPr txBox="1"/>
          <p:nvPr/>
        </p:nvSpPr>
        <p:spPr>
          <a:xfrm rot="19311596">
            <a:off x="1632918" y="5476742"/>
            <a:ext cx="1003801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D4493-3CAB-F041-80D8-9A92B54A38F4}"/>
              </a:ext>
            </a:extLst>
          </p:cNvPr>
          <p:cNvSpPr txBox="1"/>
          <p:nvPr/>
        </p:nvSpPr>
        <p:spPr>
          <a:xfrm rot="21258306">
            <a:off x="3042226" y="4936811"/>
            <a:ext cx="1983235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quenched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F5A27-51D4-A446-AA4A-A482D1946A2A}"/>
              </a:ext>
            </a:extLst>
          </p:cNvPr>
          <p:cNvSpPr txBox="1"/>
          <p:nvPr/>
        </p:nvSpPr>
        <p:spPr>
          <a:xfrm rot="20513386">
            <a:off x="2927537" y="5698706"/>
            <a:ext cx="2735044" cy="58477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plates or laths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A6E71-1BA2-294D-B29C-6B499F73509E}"/>
              </a:ext>
            </a:extLst>
          </p:cNvPr>
          <p:cNvSpPr txBox="1"/>
          <p:nvPr/>
        </p:nvSpPr>
        <p:spPr>
          <a:xfrm rot="1415317">
            <a:off x="5554016" y="372703"/>
            <a:ext cx="198483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displacive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2E39F-FD62-4C47-80FE-22046F0D69A9}"/>
              </a:ext>
            </a:extLst>
          </p:cNvPr>
          <p:cNvSpPr txBox="1"/>
          <p:nvPr/>
        </p:nvSpPr>
        <p:spPr>
          <a:xfrm rot="4748562">
            <a:off x="6306726" y="3915472"/>
            <a:ext cx="3664786" cy="707886"/>
          </a:xfrm>
          <a:prstGeom prst="rect">
            <a:avLst/>
          </a:prstGeom>
          <a:solidFill>
            <a:srgbClr val="73FDD6"/>
          </a:solidFill>
        </p:spPr>
        <p:txBody>
          <a:bodyPr wrap="none" rtlCol="0">
            <a:spAutoFit/>
          </a:bodyPr>
          <a:lstStyle/>
          <a:p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volume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D4136-BF6A-D140-8671-0B7F94E6F0A3}"/>
              </a:ext>
            </a:extLst>
          </p:cNvPr>
          <p:cNvSpPr txBox="1"/>
          <p:nvPr/>
        </p:nvSpPr>
        <p:spPr>
          <a:xfrm rot="16728248">
            <a:off x="6903324" y="5841364"/>
            <a:ext cx="1186543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brittle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A2471-FAFA-464F-9ED2-CE01CFCEAE57}"/>
              </a:ext>
            </a:extLst>
          </p:cNvPr>
          <p:cNvSpPr txBox="1"/>
          <p:nvPr/>
        </p:nvSpPr>
        <p:spPr>
          <a:xfrm rot="17610074">
            <a:off x="8173537" y="4153854"/>
            <a:ext cx="450956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body-centred tetragonal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A31BC-3A5D-4547-94AA-37227815A895}"/>
              </a:ext>
            </a:extLst>
          </p:cNvPr>
          <p:cNvSpPr txBox="1"/>
          <p:nvPr/>
        </p:nvSpPr>
        <p:spPr>
          <a:xfrm rot="794953">
            <a:off x="3200850" y="1969506"/>
            <a:ext cx="218842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metastable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BD756-BE25-CC4A-89DB-7A85700AB912}"/>
              </a:ext>
            </a:extLst>
          </p:cNvPr>
          <p:cNvSpPr txBox="1"/>
          <p:nvPr/>
        </p:nvSpPr>
        <p:spPr>
          <a:xfrm rot="1519813">
            <a:off x="5055788" y="3526178"/>
            <a:ext cx="243265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diffusionless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lustration of displacive phase transfor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7542" y="332656"/>
            <a:ext cx="8088899" cy="60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083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splacements caused by martensitic transformation - hot stage microscopy" descr="Displacements caused by martensitic transformation - hot stage microscopy">
            <a:hlinkClick r:id="" action="ppaction://media"/>
            <a:extLst>
              <a:ext uri="{FF2B5EF4-FFF2-40B4-BE49-F238E27FC236}">
                <a16:creationId xmlns:a16="http://schemas.microsoft.com/office/drawing/2014/main" id="{5AABAD41-9B00-074A-ADEE-85B2FAF48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52" y="116633"/>
            <a:ext cx="9793088" cy="5508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01973-89E6-0345-BCC5-A9894BF4CD62}"/>
              </a:ext>
            </a:extLst>
          </p:cNvPr>
          <p:cNvSpPr txBox="1"/>
          <p:nvPr/>
        </p:nvSpPr>
        <p:spPr>
          <a:xfrm>
            <a:off x="263352" y="6176983"/>
            <a:ext cx="4360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>
                <a:latin typeface="Arial" panose="020B0604020202020204" pitchFamily="34" charset="0"/>
                <a:cs typeface="Arial" panose="020B0604020202020204" pitchFamily="34" charset="0"/>
              </a:rPr>
              <a:t>Wirtschaftsvereinigung Stahl, Düsseldorf</a:t>
            </a:r>
          </a:p>
          <a:p>
            <a:r>
              <a:rPr lang="en-GB" sz="1800" b="0">
                <a:latin typeface="Arial" panose="020B0604020202020204" pitchFamily="34" charset="0"/>
                <a:cs typeface="Arial" panose="020B0604020202020204" pitchFamily="34" charset="0"/>
              </a:rPr>
              <a:t>courtesy of Professor Hans Werner Zoch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42013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AlNiMn - displacement of fiducial marks by martensitic transformation" descr="CuAlNiMn - displacement of fiducial marks by martensitic transformation">
            <a:hlinkClick r:id="" action="ppaction://media"/>
            <a:extLst>
              <a:ext uri="{FF2B5EF4-FFF2-40B4-BE49-F238E27FC236}">
                <a16:creationId xmlns:a16="http://schemas.microsoft.com/office/drawing/2014/main" id="{BF935C6F-7882-3D40-9BD4-AD6AE1E3F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360" y="116632"/>
            <a:ext cx="812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0C380-B4E2-EF43-B903-D837FDBCC5DD}"/>
              </a:ext>
            </a:extLst>
          </p:cNvPr>
          <p:cNvSpPr txBox="1"/>
          <p:nvPr/>
        </p:nvSpPr>
        <p:spPr>
          <a:xfrm>
            <a:off x="1055440" y="5373216"/>
            <a:ext cx="8927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>
                <a:latin typeface="Arial" panose="020B0604020202020204" pitchFamily="34" charset="0"/>
                <a:cs typeface="Arial" panose="020B0604020202020204" pitchFamily="34" charset="0"/>
              </a:rPr>
              <a:t>M. Benke, V. Mertinger, Institute of Physical Metallurgy, Metalforming and Nanotechnology, University of Miskolc</a:t>
            </a:r>
          </a:p>
          <a:p>
            <a:r>
              <a:rPr lang="en-GB" b="0">
                <a:latin typeface="Arial" panose="020B0604020202020204" pitchFamily="34" charset="0"/>
                <a:cs typeface="Arial" panose="020B0604020202020204" pitchFamily="34" charset="0"/>
              </a:rPr>
              <a:t>http://www.matsci.uni-miskolc.hu/new/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60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1271464" y="444499"/>
            <a:ext cx="7772400" cy="5969001"/>
            <a:chOff x="528" y="432"/>
            <a:chExt cx="4896" cy="3760"/>
          </a:xfrm>
        </p:grpSpPr>
        <p:grpSp>
          <p:nvGrpSpPr>
            <p:cNvPr id="65539" name="Group 3"/>
            <p:cNvGrpSpPr>
              <a:grpSpLocks/>
            </p:cNvGrpSpPr>
            <p:nvPr/>
          </p:nvGrpSpPr>
          <p:grpSpPr bwMode="auto">
            <a:xfrm>
              <a:off x="3934" y="3252"/>
              <a:ext cx="716" cy="103"/>
              <a:chOff x="3934" y="3252"/>
              <a:chExt cx="716" cy="103"/>
            </a:xfrm>
          </p:grpSpPr>
          <p:sp>
            <p:nvSpPr>
              <p:cNvPr id="65580" name="Line 4"/>
              <p:cNvSpPr>
                <a:spLocks noChangeShapeType="1"/>
              </p:cNvSpPr>
              <p:nvPr/>
            </p:nvSpPr>
            <p:spPr bwMode="auto">
              <a:xfrm>
                <a:off x="4057" y="3304"/>
                <a:ext cx="470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1" name="Freeform 5"/>
              <p:cNvSpPr>
                <a:spLocks/>
              </p:cNvSpPr>
              <p:nvPr/>
            </p:nvSpPr>
            <p:spPr bwMode="auto">
              <a:xfrm>
                <a:off x="3934" y="3252"/>
                <a:ext cx="123" cy="103"/>
              </a:xfrm>
              <a:custGeom>
                <a:avLst/>
                <a:gdLst>
                  <a:gd name="T0" fmla="*/ 123 w 123"/>
                  <a:gd name="T1" fmla="*/ 52 h 103"/>
                  <a:gd name="T2" fmla="*/ 123 w 123"/>
                  <a:gd name="T3" fmla="*/ 0 h 103"/>
                  <a:gd name="T4" fmla="*/ 0 w 123"/>
                  <a:gd name="T5" fmla="*/ 52 h 103"/>
                  <a:gd name="T6" fmla="*/ 123 w 123"/>
                  <a:gd name="T7" fmla="*/ 103 h 103"/>
                  <a:gd name="T8" fmla="*/ 123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123" y="52"/>
                    </a:moveTo>
                    <a:lnTo>
                      <a:pt x="123" y="0"/>
                    </a:lnTo>
                    <a:lnTo>
                      <a:pt x="0" y="52"/>
                    </a:lnTo>
                    <a:lnTo>
                      <a:pt x="123" y="103"/>
                    </a:lnTo>
                    <a:lnTo>
                      <a:pt x="123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2" name="Freeform 6"/>
              <p:cNvSpPr>
                <a:spLocks/>
              </p:cNvSpPr>
              <p:nvPr/>
            </p:nvSpPr>
            <p:spPr bwMode="auto">
              <a:xfrm>
                <a:off x="4527" y="3252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540" name="Rectangle 7"/>
            <p:cNvSpPr>
              <a:spLocks noChangeArrowheads="1"/>
            </p:cNvSpPr>
            <p:nvPr/>
          </p:nvSpPr>
          <p:spPr bwMode="auto">
            <a:xfrm>
              <a:off x="3944" y="2383"/>
              <a:ext cx="737" cy="685"/>
            </a:xfrm>
            <a:prstGeom prst="rect">
              <a:avLst/>
            </a:prstGeom>
            <a:solidFill>
              <a:srgbClr val="00FF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65541" name="Freeform 8"/>
            <p:cNvSpPr>
              <a:spLocks/>
            </p:cNvSpPr>
            <p:nvPr/>
          </p:nvSpPr>
          <p:spPr bwMode="auto">
            <a:xfrm>
              <a:off x="3936" y="2064"/>
              <a:ext cx="1095" cy="993"/>
            </a:xfrm>
            <a:custGeom>
              <a:avLst/>
              <a:gdLst>
                <a:gd name="T0" fmla="*/ 0 w 1095"/>
                <a:gd name="T1" fmla="*/ 993 h 993"/>
                <a:gd name="T2" fmla="*/ 369 w 1095"/>
                <a:gd name="T3" fmla="*/ 0 h 993"/>
                <a:gd name="T4" fmla="*/ 1095 w 1095"/>
                <a:gd name="T5" fmla="*/ 0 h 993"/>
                <a:gd name="T6" fmla="*/ 727 w 1095"/>
                <a:gd name="T7" fmla="*/ 993 h 993"/>
                <a:gd name="T8" fmla="*/ 0 w 1095"/>
                <a:gd name="T9" fmla="*/ 993 h 9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5" h="993">
                  <a:moveTo>
                    <a:pt x="0" y="993"/>
                  </a:moveTo>
                  <a:lnTo>
                    <a:pt x="369" y="0"/>
                  </a:lnTo>
                  <a:lnTo>
                    <a:pt x="1095" y="0"/>
                  </a:lnTo>
                  <a:lnTo>
                    <a:pt x="727" y="993"/>
                  </a:lnTo>
                  <a:lnTo>
                    <a:pt x="0" y="993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5542" name="Group 9"/>
            <p:cNvGrpSpPr>
              <a:grpSpLocks/>
            </p:cNvGrpSpPr>
            <p:nvPr/>
          </p:nvGrpSpPr>
          <p:grpSpPr bwMode="auto">
            <a:xfrm>
              <a:off x="4704" y="1918"/>
              <a:ext cx="336" cy="146"/>
              <a:chOff x="4691" y="1963"/>
              <a:chExt cx="358" cy="103"/>
            </a:xfrm>
          </p:grpSpPr>
          <p:sp>
            <p:nvSpPr>
              <p:cNvPr id="65578" name="Line 10"/>
              <p:cNvSpPr>
                <a:spLocks noChangeShapeType="1"/>
              </p:cNvSpPr>
              <p:nvPr/>
            </p:nvSpPr>
            <p:spPr bwMode="auto">
              <a:xfrm>
                <a:off x="4691" y="2015"/>
                <a:ext cx="23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79" name="Freeform 11"/>
              <p:cNvSpPr>
                <a:spLocks/>
              </p:cNvSpPr>
              <p:nvPr/>
            </p:nvSpPr>
            <p:spPr bwMode="auto">
              <a:xfrm>
                <a:off x="4926" y="1963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543" name="Group 12"/>
            <p:cNvGrpSpPr>
              <a:grpSpLocks/>
            </p:cNvGrpSpPr>
            <p:nvPr/>
          </p:nvGrpSpPr>
          <p:grpSpPr bwMode="auto">
            <a:xfrm>
              <a:off x="5008" y="2066"/>
              <a:ext cx="103" cy="347"/>
              <a:chOff x="5008" y="2066"/>
              <a:chExt cx="103" cy="347"/>
            </a:xfrm>
          </p:grpSpPr>
          <p:sp>
            <p:nvSpPr>
              <p:cNvPr id="65576" name="Line 13"/>
              <p:cNvSpPr>
                <a:spLocks noChangeShapeType="1"/>
              </p:cNvSpPr>
              <p:nvPr/>
            </p:nvSpPr>
            <p:spPr bwMode="auto">
              <a:xfrm flipV="1">
                <a:off x="5059" y="2188"/>
                <a:ext cx="1" cy="22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77" name="Freeform 14"/>
              <p:cNvSpPr>
                <a:spLocks/>
              </p:cNvSpPr>
              <p:nvPr/>
            </p:nvSpPr>
            <p:spPr bwMode="auto">
              <a:xfrm>
                <a:off x="5008" y="2066"/>
                <a:ext cx="103" cy="122"/>
              </a:xfrm>
              <a:custGeom>
                <a:avLst/>
                <a:gdLst>
                  <a:gd name="T0" fmla="*/ 51 w 103"/>
                  <a:gd name="T1" fmla="*/ 122 h 122"/>
                  <a:gd name="T2" fmla="*/ 103 w 103"/>
                  <a:gd name="T3" fmla="*/ 122 h 122"/>
                  <a:gd name="T4" fmla="*/ 51 w 103"/>
                  <a:gd name="T5" fmla="*/ 0 h 122"/>
                  <a:gd name="T6" fmla="*/ 0 w 103"/>
                  <a:gd name="T7" fmla="*/ 122 h 122"/>
                  <a:gd name="T8" fmla="*/ 51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1" y="122"/>
                    </a:moveTo>
                    <a:lnTo>
                      <a:pt x="103" y="122"/>
                    </a:lnTo>
                    <a:lnTo>
                      <a:pt x="51" y="0"/>
                    </a:lnTo>
                    <a:lnTo>
                      <a:pt x="0" y="122"/>
                    </a:lnTo>
                    <a:lnTo>
                      <a:pt x="51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544" name="Rectangle 15"/>
            <p:cNvSpPr>
              <a:spLocks noChangeArrowheads="1"/>
            </p:cNvSpPr>
            <p:nvPr/>
          </p:nvSpPr>
          <p:spPr bwMode="auto">
            <a:xfrm>
              <a:off x="5184" y="2160"/>
              <a:ext cx="124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3100">
                  <a:solidFill>
                    <a:srgbClr val="000000"/>
                  </a:solidFill>
                  <a:latin typeface="Symbol" charset="0"/>
                </a:rPr>
                <a:t>d</a:t>
              </a:r>
              <a:endParaRPr lang="en-GB" b="0"/>
            </a:p>
          </p:txBody>
        </p:sp>
        <p:sp>
          <p:nvSpPr>
            <p:cNvPr id="65545" name="Rectangle 16"/>
            <p:cNvSpPr>
              <a:spLocks noChangeArrowheads="1"/>
            </p:cNvSpPr>
            <p:nvPr/>
          </p:nvSpPr>
          <p:spPr bwMode="auto">
            <a:xfrm>
              <a:off x="4704" y="1680"/>
              <a:ext cx="12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3100">
                  <a:solidFill>
                    <a:srgbClr val="000000"/>
                  </a:solidFill>
                  <a:latin typeface="Geneva" charset="0"/>
                </a:rPr>
                <a:t>s</a:t>
              </a:r>
              <a:endParaRPr lang="en-GB" b="0"/>
            </a:p>
          </p:txBody>
        </p:sp>
        <p:sp>
          <p:nvSpPr>
            <p:cNvPr id="65546" name="Rectangle 17"/>
            <p:cNvSpPr>
              <a:spLocks noChangeArrowheads="1"/>
            </p:cNvSpPr>
            <p:nvPr/>
          </p:nvSpPr>
          <p:spPr bwMode="auto">
            <a:xfrm>
              <a:off x="4149" y="3119"/>
              <a:ext cx="337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65547" name="Rectangle 18"/>
            <p:cNvSpPr>
              <a:spLocks noChangeArrowheads="1"/>
            </p:cNvSpPr>
            <p:nvPr/>
          </p:nvSpPr>
          <p:spPr bwMode="auto">
            <a:xfrm>
              <a:off x="4210" y="3171"/>
              <a:ext cx="124" cy="2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300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 b="0"/>
            </a:p>
          </p:txBody>
        </p:sp>
        <p:grpSp>
          <p:nvGrpSpPr>
            <p:cNvPr id="65548" name="Group 19"/>
            <p:cNvGrpSpPr>
              <a:grpSpLocks/>
            </p:cNvGrpSpPr>
            <p:nvPr/>
          </p:nvGrpSpPr>
          <p:grpSpPr bwMode="auto">
            <a:xfrm>
              <a:off x="2390" y="3269"/>
              <a:ext cx="716" cy="103"/>
              <a:chOff x="3934" y="3252"/>
              <a:chExt cx="716" cy="103"/>
            </a:xfrm>
          </p:grpSpPr>
          <p:sp>
            <p:nvSpPr>
              <p:cNvPr id="65573" name="Line 20"/>
              <p:cNvSpPr>
                <a:spLocks noChangeShapeType="1"/>
              </p:cNvSpPr>
              <p:nvPr/>
            </p:nvSpPr>
            <p:spPr bwMode="auto">
              <a:xfrm>
                <a:off x="4057" y="3304"/>
                <a:ext cx="470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74" name="Freeform 21"/>
              <p:cNvSpPr>
                <a:spLocks/>
              </p:cNvSpPr>
              <p:nvPr/>
            </p:nvSpPr>
            <p:spPr bwMode="auto">
              <a:xfrm>
                <a:off x="3934" y="3252"/>
                <a:ext cx="123" cy="103"/>
              </a:xfrm>
              <a:custGeom>
                <a:avLst/>
                <a:gdLst>
                  <a:gd name="T0" fmla="*/ 123 w 123"/>
                  <a:gd name="T1" fmla="*/ 52 h 103"/>
                  <a:gd name="T2" fmla="*/ 123 w 123"/>
                  <a:gd name="T3" fmla="*/ 0 h 103"/>
                  <a:gd name="T4" fmla="*/ 0 w 123"/>
                  <a:gd name="T5" fmla="*/ 52 h 103"/>
                  <a:gd name="T6" fmla="*/ 123 w 123"/>
                  <a:gd name="T7" fmla="*/ 103 h 103"/>
                  <a:gd name="T8" fmla="*/ 123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123" y="52"/>
                    </a:moveTo>
                    <a:lnTo>
                      <a:pt x="123" y="0"/>
                    </a:lnTo>
                    <a:lnTo>
                      <a:pt x="0" y="52"/>
                    </a:lnTo>
                    <a:lnTo>
                      <a:pt x="123" y="103"/>
                    </a:lnTo>
                    <a:lnTo>
                      <a:pt x="123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75" name="Freeform 22"/>
              <p:cNvSpPr>
                <a:spLocks/>
              </p:cNvSpPr>
              <p:nvPr/>
            </p:nvSpPr>
            <p:spPr bwMode="auto">
              <a:xfrm>
                <a:off x="4527" y="3252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549" name="Rectangle 23"/>
            <p:cNvSpPr>
              <a:spLocks noChangeArrowheads="1"/>
            </p:cNvSpPr>
            <p:nvPr/>
          </p:nvSpPr>
          <p:spPr bwMode="auto">
            <a:xfrm>
              <a:off x="2400" y="2400"/>
              <a:ext cx="737" cy="685"/>
            </a:xfrm>
            <a:prstGeom prst="rect">
              <a:avLst/>
            </a:prstGeom>
            <a:solidFill>
              <a:srgbClr val="00FF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65550" name="Freeform 24"/>
            <p:cNvSpPr>
              <a:spLocks/>
            </p:cNvSpPr>
            <p:nvPr/>
          </p:nvSpPr>
          <p:spPr bwMode="auto">
            <a:xfrm>
              <a:off x="2400" y="2400"/>
              <a:ext cx="1104" cy="672"/>
            </a:xfrm>
            <a:custGeom>
              <a:avLst/>
              <a:gdLst>
                <a:gd name="T0" fmla="*/ 0 w 1095"/>
                <a:gd name="T1" fmla="*/ 141 h 993"/>
                <a:gd name="T2" fmla="*/ 384 w 1095"/>
                <a:gd name="T3" fmla="*/ 0 h 993"/>
                <a:gd name="T4" fmla="*/ 1140 w 1095"/>
                <a:gd name="T5" fmla="*/ 0 h 993"/>
                <a:gd name="T6" fmla="*/ 757 w 1095"/>
                <a:gd name="T7" fmla="*/ 141 h 993"/>
                <a:gd name="T8" fmla="*/ 0 w 1095"/>
                <a:gd name="T9" fmla="*/ 141 h 9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5" h="993">
                  <a:moveTo>
                    <a:pt x="0" y="993"/>
                  </a:moveTo>
                  <a:lnTo>
                    <a:pt x="369" y="0"/>
                  </a:lnTo>
                  <a:lnTo>
                    <a:pt x="1095" y="0"/>
                  </a:lnTo>
                  <a:lnTo>
                    <a:pt x="727" y="993"/>
                  </a:lnTo>
                  <a:lnTo>
                    <a:pt x="0" y="993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5551" name="Group 25"/>
            <p:cNvGrpSpPr>
              <a:grpSpLocks/>
            </p:cNvGrpSpPr>
            <p:nvPr/>
          </p:nvGrpSpPr>
          <p:grpSpPr bwMode="auto">
            <a:xfrm>
              <a:off x="3120" y="2256"/>
              <a:ext cx="349" cy="98"/>
              <a:chOff x="4691" y="1963"/>
              <a:chExt cx="358" cy="103"/>
            </a:xfrm>
          </p:grpSpPr>
          <p:sp>
            <p:nvSpPr>
              <p:cNvPr id="65571" name="Line 26"/>
              <p:cNvSpPr>
                <a:spLocks noChangeShapeType="1"/>
              </p:cNvSpPr>
              <p:nvPr/>
            </p:nvSpPr>
            <p:spPr bwMode="auto">
              <a:xfrm>
                <a:off x="4691" y="2015"/>
                <a:ext cx="23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72" name="Freeform 27"/>
              <p:cNvSpPr>
                <a:spLocks/>
              </p:cNvSpPr>
              <p:nvPr/>
            </p:nvSpPr>
            <p:spPr bwMode="auto">
              <a:xfrm>
                <a:off x="4926" y="1963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552" name="Rectangle 28"/>
            <p:cNvSpPr>
              <a:spLocks noChangeArrowheads="1"/>
            </p:cNvSpPr>
            <p:nvPr/>
          </p:nvSpPr>
          <p:spPr bwMode="auto">
            <a:xfrm>
              <a:off x="3168" y="2016"/>
              <a:ext cx="12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3100">
                  <a:solidFill>
                    <a:srgbClr val="000000"/>
                  </a:solidFill>
                  <a:latin typeface="Geneva" charset="0"/>
                </a:rPr>
                <a:t>s</a:t>
              </a:r>
              <a:endParaRPr lang="en-GB" b="0"/>
            </a:p>
          </p:txBody>
        </p:sp>
        <p:sp>
          <p:nvSpPr>
            <p:cNvPr id="65553" name="Rectangle 29"/>
            <p:cNvSpPr>
              <a:spLocks noChangeArrowheads="1"/>
            </p:cNvSpPr>
            <p:nvPr/>
          </p:nvSpPr>
          <p:spPr bwMode="auto">
            <a:xfrm>
              <a:off x="2605" y="3136"/>
              <a:ext cx="337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65554" name="Rectangle 30"/>
            <p:cNvSpPr>
              <a:spLocks noChangeArrowheads="1"/>
            </p:cNvSpPr>
            <p:nvPr/>
          </p:nvSpPr>
          <p:spPr bwMode="auto">
            <a:xfrm>
              <a:off x="2666" y="3188"/>
              <a:ext cx="124" cy="2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300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 b="0"/>
            </a:p>
          </p:txBody>
        </p:sp>
        <p:grpSp>
          <p:nvGrpSpPr>
            <p:cNvPr id="65555" name="Group 31"/>
            <p:cNvGrpSpPr>
              <a:grpSpLocks/>
            </p:cNvGrpSpPr>
            <p:nvPr/>
          </p:nvGrpSpPr>
          <p:grpSpPr bwMode="auto">
            <a:xfrm>
              <a:off x="710" y="3269"/>
              <a:ext cx="716" cy="103"/>
              <a:chOff x="3934" y="3252"/>
              <a:chExt cx="716" cy="103"/>
            </a:xfrm>
          </p:grpSpPr>
          <p:sp>
            <p:nvSpPr>
              <p:cNvPr id="65568" name="Line 32"/>
              <p:cNvSpPr>
                <a:spLocks noChangeShapeType="1"/>
              </p:cNvSpPr>
              <p:nvPr/>
            </p:nvSpPr>
            <p:spPr bwMode="auto">
              <a:xfrm>
                <a:off x="4057" y="3304"/>
                <a:ext cx="470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69" name="Freeform 33"/>
              <p:cNvSpPr>
                <a:spLocks/>
              </p:cNvSpPr>
              <p:nvPr/>
            </p:nvSpPr>
            <p:spPr bwMode="auto">
              <a:xfrm>
                <a:off x="3934" y="3252"/>
                <a:ext cx="123" cy="103"/>
              </a:xfrm>
              <a:custGeom>
                <a:avLst/>
                <a:gdLst>
                  <a:gd name="T0" fmla="*/ 123 w 123"/>
                  <a:gd name="T1" fmla="*/ 52 h 103"/>
                  <a:gd name="T2" fmla="*/ 123 w 123"/>
                  <a:gd name="T3" fmla="*/ 0 h 103"/>
                  <a:gd name="T4" fmla="*/ 0 w 123"/>
                  <a:gd name="T5" fmla="*/ 52 h 103"/>
                  <a:gd name="T6" fmla="*/ 123 w 123"/>
                  <a:gd name="T7" fmla="*/ 103 h 103"/>
                  <a:gd name="T8" fmla="*/ 123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123" y="52"/>
                    </a:moveTo>
                    <a:lnTo>
                      <a:pt x="123" y="0"/>
                    </a:lnTo>
                    <a:lnTo>
                      <a:pt x="0" y="52"/>
                    </a:lnTo>
                    <a:lnTo>
                      <a:pt x="123" y="103"/>
                    </a:lnTo>
                    <a:lnTo>
                      <a:pt x="123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70" name="Freeform 34"/>
              <p:cNvSpPr>
                <a:spLocks/>
              </p:cNvSpPr>
              <p:nvPr/>
            </p:nvSpPr>
            <p:spPr bwMode="auto">
              <a:xfrm>
                <a:off x="4527" y="3252"/>
                <a:ext cx="123" cy="103"/>
              </a:xfrm>
              <a:custGeom>
                <a:avLst/>
                <a:gdLst>
                  <a:gd name="T0" fmla="*/ 0 w 123"/>
                  <a:gd name="T1" fmla="*/ 52 h 103"/>
                  <a:gd name="T2" fmla="*/ 0 w 123"/>
                  <a:gd name="T3" fmla="*/ 103 h 103"/>
                  <a:gd name="T4" fmla="*/ 123 w 123"/>
                  <a:gd name="T5" fmla="*/ 52 h 103"/>
                  <a:gd name="T6" fmla="*/ 0 w 123"/>
                  <a:gd name="T7" fmla="*/ 0 h 103"/>
                  <a:gd name="T8" fmla="*/ 0 w 123"/>
                  <a:gd name="T9" fmla="*/ 52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3">
                    <a:moveTo>
                      <a:pt x="0" y="52"/>
                    </a:moveTo>
                    <a:lnTo>
                      <a:pt x="0" y="103"/>
                    </a:lnTo>
                    <a:lnTo>
                      <a:pt x="123" y="52"/>
                    </a:lnTo>
                    <a:lnTo>
                      <a:pt x="0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556" name="Rectangle 35"/>
            <p:cNvSpPr>
              <a:spLocks noChangeArrowheads="1"/>
            </p:cNvSpPr>
            <p:nvPr/>
          </p:nvSpPr>
          <p:spPr bwMode="auto">
            <a:xfrm>
              <a:off x="720" y="2400"/>
              <a:ext cx="720" cy="685"/>
            </a:xfrm>
            <a:prstGeom prst="rect">
              <a:avLst/>
            </a:prstGeom>
            <a:solidFill>
              <a:srgbClr val="00FF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grpSp>
          <p:nvGrpSpPr>
            <p:cNvPr id="65557" name="Group 36"/>
            <p:cNvGrpSpPr>
              <a:grpSpLocks/>
            </p:cNvGrpSpPr>
            <p:nvPr/>
          </p:nvGrpSpPr>
          <p:grpSpPr bwMode="auto">
            <a:xfrm>
              <a:off x="1536" y="2064"/>
              <a:ext cx="103" cy="347"/>
              <a:chOff x="5008" y="2066"/>
              <a:chExt cx="103" cy="347"/>
            </a:xfrm>
          </p:grpSpPr>
          <p:sp>
            <p:nvSpPr>
              <p:cNvPr id="65566" name="Line 37"/>
              <p:cNvSpPr>
                <a:spLocks noChangeShapeType="1"/>
              </p:cNvSpPr>
              <p:nvPr/>
            </p:nvSpPr>
            <p:spPr bwMode="auto">
              <a:xfrm flipV="1">
                <a:off x="5059" y="2188"/>
                <a:ext cx="1" cy="22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67" name="Freeform 38"/>
              <p:cNvSpPr>
                <a:spLocks/>
              </p:cNvSpPr>
              <p:nvPr/>
            </p:nvSpPr>
            <p:spPr bwMode="auto">
              <a:xfrm>
                <a:off x="5008" y="2066"/>
                <a:ext cx="103" cy="122"/>
              </a:xfrm>
              <a:custGeom>
                <a:avLst/>
                <a:gdLst>
                  <a:gd name="T0" fmla="*/ 51 w 103"/>
                  <a:gd name="T1" fmla="*/ 122 h 122"/>
                  <a:gd name="T2" fmla="*/ 103 w 103"/>
                  <a:gd name="T3" fmla="*/ 122 h 122"/>
                  <a:gd name="T4" fmla="*/ 51 w 103"/>
                  <a:gd name="T5" fmla="*/ 0 h 122"/>
                  <a:gd name="T6" fmla="*/ 0 w 103"/>
                  <a:gd name="T7" fmla="*/ 122 h 122"/>
                  <a:gd name="T8" fmla="*/ 51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1" y="122"/>
                    </a:moveTo>
                    <a:lnTo>
                      <a:pt x="103" y="122"/>
                    </a:lnTo>
                    <a:lnTo>
                      <a:pt x="51" y="0"/>
                    </a:lnTo>
                    <a:lnTo>
                      <a:pt x="0" y="122"/>
                    </a:lnTo>
                    <a:lnTo>
                      <a:pt x="51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558" name="Rectangle 39"/>
            <p:cNvSpPr>
              <a:spLocks noChangeArrowheads="1"/>
            </p:cNvSpPr>
            <p:nvPr/>
          </p:nvSpPr>
          <p:spPr bwMode="auto">
            <a:xfrm>
              <a:off x="1680" y="2112"/>
              <a:ext cx="124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3100">
                  <a:solidFill>
                    <a:srgbClr val="000000"/>
                  </a:solidFill>
                  <a:latin typeface="Symbol" charset="0"/>
                </a:rPr>
                <a:t>d</a:t>
              </a:r>
              <a:endParaRPr lang="en-GB" b="0"/>
            </a:p>
          </p:txBody>
        </p:sp>
        <p:sp>
          <p:nvSpPr>
            <p:cNvPr id="65559" name="Rectangle 40"/>
            <p:cNvSpPr>
              <a:spLocks noChangeArrowheads="1"/>
            </p:cNvSpPr>
            <p:nvPr/>
          </p:nvSpPr>
          <p:spPr bwMode="auto">
            <a:xfrm>
              <a:off x="925" y="3136"/>
              <a:ext cx="337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65560" name="Rectangle 41"/>
            <p:cNvSpPr>
              <a:spLocks noChangeArrowheads="1"/>
            </p:cNvSpPr>
            <p:nvPr/>
          </p:nvSpPr>
          <p:spPr bwMode="auto">
            <a:xfrm>
              <a:off x="986" y="3188"/>
              <a:ext cx="124" cy="2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300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 b="0"/>
            </a:p>
          </p:txBody>
        </p:sp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720" y="2112"/>
              <a:ext cx="720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163" name="Text Box 43"/>
            <p:cNvSpPr txBox="1">
              <a:spLocks noChangeArrowheads="1"/>
            </p:cNvSpPr>
            <p:nvPr/>
          </p:nvSpPr>
          <p:spPr bwMode="auto">
            <a:xfrm>
              <a:off x="528" y="720"/>
              <a:ext cx="1152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3200" b="0">
                  <a:cs typeface="+mn-cs"/>
                </a:rPr>
                <a:t>uniaxial dilatation</a:t>
              </a:r>
            </a:p>
          </p:txBody>
        </p:sp>
        <p:sp>
          <p:nvSpPr>
            <p:cNvPr id="5164" name="Text Box 44"/>
            <p:cNvSpPr txBox="1">
              <a:spLocks noChangeArrowheads="1"/>
            </p:cNvSpPr>
            <p:nvPr/>
          </p:nvSpPr>
          <p:spPr bwMode="auto">
            <a:xfrm>
              <a:off x="2208" y="672"/>
              <a:ext cx="1152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3200" b="0">
                  <a:cs typeface="+mn-cs"/>
                </a:rPr>
                <a:t>simple shear</a:t>
              </a:r>
            </a:p>
          </p:txBody>
        </p:sp>
        <p:sp>
          <p:nvSpPr>
            <p:cNvPr id="5165" name="Text Box 45"/>
            <p:cNvSpPr txBox="1">
              <a:spLocks noChangeArrowheads="1"/>
            </p:cNvSpPr>
            <p:nvPr/>
          </p:nvSpPr>
          <p:spPr bwMode="auto">
            <a:xfrm>
              <a:off x="3696" y="432"/>
              <a:ext cx="1728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3200" b="0">
                  <a:cs typeface="+mn-cs"/>
                </a:rPr>
                <a:t>general invariant-plane strain</a:t>
              </a:r>
            </a:p>
          </p:txBody>
        </p:sp>
        <p:sp>
          <p:nvSpPr>
            <p:cNvPr id="5166" name="Text Box 46"/>
            <p:cNvSpPr txBox="1">
              <a:spLocks noChangeArrowheads="1"/>
            </p:cNvSpPr>
            <p:nvPr/>
          </p:nvSpPr>
          <p:spPr bwMode="auto">
            <a:xfrm>
              <a:off x="4080" y="3552"/>
              <a:ext cx="816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dirty="0">
                  <a:cs typeface="+mn-cs"/>
                </a:rPr>
                <a:t>s=0.26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GB" dirty="0">
                  <a:latin typeface="Symbol" charset="0"/>
                  <a:cs typeface="+mn-cs"/>
                </a:rPr>
                <a:t>d</a:t>
              </a:r>
              <a:r>
                <a:rPr lang="en-GB" dirty="0">
                  <a:cs typeface="+mn-cs"/>
                </a:rPr>
                <a:t>=0.03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5757610" y="5902626"/>
            <a:ext cx="1136650" cy="163513"/>
            <a:chOff x="3934" y="3252"/>
            <a:chExt cx="716" cy="103"/>
          </a:xfrm>
        </p:grpSpPr>
        <p:sp>
          <p:nvSpPr>
            <p:cNvPr id="69661" name="Line 3"/>
            <p:cNvSpPr>
              <a:spLocks noChangeShapeType="1"/>
            </p:cNvSpPr>
            <p:nvPr/>
          </p:nvSpPr>
          <p:spPr bwMode="auto">
            <a:xfrm>
              <a:off x="4057" y="3304"/>
              <a:ext cx="47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2" name="Freeform 4"/>
            <p:cNvSpPr>
              <a:spLocks/>
            </p:cNvSpPr>
            <p:nvPr/>
          </p:nvSpPr>
          <p:spPr bwMode="auto">
            <a:xfrm>
              <a:off x="3934" y="3252"/>
              <a:ext cx="123" cy="103"/>
            </a:xfrm>
            <a:custGeom>
              <a:avLst/>
              <a:gdLst>
                <a:gd name="T0" fmla="*/ 123 w 123"/>
                <a:gd name="T1" fmla="*/ 52 h 103"/>
                <a:gd name="T2" fmla="*/ 123 w 123"/>
                <a:gd name="T3" fmla="*/ 0 h 103"/>
                <a:gd name="T4" fmla="*/ 0 w 123"/>
                <a:gd name="T5" fmla="*/ 52 h 103"/>
                <a:gd name="T6" fmla="*/ 123 w 123"/>
                <a:gd name="T7" fmla="*/ 103 h 103"/>
                <a:gd name="T8" fmla="*/ 123 w 123"/>
                <a:gd name="T9" fmla="*/ 52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3">
                  <a:moveTo>
                    <a:pt x="123" y="52"/>
                  </a:moveTo>
                  <a:lnTo>
                    <a:pt x="123" y="0"/>
                  </a:lnTo>
                  <a:lnTo>
                    <a:pt x="0" y="52"/>
                  </a:lnTo>
                  <a:lnTo>
                    <a:pt x="123" y="103"/>
                  </a:lnTo>
                  <a:lnTo>
                    <a:pt x="123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3" name="Freeform 5"/>
            <p:cNvSpPr>
              <a:spLocks/>
            </p:cNvSpPr>
            <p:nvPr/>
          </p:nvSpPr>
          <p:spPr bwMode="auto">
            <a:xfrm>
              <a:off x="4527" y="3252"/>
              <a:ext cx="123" cy="103"/>
            </a:xfrm>
            <a:custGeom>
              <a:avLst/>
              <a:gdLst>
                <a:gd name="T0" fmla="*/ 0 w 123"/>
                <a:gd name="T1" fmla="*/ 52 h 103"/>
                <a:gd name="T2" fmla="*/ 0 w 123"/>
                <a:gd name="T3" fmla="*/ 103 h 103"/>
                <a:gd name="T4" fmla="*/ 123 w 123"/>
                <a:gd name="T5" fmla="*/ 52 h 103"/>
                <a:gd name="T6" fmla="*/ 0 w 123"/>
                <a:gd name="T7" fmla="*/ 0 h 103"/>
                <a:gd name="T8" fmla="*/ 0 w 123"/>
                <a:gd name="T9" fmla="*/ 52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3">
                  <a:moveTo>
                    <a:pt x="0" y="52"/>
                  </a:moveTo>
                  <a:lnTo>
                    <a:pt x="0" y="103"/>
                  </a:lnTo>
                  <a:lnTo>
                    <a:pt x="123" y="52"/>
                  </a:lnTo>
                  <a:lnTo>
                    <a:pt x="0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35" name="Oval 6"/>
          <p:cNvSpPr>
            <a:spLocks noChangeArrowheads="1"/>
          </p:cNvSpPr>
          <p:nvPr/>
        </p:nvSpPr>
        <p:spPr bwMode="auto">
          <a:xfrm>
            <a:off x="1128464" y="4588174"/>
            <a:ext cx="3508375" cy="438151"/>
          </a:xfrm>
          <a:prstGeom prst="ellipse">
            <a:avLst/>
          </a:prstGeom>
          <a:solidFill>
            <a:srgbClr val="FF0000"/>
          </a:solidFill>
          <a:ln w="49276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grpSp>
        <p:nvGrpSpPr>
          <p:cNvPr id="69636" name="Group 7"/>
          <p:cNvGrpSpPr>
            <a:grpSpLocks/>
          </p:cNvGrpSpPr>
          <p:nvPr/>
        </p:nvGrpSpPr>
        <p:grpSpPr bwMode="auto">
          <a:xfrm>
            <a:off x="1144339" y="5318423"/>
            <a:ext cx="3541713" cy="161926"/>
            <a:chOff x="1028" y="2884"/>
            <a:chExt cx="2231" cy="102"/>
          </a:xfrm>
        </p:grpSpPr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>
              <a:off x="1151" y="2935"/>
              <a:ext cx="1985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9" name="Freeform 9"/>
            <p:cNvSpPr>
              <a:spLocks/>
            </p:cNvSpPr>
            <p:nvPr/>
          </p:nvSpPr>
          <p:spPr bwMode="auto">
            <a:xfrm>
              <a:off x="1028" y="2884"/>
              <a:ext cx="123" cy="102"/>
            </a:xfrm>
            <a:custGeom>
              <a:avLst/>
              <a:gdLst>
                <a:gd name="T0" fmla="*/ 123 w 123"/>
                <a:gd name="T1" fmla="*/ 51 h 102"/>
                <a:gd name="T2" fmla="*/ 123 w 123"/>
                <a:gd name="T3" fmla="*/ 0 h 102"/>
                <a:gd name="T4" fmla="*/ 0 w 123"/>
                <a:gd name="T5" fmla="*/ 51 h 102"/>
                <a:gd name="T6" fmla="*/ 123 w 123"/>
                <a:gd name="T7" fmla="*/ 102 h 102"/>
                <a:gd name="T8" fmla="*/ 123 w 123"/>
                <a:gd name="T9" fmla="*/ 5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2">
                  <a:moveTo>
                    <a:pt x="123" y="51"/>
                  </a:moveTo>
                  <a:lnTo>
                    <a:pt x="123" y="0"/>
                  </a:lnTo>
                  <a:lnTo>
                    <a:pt x="0" y="51"/>
                  </a:lnTo>
                  <a:lnTo>
                    <a:pt x="123" y="102"/>
                  </a:lnTo>
                  <a:lnTo>
                    <a:pt x="123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0" name="Freeform 10"/>
            <p:cNvSpPr>
              <a:spLocks/>
            </p:cNvSpPr>
            <p:nvPr/>
          </p:nvSpPr>
          <p:spPr bwMode="auto">
            <a:xfrm>
              <a:off x="3136" y="2884"/>
              <a:ext cx="123" cy="102"/>
            </a:xfrm>
            <a:custGeom>
              <a:avLst/>
              <a:gdLst>
                <a:gd name="T0" fmla="*/ 0 w 123"/>
                <a:gd name="T1" fmla="*/ 51 h 102"/>
                <a:gd name="T2" fmla="*/ 0 w 123"/>
                <a:gd name="T3" fmla="*/ 102 h 102"/>
                <a:gd name="T4" fmla="*/ 123 w 123"/>
                <a:gd name="T5" fmla="*/ 51 h 102"/>
                <a:gd name="T6" fmla="*/ 0 w 123"/>
                <a:gd name="T7" fmla="*/ 0 h 102"/>
                <a:gd name="T8" fmla="*/ 0 w 123"/>
                <a:gd name="T9" fmla="*/ 5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2">
                  <a:moveTo>
                    <a:pt x="0" y="51"/>
                  </a:moveTo>
                  <a:lnTo>
                    <a:pt x="0" y="102"/>
                  </a:lnTo>
                  <a:lnTo>
                    <a:pt x="123" y="51"/>
                  </a:lnTo>
                  <a:lnTo>
                    <a:pt x="0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37" name="Group 11"/>
          <p:cNvGrpSpPr>
            <a:grpSpLocks/>
          </p:cNvGrpSpPr>
          <p:nvPr/>
        </p:nvGrpSpPr>
        <p:grpSpPr bwMode="auto">
          <a:xfrm>
            <a:off x="688723" y="4507213"/>
            <a:ext cx="163512" cy="485774"/>
            <a:chOff x="741" y="2373"/>
            <a:chExt cx="103" cy="306"/>
          </a:xfrm>
        </p:grpSpPr>
        <p:sp>
          <p:nvSpPr>
            <p:cNvPr id="69655" name="Line 12"/>
            <p:cNvSpPr>
              <a:spLocks noChangeShapeType="1"/>
            </p:cNvSpPr>
            <p:nvPr/>
          </p:nvSpPr>
          <p:spPr bwMode="auto">
            <a:xfrm>
              <a:off x="793" y="2495"/>
              <a:ext cx="1" cy="6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6" name="Freeform 13"/>
            <p:cNvSpPr>
              <a:spLocks/>
            </p:cNvSpPr>
            <p:nvPr/>
          </p:nvSpPr>
          <p:spPr bwMode="auto">
            <a:xfrm>
              <a:off x="741" y="2373"/>
              <a:ext cx="103" cy="122"/>
            </a:xfrm>
            <a:custGeom>
              <a:avLst/>
              <a:gdLst>
                <a:gd name="T0" fmla="*/ 52 w 103"/>
                <a:gd name="T1" fmla="*/ 122 h 122"/>
                <a:gd name="T2" fmla="*/ 103 w 103"/>
                <a:gd name="T3" fmla="*/ 122 h 122"/>
                <a:gd name="T4" fmla="*/ 52 w 103"/>
                <a:gd name="T5" fmla="*/ 0 h 122"/>
                <a:gd name="T6" fmla="*/ 0 w 103"/>
                <a:gd name="T7" fmla="*/ 122 h 122"/>
                <a:gd name="T8" fmla="*/ 52 w 103"/>
                <a:gd name="T9" fmla="*/ 122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22">
                  <a:moveTo>
                    <a:pt x="52" y="122"/>
                  </a:moveTo>
                  <a:lnTo>
                    <a:pt x="103" y="122"/>
                  </a:lnTo>
                  <a:lnTo>
                    <a:pt x="52" y="0"/>
                  </a:lnTo>
                  <a:lnTo>
                    <a:pt x="0" y="122"/>
                  </a:lnTo>
                  <a:lnTo>
                    <a:pt x="52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7" name="Freeform 14"/>
            <p:cNvSpPr>
              <a:spLocks/>
            </p:cNvSpPr>
            <p:nvPr/>
          </p:nvSpPr>
          <p:spPr bwMode="auto">
            <a:xfrm>
              <a:off x="741" y="2557"/>
              <a:ext cx="103" cy="122"/>
            </a:xfrm>
            <a:custGeom>
              <a:avLst/>
              <a:gdLst>
                <a:gd name="T0" fmla="*/ 52 w 103"/>
                <a:gd name="T1" fmla="*/ 0 h 122"/>
                <a:gd name="T2" fmla="*/ 0 w 103"/>
                <a:gd name="T3" fmla="*/ 0 h 122"/>
                <a:gd name="T4" fmla="*/ 52 w 103"/>
                <a:gd name="T5" fmla="*/ 122 h 122"/>
                <a:gd name="T6" fmla="*/ 103 w 103"/>
                <a:gd name="T7" fmla="*/ 0 h 122"/>
                <a:gd name="T8" fmla="*/ 52 w 103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22">
                  <a:moveTo>
                    <a:pt x="52" y="0"/>
                  </a:moveTo>
                  <a:lnTo>
                    <a:pt x="0" y="0"/>
                  </a:lnTo>
                  <a:lnTo>
                    <a:pt x="52" y="122"/>
                  </a:lnTo>
                  <a:lnTo>
                    <a:pt x="10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38" name="Rectangle 15"/>
          <p:cNvSpPr>
            <a:spLocks noChangeArrowheads="1"/>
          </p:cNvSpPr>
          <p:nvPr/>
        </p:nvSpPr>
        <p:spPr bwMode="auto">
          <a:xfrm>
            <a:off x="315661" y="4473874"/>
            <a:ext cx="21800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100">
                <a:solidFill>
                  <a:srgbClr val="000000"/>
                </a:solidFill>
                <a:latin typeface="Geneva" charset="0"/>
              </a:rPr>
              <a:t>c</a:t>
            </a:r>
            <a:endParaRPr lang="en-GB" b="0"/>
          </a:p>
        </p:txBody>
      </p:sp>
      <p:sp>
        <p:nvSpPr>
          <p:cNvPr id="69639" name="Rectangle 16"/>
          <p:cNvSpPr>
            <a:spLocks noChangeArrowheads="1"/>
          </p:cNvSpPr>
          <p:nvPr/>
        </p:nvSpPr>
        <p:spPr bwMode="auto">
          <a:xfrm>
            <a:off x="2314323" y="5058073"/>
            <a:ext cx="703262" cy="635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</p:txBody>
      </p:sp>
      <p:sp>
        <p:nvSpPr>
          <p:cNvPr id="69640" name="Rectangle 17"/>
          <p:cNvSpPr>
            <a:spLocks noChangeArrowheads="1"/>
          </p:cNvSpPr>
          <p:nvPr/>
        </p:nvSpPr>
        <p:spPr bwMode="auto">
          <a:xfrm>
            <a:off x="2687385" y="5140624"/>
            <a:ext cx="1538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100">
                <a:solidFill>
                  <a:srgbClr val="000000"/>
                </a:solidFill>
                <a:latin typeface="Geneva" charset="0"/>
              </a:rPr>
              <a:t>r</a:t>
            </a:r>
            <a:endParaRPr lang="en-GB" b="0"/>
          </a:p>
        </p:txBody>
      </p:sp>
      <p:sp>
        <p:nvSpPr>
          <p:cNvPr id="69641" name="Rectangle 18"/>
          <p:cNvSpPr>
            <a:spLocks noChangeArrowheads="1"/>
          </p:cNvSpPr>
          <p:nvPr/>
        </p:nvSpPr>
        <p:spPr bwMode="auto">
          <a:xfrm>
            <a:off x="5773485" y="4523086"/>
            <a:ext cx="1169988" cy="1087438"/>
          </a:xfrm>
          <a:prstGeom prst="rect">
            <a:avLst/>
          </a:prstGeom>
          <a:solidFill>
            <a:srgbClr val="00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69642" name="Freeform 19"/>
          <p:cNvSpPr>
            <a:spLocks/>
          </p:cNvSpPr>
          <p:nvPr/>
        </p:nvSpPr>
        <p:spPr bwMode="auto">
          <a:xfrm>
            <a:off x="5760789" y="4040487"/>
            <a:ext cx="1738313" cy="1576387"/>
          </a:xfrm>
          <a:custGeom>
            <a:avLst/>
            <a:gdLst>
              <a:gd name="T0" fmla="*/ 0 w 1095"/>
              <a:gd name="T1" fmla="*/ 2147483647 h 993"/>
              <a:gd name="T2" fmla="*/ 2147483647 w 1095"/>
              <a:gd name="T3" fmla="*/ 0 h 993"/>
              <a:gd name="T4" fmla="*/ 2147483647 w 1095"/>
              <a:gd name="T5" fmla="*/ 0 h 993"/>
              <a:gd name="T6" fmla="*/ 2147483647 w 1095"/>
              <a:gd name="T7" fmla="*/ 2147483647 h 993"/>
              <a:gd name="T8" fmla="*/ 0 w 1095"/>
              <a:gd name="T9" fmla="*/ 2147483647 h 9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5" h="993">
                <a:moveTo>
                  <a:pt x="0" y="993"/>
                </a:moveTo>
                <a:lnTo>
                  <a:pt x="369" y="0"/>
                </a:lnTo>
                <a:lnTo>
                  <a:pt x="1095" y="0"/>
                </a:lnTo>
                <a:lnTo>
                  <a:pt x="727" y="993"/>
                </a:lnTo>
                <a:lnTo>
                  <a:pt x="0" y="993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643" name="Group 20"/>
          <p:cNvGrpSpPr>
            <a:grpSpLocks/>
          </p:cNvGrpSpPr>
          <p:nvPr/>
        </p:nvGrpSpPr>
        <p:grpSpPr bwMode="auto">
          <a:xfrm>
            <a:off x="6979985" y="3788075"/>
            <a:ext cx="554038" cy="155575"/>
            <a:chOff x="4691" y="1963"/>
            <a:chExt cx="358" cy="103"/>
          </a:xfrm>
        </p:grpSpPr>
        <p:sp>
          <p:nvSpPr>
            <p:cNvPr id="69653" name="Line 21"/>
            <p:cNvSpPr>
              <a:spLocks noChangeShapeType="1"/>
            </p:cNvSpPr>
            <p:nvPr/>
          </p:nvSpPr>
          <p:spPr bwMode="auto">
            <a:xfrm>
              <a:off x="4691" y="2015"/>
              <a:ext cx="235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Freeform 22"/>
            <p:cNvSpPr>
              <a:spLocks/>
            </p:cNvSpPr>
            <p:nvPr/>
          </p:nvSpPr>
          <p:spPr bwMode="auto">
            <a:xfrm>
              <a:off x="4926" y="1963"/>
              <a:ext cx="123" cy="103"/>
            </a:xfrm>
            <a:custGeom>
              <a:avLst/>
              <a:gdLst>
                <a:gd name="T0" fmla="*/ 0 w 123"/>
                <a:gd name="T1" fmla="*/ 52 h 103"/>
                <a:gd name="T2" fmla="*/ 0 w 123"/>
                <a:gd name="T3" fmla="*/ 103 h 103"/>
                <a:gd name="T4" fmla="*/ 123 w 123"/>
                <a:gd name="T5" fmla="*/ 52 h 103"/>
                <a:gd name="T6" fmla="*/ 0 w 123"/>
                <a:gd name="T7" fmla="*/ 0 h 103"/>
                <a:gd name="T8" fmla="*/ 0 w 123"/>
                <a:gd name="T9" fmla="*/ 52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3">
                  <a:moveTo>
                    <a:pt x="0" y="52"/>
                  </a:moveTo>
                  <a:lnTo>
                    <a:pt x="0" y="103"/>
                  </a:lnTo>
                  <a:lnTo>
                    <a:pt x="123" y="52"/>
                  </a:lnTo>
                  <a:lnTo>
                    <a:pt x="0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44" name="Group 23"/>
          <p:cNvGrpSpPr>
            <a:grpSpLocks/>
          </p:cNvGrpSpPr>
          <p:nvPr/>
        </p:nvGrpSpPr>
        <p:grpSpPr bwMode="auto">
          <a:xfrm>
            <a:off x="7462589" y="4019850"/>
            <a:ext cx="163513" cy="550862"/>
            <a:chOff x="5008" y="2066"/>
            <a:chExt cx="103" cy="347"/>
          </a:xfrm>
        </p:grpSpPr>
        <p:sp>
          <p:nvSpPr>
            <p:cNvPr id="69651" name="Line 24"/>
            <p:cNvSpPr>
              <a:spLocks noChangeShapeType="1"/>
            </p:cNvSpPr>
            <p:nvPr/>
          </p:nvSpPr>
          <p:spPr bwMode="auto">
            <a:xfrm flipV="1">
              <a:off x="5059" y="2188"/>
              <a:ext cx="1" cy="2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2" name="Freeform 25"/>
            <p:cNvSpPr>
              <a:spLocks/>
            </p:cNvSpPr>
            <p:nvPr/>
          </p:nvSpPr>
          <p:spPr bwMode="auto">
            <a:xfrm>
              <a:off x="5008" y="2066"/>
              <a:ext cx="103" cy="122"/>
            </a:xfrm>
            <a:custGeom>
              <a:avLst/>
              <a:gdLst>
                <a:gd name="T0" fmla="*/ 51 w 103"/>
                <a:gd name="T1" fmla="*/ 122 h 122"/>
                <a:gd name="T2" fmla="*/ 103 w 103"/>
                <a:gd name="T3" fmla="*/ 122 h 122"/>
                <a:gd name="T4" fmla="*/ 51 w 103"/>
                <a:gd name="T5" fmla="*/ 0 h 122"/>
                <a:gd name="T6" fmla="*/ 0 w 103"/>
                <a:gd name="T7" fmla="*/ 122 h 122"/>
                <a:gd name="T8" fmla="*/ 51 w 103"/>
                <a:gd name="T9" fmla="*/ 122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22">
                  <a:moveTo>
                    <a:pt x="51" y="122"/>
                  </a:moveTo>
                  <a:lnTo>
                    <a:pt x="103" y="122"/>
                  </a:lnTo>
                  <a:lnTo>
                    <a:pt x="51" y="0"/>
                  </a:lnTo>
                  <a:lnTo>
                    <a:pt x="0" y="122"/>
                  </a:lnTo>
                  <a:lnTo>
                    <a:pt x="51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5" name="Rectangle 26"/>
          <p:cNvSpPr>
            <a:spLocks noChangeArrowheads="1"/>
          </p:cNvSpPr>
          <p:nvPr/>
        </p:nvSpPr>
        <p:spPr bwMode="auto">
          <a:xfrm>
            <a:off x="7741989" y="4169074"/>
            <a:ext cx="19644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100">
                <a:solidFill>
                  <a:srgbClr val="000000"/>
                </a:solidFill>
                <a:latin typeface="Symbol" charset="0"/>
              </a:rPr>
              <a:t>d</a:t>
            </a:r>
            <a:endParaRPr lang="en-GB" b="0"/>
          </a:p>
        </p:txBody>
      </p:sp>
      <p:sp>
        <p:nvSpPr>
          <p:cNvPr id="69646" name="Rectangle 27"/>
          <p:cNvSpPr>
            <a:spLocks noChangeArrowheads="1"/>
          </p:cNvSpPr>
          <p:nvPr/>
        </p:nvSpPr>
        <p:spPr bwMode="auto">
          <a:xfrm>
            <a:off x="7060597" y="3389011"/>
            <a:ext cx="20246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100">
                <a:solidFill>
                  <a:srgbClr val="000000"/>
                </a:solidFill>
                <a:latin typeface="Geneva" charset="0"/>
              </a:rPr>
              <a:t>s</a:t>
            </a:r>
            <a:endParaRPr lang="en-GB" b="0"/>
          </a:p>
        </p:txBody>
      </p:sp>
      <p:sp>
        <p:nvSpPr>
          <p:cNvPr id="69647" name="Rectangle 28"/>
          <p:cNvSpPr>
            <a:spLocks noChangeArrowheads="1"/>
          </p:cNvSpPr>
          <p:nvPr/>
        </p:nvSpPr>
        <p:spPr bwMode="auto">
          <a:xfrm>
            <a:off x="6098927" y="5691488"/>
            <a:ext cx="534987" cy="5365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</p:txBody>
      </p:sp>
      <p:sp>
        <p:nvSpPr>
          <p:cNvPr id="69648" name="Rectangle 29"/>
          <p:cNvSpPr>
            <a:spLocks noChangeArrowheads="1"/>
          </p:cNvSpPr>
          <p:nvPr/>
        </p:nvSpPr>
        <p:spPr bwMode="auto">
          <a:xfrm>
            <a:off x="6195764" y="5774040"/>
            <a:ext cx="196587" cy="35394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300">
                <a:solidFill>
                  <a:srgbClr val="000000"/>
                </a:solidFill>
                <a:latin typeface="Geneva" charset="0"/>
              </a:rPr>
              <a:t>1</a:t>
            </a:r>
            <a:endParaRPr lang="en-GB" b="0"/>
          </a:p>
        </p:txBody>
      </p:sp>
      <p:pic>
        <p:nvPicPr>
          <p:cNvPr id="10270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64" y="304801"/>
            <a:ext cx="7391400" cy="212883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1055440" y="2488308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Christian, 1957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0372BA4-A03E-2044-A5E8-2F0B70218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5029" y="3722193"/>
            <a:ext cx="2550829" cy="254158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difficul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060848"/>
            <a:ext cx="83153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19335" y="260648"/>
            <a:ext cx="9143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0" dirty="0">
                <a:solidFill>
                  <a:schemeClr val="accent2"/>
                </a:solidFill>
                <a:latin typeface="Arial"/>
                <a:cs typeface="Arial"/>
              </a:rPr>
              <a:t>Materials, transformation temperatures &amp; strength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B9016-FBEE-CE48-A771-80409FD5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400016"/>
            <a:ext cx="8553949" cy="5197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916832"/>
            <a:ext cx="845502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23392" y="6021288"/>
            <a:ext cx="373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latin typeface="Arial"/>
                <a:cs typeface="Arial"/>
              </a:rPr>
              <a:t>Olson and Hartman, 1982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762000"/>
            <a:ext cx="6379146" cy="54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16080" y="6237315"/>
            <a:ext cx="373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latin typeface="Arial"/>
                <a:cs typeface="Arial"/>
              </a:rPr>
              <a:t>Olson and Hartman, 1982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84" y="260648"/>
            <a:ext cx="4648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4" y="3733802"/>
            <a:ext cx="4778375" cy="27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35360" y="6134591"/>
            <a:ext cx="373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latin typeface="Arial"/>
                <a:cs typeface="Arial"/>
              </a:rPr>
              <a:t>Olson and Hartman, 1982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Tsuchiya.MPG" descr="/Users/harshadbhadeshia/Slides/Tsuchiya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04664"/>
            <a:ext cx="7391400" cy="554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508D2-C12C-E140-AFF7-AAA8AE451451}"/>
              </a:ext>
            </a:extLst>
          </p:cNvPr>
          <p:cNvSpPr txBox="1"/>
          <p:nvPr/>
        </p:nvSpPr>
        <p:spPr>
          <a:xfrm>
            <a:off x="551384" y="602128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latin typeface="Arial" panose="020B0604020202020204" pitchFamily="34" charset="0"/>
                <a:cs typeface="Arial" panose="020B0604020202020204" pitchFamily="34" charset="0"/>
              </a:rPr>
              <a:t>Courtesy of Professor Koichi Tsuchiya, Toyohashi University of Technology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9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9456" y="1988840"/>
            <a:ext cx="6532558" cy="3838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40000"/>
              </a:lnSpc>
              <a:buFont typeface="Arial"/>
              <a:buChar char="•"/>
            </a:pPr>
            <a:r>
              <a:rPr lang="en-US" sz="4400" b="0" dirty="0">
                <a:latin typeface="Arial"/>
                <a:cs typeface="Arial"/>
              </a:rPr>
              <a:t>can form at incredibly </a:t>
            </a:r>
          </a:p>
          <a:p>
            <a:pPr>
              <a:lnSpc>
                <a:spcPct val="140000"/>
              </a:lnSpc>
            </a:pPr>
            <a:r>
              <a:rPr lang="en-US" sz="4400" b="0" dirty="0">
                <a:latin typeface="Arial"/>
                <a:cs typeface="Arial"/>
              </a:rPr>
              <a:t>     low temperatures</a:t>
            </a:r>
          </a:p>
          <a:p>
            <a:pPr marL="571500" indent="-571500">
              <a:lnSpc>
                <a:spcPct val="140000"/>
              </a:lnSpc>
              <a:buFont typeface="Arial"/>
              <a:buChar char="•"/>
            </a:pPr>
            <a:r>
              <a:rPr lang="en-US" sz="4400" b="0" dirty="0">
                <a:latin typeface="Arial"/>
                <a:cs typeface="Arial"/>
              </a:rPr>
              <a:t>can form very rapidly</a:t>
            </a:r>
          </a:p>
          <a:p>
            <a:pPr marL="571500" indent="-571500">
              <a:lnSpc>
                <a:spcPct val="140000"/>
              </a:lnSpc>
              <a:buFont typeface="Arial"/>
              <a:buChar char="•"/>
            </a:pPr>
            <a:r>
              <a:rPr lang="en-US" sz="4400" b="0" dirty="0">
                <a:latin typeface="Arial"/>
                <a:cs typeface="Arial"/>
              </a:rPr>
              <a:t>no composition change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384" y="404664"/>
            <a:ext cx="3373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 err="1">
                <a:latin typeface="Arial"/>
                <a:cs typeface="Arial"/>
              </a:rPr>
              <a:t>Diffusionless</a:t>
            </a:r>
            <a:endParaRPr lang="en-US" sz="44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47343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1716</TotalTime>
  <Words>276</Words>
  <Application>Microsoft Macintosh PowerPoint</Application>
  <PresentationFormat>Widescreen</PresentationFormat>
  <Paragraphs>97</Paragraphs>
  <Slides>35</Slides>
  <Notes>30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Comic Sans MS</vt:lpstr>
      <vt:lpstr>Geneva</vt:lpstr>
      <vt:lpstr>Symbol</vt:lpstr>
      <vt:lpstr>Times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hkdb_2</dc:creator>
  <cp:lastModifiedBy>H.K.D.H. Bhadeshia</cp:lastModifiedBy>
  <cp:revision>166</cp:revision>
  <cp:lastPrinted>2020-09-22T08:39:56Z</cp:lastPrinted>
  <dcterms:created xsi:type="dcterms:W3CDTF">2002-10-31T17:31:35Z</dcterms:created>
  <dcterms:modified xsi:type="dcterms:W3CDTF">2020-09-25T14:21:11Z</dcterms:modified>
</cp:coreProperties>
</file>