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74" r:id="rId2"/>
    <p:sldId id="287" r:id="rId3"/>
    <p:sldId id="313" r:id="rId4"/>
    <p:sldId id="298" r:id="rId5"/>
    <p:sldId id="261" r:id="rId6"/>
    <p:sldId id="288" r:id="rId7"/>
    <p:sldId id="260" r:id="rId8"/>
    <p:sldId id="339" r:id="rId9"/>
    <p:sldId id="268" r:id="rId10"/>
    <p:sldId id="289" r:id="rId11"/>
    <p:sldId id="314" r:id="rId12"/>
    <p:sldId id="310" r:id="rId13"/>
    <p:sldId id="290" r:id="rId14"/>
    <p:sldId id="291" r:id="rId15"/>
    <p:sldId id="272" r:id="rId16"/>
    <p:sldId id="265" r:id="rId17"/>
    <p:sldId id="266" r:id="rId18"/>
    <p:sldId id="306" r:id="rId19"/>
    <p:sldId id="308" r:id="rId20"/>
    <p:sldId id="318" r:id="rId21"/>
    <p:sldId id="326" r:id="rId22"/>
    <p:sldId id="321" r:id="rId23"/>
    <p:sldId id="327" r:id="rId24"/>
    <p:sldId id="319" r:id="rId25"/>
    <p:sldId id="322" r:id="rId26"/>
    <p:sldId id="323" r:id="rId27"/>
    <p:sldId id="324" r:id="rId28"/>
    <p:sldId id="325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FDD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3386" autoAdjust="0"/>
  </p:normalViewPr>
  <p:slideViewPr>
    <p:cSldViewPr>
      <p:cViewPr varScale="1">
        <p:scale>
          <a:sx n="128" d="100"/>
          <a:sy n="128" d="100"/>
        </p:scale>
        <p:origin x="2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F4E06DCB-2EFC-7C4C-92C7-4793743C5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6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13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CD7C8-82FC-3942-BBA1-3D7F85273235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839E1-5C43-584A-9A2D-5AB1B052504C}" type="slidenum">
              <a:rPr lang="en-US"/>
              <a:pPr/>
              <a:t>11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F7B84B-465A-F044-8177-F37CC08064F6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94515-B032-B64F-AA0C-6D9D2E4B9357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375E9-AF84-9844-A083-D7B4C40DF97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1E13-4CE4-8E4E-B395-B41A2508FAA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F28ADB-F7F2-B542-A9B5-1FE7FFB6AFD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6DCB-2EFC-7C4C-92C7-4793743C5A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5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CF1E5E-9B9D-FB48-97E5-3928F2A3ADEE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96995-2F6F-EA43-9EDE-9170946D842D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13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E2DE75-32E7-D64E-BB1D-46BF41B1EFF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CF385E-08E2-664D-86C7-047351F29750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05185-44C2-5141-9E4C-29E618CF865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569296-6274-F845-8AAE-42D0F3265FB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FCEB530-F7E1-DE41-BF7E-BC6931F10ECE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3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A9A0F-8223-3241-93A7-4DBDF294229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4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7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0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1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1D99AFBA-F934-F749-8231-9F61EF29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35360" y="1159465"/>
            <a:ext cx="61214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Widmanstaetten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Allotriomorphic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263352" y="260648"/>
            <a:ext cx="5760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Steels: lecture 2 of 12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42269E-69D0-AF4E-B97F-4413477F0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41" y="480881"/>
            <a:ext cx="2826916" cy="43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cking_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052736"/>
            <a:ext cx="8940044" cy="4925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1028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88640"/>
            <a:ext cx="5410200" cy="49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1029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84" y="112438"/>
            <a:ext cx="40386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20" y="5405261"/>
            <a:ext cx="46990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59020"/>
            <a:ext cx="7914245" cy="5811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6120" y="6237315"/>
            <a:ext cx="2716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latin typeface="Arial"/>
                <a:cs typeface="Arial"/>
              </a:rPr>
              <a:t>Tomota</a:t>
            </a:r>
            <a:r>
              <a:rPr lang="en-US" b="0" dirty="0">
                <a:latin typeface="Arial"/>
                <a:cs typeface="Arial"/>
              </a:rPr>
              <a:t> et al. 1988</a:t>
            </a:r>
          </a:p>
        </p:txBody>
      </p:sp>
    </p:spTree>
    <p:extLst>
      <p:ext uri="{BB962C8B-B14F-4D97-AF65-F5344CB8AC3E}">
        <p14:creationId xmlns:p14="http://schemas.microsoft.com/office/powerpoint/2010/main" val="856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Line 2"/>
          <p:cNvSpPr>
            <a:spLocks noChangeShapeType="1"/>
          </p:cNvSpPr>
          <p:nvPr/>
        </p:nvSpPr>
        <p:spPr bwMode="auto">
          <a:xfrm flipH="1" flipV="1">
            <a:off x="-339725" y="1589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2" name="Line 3"/>
          <p:cNvSpPr>
            <a:spLocks noChangeShapeType="1"/>
          </p:cNvSpPr>
          <p:nvPr/>
        </p:nvSpPr>
        <p:spPr bwMode="auto">
          <a:xfrm flipH="1" flipV="1">
            <a:off x="-339725" y="1589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63" name="Group 4"/>
          <p:cNvGrpSpPr>
            <a:grpSpLocks/>
          </p:cNvGrpSpPr>
          <p:nvPr/>
        </p:nvGrpSpPr>
        <p:grpSpPr bwMode="auto">
          <a:xfrm>
            <a:off x="4191004" y="990601"/>
            <a:ext cx="1471613" cy="1987550"/>
            <a:chOff x="1098" y="625"/>
            <a:chExt cx="927" cy="1252"/>
          </a:xfrm>
        </p:grpSpPr>
        <p:sp>
          <p:nvSpPr>
            <p:cNvPr id="92183" name="Freeform 5"/>
            <p:cNvSpPr>
              <a:spLocks/>
            </p:cNvSpPr>
            <p:nvPr/>
          </p:nvSpPr>
          <p:spPr bwMode="auto">
            <a:xfrm>
              <a:off x="1210" y="673"/>
              <a:ext cx="720" cy="912"/>
            </a:xfrm>
            <a:custGeom>
              <a:avLst/>
              <a:gdLst>
                <a:gd name="T0" fmla="*/ 0 w 720"/>
                <a:gd name="T1" fmla="*/ 912 h 912"/>
                <a:gd name="T2" fmla="*/ 720 w 720"/>
                <a:gd name="T3" fmla="*/ 672 h 912"/>
                <a:gd name="T4" fmla="*/ 720 w 720"/>
                <a:gd name="T5" fmla="*/ 0 h 912"/>
                <a:gd name="T6" fmla="*/ 0 w 720"/>
                <a:gd name="T7" fmla="*/ 240 h 912"/>
                <a:gd name="T8" fmla="*/ 0 w 720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912">
                  <a:moveTo>
                    <a:pt x="0" y="912"/>
                  </a:moveTo>
                  <a:lnTo>
                    <a:pt x="720" y="672"/>
                  </a:lnTo>
                  <a:lnTo>
                    <a:pt x="720" y="0"/>
                  </a:lnTo>
                  <a:lnTo>
                    <a:pt x="0" y="24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184" name="Rectangle 6"/>
            <p:cNvSpPr>
              <a:spLocks noChangeArrowheads="1"/>
            </p:cNvSpPr>
            <p:nvPr/>
          </p:nvSpPr>
          <p:spPr bwMode="auto">
            <a:xfrm>
              <a:off x="1346" y="1073"/>
              <a:ext cx="45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Austenite</a:t>
              </a:r>
              <a:endParaRPr lang="en-GB" b="0"/>
            </a:p>
          </p:txBody>
        </p:sp>
        <p:sp>
          <p:nvSpPr>
            <p:cNvPr id="92185" name="Rectangle 7"/>
            <p:cNvSpPr>
              <a:spLocks noChangeArrowheads="1"/>
            </p:cNvSpPr>
            <p:nvPr/>
          </p:nvSpPr>
          <p:spPr bwMode="auto">
            <a:xfrm>
              <a:off x="1298" y="1761"/>
              <a:ext cx="14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(a)</a:t>
              </a:r>
              <a:endParaRPr lang="en-GB" b="0"/>
            </a:p>
          </p:txBody>
        </p:sp>
        <p:sp>
          <p:nvSpPr>
            <p:cNvPr id="92186" name="Rectangle 8"/>
            <p:cNvSpPr>
              <a:spLocks noChangeArrowheads="1"/>
            </p:cNvSpPr>
            <p:nvPr/>
          </p:nvSpPr>
          <p:spPr bwMode="auto">
            <a:xfrm>
              <a:off x="1098" y="857"/>
              <a:ext cx="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 b="0"/>
            </a:p>
          </p:txBody>
        </p:sp>
        <p:sp>
          <p:nvSpPr>
            <p:cNvPr id="92187" name="Rectangle 9"/>
            <p:cNvSpPr>
              <a:spLocks noChangeArrowheads="1"/>
            </p:cNvSpPr>
            <p:nvPr/>
          </p:nvSpPr>
          <p:spPr bwMode="auto">
            <a:xfrm>
              <a:off x="1122" y="1513"/>
              <a:ext cx="5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 b="0"/>
            </a:p>
          </p:txBody>
        </p:sp>
        <p:sp>
          <p:nvSpPr>
            <p:cNvPr id="92188" name="Rectangle 10"/>
            <p:cNvSpPr>
              <a:spLocks noChangeArrowheads="1"/>
            </p:cNvSpPr>
            <p:nvPr/>
          </p:nvSpPr>
          <p:spPr bwMode="auto">
            <a:xfrm>
              <a:off x="1970" y="1289"/>
              <a:ext cx="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 b="0"/>
            </a:p>
          </p:txBody>
        </p:sp>
        <p:sp>
          <p:nvSpPr>
            <p:cNvPr id="92189" name="Rectangle 11"/>
            <p:cNvSpPr>
              <a:spLocks noChangeArrowheads="1"/>
            </p:cNvSpPr>
            <p:nvPr/>
          </p:nvSpPr>
          <p:spPr bwMode="auto">
            <a:xfrm>
              <a:off x="1962" y="625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 b="0"/>
            </a:p>
          </p:txBody>
        </p:sp>
      </p:grpSp>
      <p:grpSp>
        <p:nvGrpSpPr>
          <p:cNvPr id="92164" name="Group 74"/>
          <p:cNvGrpSpPr>
            <a:grpSpLocks/>
          </p:cNvGrpSpPr>
          <p:nvPr/>
        </p:nvGrpSpPr>
        <p:grpSpPr bwMode="auto">
          <a:xfrm>
            <a:off x="5664204" y="1346201"/>
            <a:ext cx="1878013" cy="1644650"/>
            <a:chOff x="2026" y="849"/>
            <a:chExt cx="1183" cy="1036"/>
          </a:xfrm>
        </p:grpSpPr>
        <p:grpSp>
          <p:nvGrpSpPr>
            <p:cNvPr id="92166" name="Group 75"/>
            <p:cNvGrpSpPr>
              <a:grpSpLocks/>
            </p:cNvGrpSpPr>
            <p:nvPr/>
          </p:nvGrpSpPr>
          <p:grpSpPr bwMode="auto">
            <a:xfrm>
              <a:off x="2026" y="849"/>
              <a:ext cx="1183" cy="1036"/>
              <a:chOff x="2026" y="849"/>
              <a:chExt cx="1183" cy="1036"/>
            </a:xfrm>
          </p:grpSpPr>
          <p:sp>
            <p:nvSpPr>
              <p:cNvPr id="92168" name="Rectangle 76"/>
              <p:cNvSpPr>
                <a:spLocks noChangeArrowheads="1"/>
              </p:cNvSpPr>
              <p:nvPr/>
            </p:nvSpPr>
            <p:spPr bwMode="auto">
              <a:xfrm>
                <a:off x="2506" y="985"/>
                <a:ext cx="47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Observed </a:t>
                </a:r>
                <a:endParaRPr lang="en-GB" b="0"/>
              </a:p>
            </p:txBody>
          </p:sp>
          <p:sp>
            <p:nvSpPr>
              <p:cNvPr id="92169" name="Rectangle 77"/>
              <p:cNvSpPr>
                <a:spLocks noChangeArrowheads="1"/>
              </p:cNvSpPr>
              <p:nvPr/>
            </p:nvSpPr>
            <p:spPr bwMode="auto">
              <a:xfrm>
                <a:off x="2506" y="1113"/>
                <a:ext cx="33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shape, </a:t>
                </a:r>
                <a:endParaRPr lang="en-GB" b="0"/>
              </a:p>
            </p:txBody>
          </p:sp>
          <p:sp>
            <p:nvSpPr>
              <p:cNvPr id="92170" name="Rectangle 78"/>
              <p:cNvSpPr>
                <a:spLocks noChangeArrowheads="1"/>
              </p:cNvSpPr>
              <p:nvPr/>
            </p:nvSpPr>
            <p:spPr bwMode="auto">
              <a:xfrm>
                <a:off x="2506" y="1241"/>
                <a:ext cx="37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correct </a:t>
                </a:r>
                <a:endParaRPr lang="en-GB" b="0"/>
              </a:p>
            </p:txBody>
          </p:sp>
          <p:sp>
            <p:nvSpPr>
              <p:cNvPr id="92171" name="Rectangle 79"/>
              <p:cNvSpPr>
                <a:spLocks noChangeArrowheads="1"/>
              </p:cNvSpPr>
              <p:nvPr/>
            </p:nvSpPr>
            <p:spPr bwMode="auto">
              <a:xfrm>
                <a:off x="2506" y="1369"/>
                <a:ext cx="432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structure</a:t>
                </a:r>
                <a:endParaRPr lang="en-GB" b="0"/>
              </a:p>
            </p:txBody>
          </p:sp>
          <p:grpSp>
            <p:nvGrpSpPr>
              <p:cNvPr id="92172" name="Group 80"/>
              <p:cNvGrpSpPr>
                <a:grpSpLocks/>
              </p:cNvGrpSpPr>
              <p:nvPr/>
            </p:nvGrpSpPr>
            <p:grpSpPr bwMode="auto">
              <a:xfrm>
                <a:off x="2026" y="849"/>
                <a:ext cx="1183" cy="1036"/>
                <a:chOff x="2026" y="849"/>
                <a:chExt cx="1183" cy="1036"/>
              </a:xfrm>
            </p:grpSpPr>
            <p:sp>
              <p:nvSpPr>
                <p:cNvPr id="92173" name="Rectangle 81"/>
                <p:cNvSpPr>
                  <a:spLocks noChangeArrowheads="1"/>
                </p:cNvSpPr>
                <p:nvPr/>
              </p:nvSpPr>
              <p:spPr bwMode="auto">
                <a:xfrm>
                  <a:off x="2414" y="917"/>
                  <a:ext cx="712" cy="66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0"/>
                </a:p>
              </p:txBody>
            </p:sp>
            <p:sp>
              <p:nvSpPr>
                <p:cNvPr id="92174" name="Rectangle 82"/>
                <p:cNvSpPr>
                  <a:spLocks noChangeArrowheads="1"/>
                </p:cNvSpPr>
                <p:nvPr/>
              </p:nvSpPr>
              <p:spPr bwMode="auto">
                <a:xfrm>
                  <a:off x="2082" y="953"/>
                  <a:ext cx="85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 b="0"/>
                </a:p>
              </p:txBody>
            </p:sp>
            <p:sp>
              <p:nvSpPr>
                <p:cNvPr id="92175" name="Rectangle 83"/>
                <p:cNvSpPr>
                  <a:spLocks noChangeArrowheads="1"/>
                </p:cNvSpPr>
                <p:nvPr/>
              </p:nvSpPr>
              <p:spPr bwMode="auto">
                <a:xfrm>
                  <a:off x="2682" y="1769"/>
                  <a:ext cx="14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(b)</a:t>
                  </a:r>
                  <a:endParaRPr lang="en-GB" b="0"/>
                </a:p>
              </p:txBody>
            </p:sp>
            <p:sp>
              <p:nvSpPr>
                <p:cNvPr id="92176" name="Rectangle 84"/>
                <p:cNvSpPr>
                  <a:spLocks noChangeArrowheads="1"/>
                </p:cNvSpPr>
                <p:nvPr/>
              </p:nvSpPr>
              <p:spPr bwMode="auto">
                <a:xfrm>
                  <a:off x="2298" y="849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 b="0"/>
                </a:p>
              </p:txBody>
            </p:sp>
            <p:sp>
              <p:nvSpPr>
                <p:cNvPr id="92177" name="Rectangle 85"/>
                <p:cNvSpPr>
                  <a:spLocks noChangeArrowheads="1"/>
                </p:cNvSpPr>
                <p:nvPr/>
              </p:nvSpPr>
              <p:spPr bwMode="auto">
                <a:xfrm>
                  <a:off x="2322" y="1513"/>
                  <a:ext cx="51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 b="0"/>
                </a:p>
              </p:txBody>
            </p:sp>
            <p:sp>
              <p:nvSpPr>
                <p:cNvPr id="92178" name="Rectangle 86"/>
                <p:cNvSpPr>
                  <a:spLocks noChangeArrowheads="1"/>
                </p:cNvSpPr>
                <p:nvPr/>
              </p:nvSpPr>
              <p:spPr bwMode="auto">
                <a:xfrm>
                  <a:off x="3154" y="857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 b="0"/>
                </a:p>
              </p:txBody>
            </p:sp>
            <p:sp>
              <p:nvSpPr>
                <p:cNvPr id="92179" name="Rectangle 87"/>
                <p:cNvSpPr>
                  <a:spLocks noChangeArrowheads="1"/>
                </p:cNvSpPr>
                <p:nvPr/>
              </p:nvSpPr>
              <p:spPr bwMode="auto">
                <a:xfrm>
                  <a:off x="3154" y="1513"/>
                  <a:ext cx="55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 b="0"/>
                </a:p>
              </p:txBody>
            </p:sp>
            <p:grpSp>
              <p:nvGrpSpPr>
                <p:cNvPr id="92180" name="Group 88"/>
                <p:cNvGrpSpPr>
                  <a:grpSpLocks/>
                </p:cNvGrpSpPr>
                <p:nvPr/>
              </p:nvGrpSpPr>
              <p:grpSpPr bwMode="auto">
                <a:xfrm>
                  <a:off x="2026" y="1169"/>
                  <a:ext cx="312" cy="48"/>
                  <a:chOff x="2026" y="1169"/>
                  <a:chExt cx="312" cy="48"/>
                </a:xfrm>
              </p:grpSpPr>
              <p:sp>
                <p:nvSpPr>
                  <p:cNvPr id="9218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2026" y="1193"/>
                    <a:ext cx="21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82" name="Freeform 90"/>
                  <p:cNvSpPr>
                    <a:spLocks/>
                  </p:cNvSpPr>
                  <p:nvPr/>
                </p:nvSpPr>
                <p:spPr bwMode="auto">
                  <a:xfrm>
                    <a:off x="2242" y="1169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92167" name="Rectangle 91"/>
            <p:cNvSpPr>
              <a:spLocks noChangeArrowheads="1"/>
            </p:cNvSpPr>
            <p:nvPr/>
          </p:nvSpPr>
          <p:spPr bwMode="auto">
            <a:xfrm>
              <a:off x="2146" y="1057"/>
              <a:ext cx="7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 b="0"/>
            </a:p>
          </p:txBody>
        </p:sp>
      </p:grpSp>
      <p:pic>
        <p:nvPicPr>
          <p:cNvPr id="92165" name="Picture 116" descr="tabl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4" y="3702052"/>
            <a:ext cx="5153025" cy="26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ChangeArrowheads="1"/>
          </p:cNvSpPr>
          <p:nvPr/>
        </p:nvSpPr>
        <p:spPr bwMode="auto">
          <a:xfrm>
            <a:off x="7176592" y="5180433"/>
            <a:ext cx="1169988" cy="1087438"/>
          </a:xfrm>
          <a:prstGeom prst="rect">
            <a:avLst/>
          </a:prstGeom>
          <a:solidFill>
            <a:srgbClr val="00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94210" name="Freeform 8"/>
          <p:cNvSpPr>
            <a:spLocks/>
          </p:cNvSpPr>
          <p:nvPr/>
        </p:nvSpPr>
        <p:spPr bwMode="auto">
          <a:xfrm>
            <a:off x="7176596" y="4691484"/>
            <a:ext cx="1738313" cy="1576387"/>
          </a:xfrm>
          <a:custGeom>
            <a:avLst/>
            <a:gdLst>
              <a:gd name="T0" fmla="*/ 0 w 1095"/>
              <a:gd name="T1" fmla="*/ 2147483647 h 993"/>
              <a:gd name="T2" fmla="*/ 2147483647 w 1095"/>
              <a:gd name="T3" fmla="*/ 0 h 993"/>
              <a:gd name="T4" fmla="*/ 2147483647 w 1095"/>
              <a:gd name="T5" fmla="*/ 0 h 993"/>
              <a:gd name="T6" fmla="*/ 2147483647 w 1095"/>
              <a:gd name="T7" fmla="*/ 2147483647 h 993"/>
              <a:gd name="T8" fmla="*/ 0 w 1095"/>
              <a:gd name="T9" fmla="*/ 2147483647 h 9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5" h="993">
                <a:moveTo>
                  <a:pt x="0" y="993"/>
                </a:moveTo>
                <a:lnTo>
                  <a:pt x="369" y="0"/>
                </a:lnTo>
                <a:lnTo>
                  <a:pt x="1095" y="0"/>
                </a:lnTo>
                <a:lnTo>
                  <a:pt x="727" y="993"/>
                </a:lnTo>
                <a:lnTo>
                  <a:pt x="0" y="993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211" name="Picture 17" descr="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76672"/>
            <a:ext cx="84963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699592" y="5582073"/>
            <a:ext cx="624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b="0">
                <a:latin typeface="Arial" panose="020B0604020202020204" pitchFamily="34" charset="0"/>
                <a:cs typeface="Arial" panose="020B0604020202020204" pitchFamily="34" charset="0"/>
              </a:rPr>
              <a:t>Brooks, Loretto and Smallman, 1979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1127448" y="236537"/>
            <a:ext cx="5337175" cy="638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Line 2"/>
          <p:cNvSpPr>
            <a:spLocks noChangeShapeType="1"/>
          </p:cNvSpPr>
          <p:nvPr/>
        </p:nvSpPr>
        <p:spPr bwMode="auto">
          <a:xfrm flipH="1" flipV="1">
            <a:off x="-578420" y="1066801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6" name="Line 3"/>
          <p:cNvSpPr>
            <a:spLocks noChangeShapeType="1"/>
          </p:cNvSpPr>
          <p:nvPr/>
        </p:nvSpPr>
        <p:spPr bwMode="auto">
          <a:xfrm flipH="1" flipV="1">
            <a:off x="-578420" y="1066801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Arc 5"/>
          <p:cNvSpPr>
            <a:spLocks/>
          </p:cNvSpPr>
          <p:nvPr/>
        </p:nvSpPr>
        <p:spPr bwMode="auto">
          <a:xfrm>
            <a:off x="953953" y="3073399"/>
            <a:ext cx="781050" cy="1390651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Arc 6"/>
          <p:cNvSpPr>
            <a:spLocks/>
          </p:cNvSpPr>
          <p:nvPr/>
        </p:nvSpPr>
        <p:spPr bwMode="auto">
          <a:xfrm>
            <a:off x="1709603" y="3073399"/>
            <a:ext cx="793750" cy="139065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8309" name="Group 10"/>
          <p:cNvGrpSpPr>
            <a:grpSpLocks/>
          </p:cNvGrpSpPr>
          <p:nvPr/>
        </p:nvGrpSpPr>
        <p:grpSpPr bwMode="auto">
          <a:xfrm>
            <a:off x="1277803" y="4381501"/>
            <a:ext cx="3009900" cy="584200"/>
            <a:chOff x="1890" y="2621"/>
            <a:chExt cx="1896" cy="368"/>
          </a:xfrm>
        </p:grpSpPr>
        <p:sp>
          <p:nvSpPr>
            <p:cNvPr id="98364" name="Freeform 11"/>
            <p:cNvSpPr>
              <a:spLocks/>
            </p:cNvSpPr>
            <p:nvPr/>
          </p:nvSpPr>
          <p:spPr bwMode="auto">
            <a:xfrm>
              <a:off x="1890" y="262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5" name="Freeform 12"/>
            <p:cNvSpPr>
              <a:spLocks/>
            </p:cNvSpPr>
            <p:nvPr/>
          </p:nvSpPr>
          <p:spPr bwMode="auto">
            <a:xfrm>
              <a:off x="1938" y="262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6" name="Freeform 13"/>
            <p:cNvSpPr>
              <a:spLocks/>
            </p:cNvSpPr>
            <p:nvPr/>
          </p:nvSpPr>
          <p:spPr bwMode="auto">
            <a:xfrm>
              <a:off x="1986" y="263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7" name="Freeform 14"/>
            <p:cNvSpPr>
              <a:spLocks/>
            </p:cNvSpPr>
            <p:nvPr/>
          </p:nvSpPr>
          <p:spPr bwMode="auto">
            <a:xfrm>
              <a:off x="2034" y="264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8" name="Freeform 15"/>
            <p:cNvSpPr>
              <a:spLocks/>
            </p:cNvSpPr>
            <p:nvPr/>
          </p:nvSpPr>
          <p:spPr bwMode="auto">
            <a:xfrm>
              <a:off x="2082" y="266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9" name="Freeform 16"/>
            <p:cNvSpPr>
              <a:spLocks/>
            </p:cNvSpPr>
            <p:nvPr/>
          </p:nvSpPr>
          <p:spPr bwMode="auto">
            <a:xfrm>
              <a:off x="2130" y="266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0" name="Freeform 17"/>
            <p:cNvSpPr>
              <a:spLocks/>
            </p:cNvSpPr>
            <p:nvPr/>
          </p:nvSpPr>
          <p:spPr bwMode="auto">
            <a:xfrm>
              <a:off x="2178" y="267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1" name="Freeform 18"/>
            <p:cNvSpPr>
              <a:spLocks/>
            </p:cNvSpPr>
            <p:nvPr/>
          </p:nvSpPr>
          <p:spPr bwMode="auto">
            <a:xfrm>
              <a:off x="2226" y="268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2" name="Freeform 19"/>
            <p:cNvSpPr>
              <a:spLocks/>
            </p:cNvSpPr>
            <p:nvPr/>
          </p:nvSpPr>
          <p:spPr bwMode="auto">
            <a:xfrm>
              <a:off x="2274" y="269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3" name="Freeform 20"/>
            <p:cNvSpPr>
              <a:spLocks/>
            </p:cNvSpPr>
            <p:nvPr/>
          </p:nvSpPr>
          <p:spPr bwMode="auto">
            <a:xfrm>
              <a:off x="2322" y="270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4" name="Freeform 21"/>
            <p:cNvSpPr>
              <a:spLocks/>
            </p:cNvSpPr>
            <p:nvPr/>
          </p:nvSpPr>
          <p:spPr bwMode="auto">
            <a:xfrm>
              <a:off x="2370" y="270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5" name="Freeform 22"/>
            <p:cNvSpPr>
              <a:spLocks/>
            </p:cNvSpPr>
            <p:nvPr/>
          </p:nvSpPr>
          <p:spPr bwMode="auto">
            <a:xfrm>
              <a:off x="2418" y="271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6" name="Freeform 23"/>
            <p:cNvSpPr>
              <a:spLocks/>
            </p:cNvSpPr>
            <p:nvPr/>
          </p:nvSpPr>
          <p:spPr bwMode="auto">
            <a:xfrm>
              <a:off x="2466" y="273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7" name="Freeform 24"/>
            <p:cNvSpPr>
              <a:spLocks/>
            </p:cNvSpPr>
            <p:nvPr/>
          </p:nvSpPr>
          <p:spPr bwMode="auto">
            <a:xfrm>
              <a:off x="2514" y="274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8" name="Freeform 25"/>
            <p:cNvSpPr>
              <a:spLocks/>
            </p:cNvSpPr>
            <p:nvPr/>
          </p:nvSpPr>
          <p:spPr bwMode="auto">
            <a:xfrm>
              <a:off x="2562" y="274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79" name="Freeform 26"/>
            <p:cNvSpPr>
              <a:spLocks/>
            </p:cNvSpPr>
            <p:nvPr/>
          </p:nvSpPr>
          <p:spPr bwMode="auto">
            <a:xfrm>
              <a:off x="2610" y="275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0" name="Freeform 27"/>
            <p:cNvSpPr>
              <a:spLocks/>
            </p:cNvSpPr>
            <p:nvPr/>
          </p:nvSpPr>
          <p:spPr bwMode="auto">
            <a:xfrm>
              <a:off x="2658" y="276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1" name="Freeform 28"/>
            <p:cNvSpPr>
              <a:spLocks/>
            </p:cNvSpPr>
            <p:nvPr/>
          </p:nvSpPr>
          <p:spPr bwMode="auto">
            <a:xfrm>
              <a:off x="2706" y="277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2" name="Freeform 29"/>
            <p:cNvSpPr>
              <a:spLocks/>
            </p:cNvSpPr>
            <p:nvPr/>
          </p:nvSpPr>
          <p:spPr bwMode="auto">
            <a:xfrm>
              <a:off x="2754" y="278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3" name="Freeform 30"/>
            <p:cNvSpPr>
              <a:spLocks/>
            </p:cNvSpPr>
            <p:nvPr/>
          </p:nvSpPr>
          <p:spPr bwMode="auto">
            <a:xfrm>
              <a:off x="2802" y="278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4" name="Freeform 31"/>
            <p:cNvSpPr>
              <a:spLocks/>
            </p:cNvSpPr>
            <p:nvPr/>
          </p:nvSpPr>
          <p:spPr bwMode="auto">
            <a:xfrm>
              <a:off x="2850" y="280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5" name="Freeform 32"/>
            <p:cNvSpPr>
              <a:spLocks/>
            </p:cNvSpPr>
            <p:nvPr/>
          </p:nvSpPr>
          <p:spPr bwMode="auto">
            <a:xfrm>
              <a:off x="2898" y="281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6" name="Freeform 33"/>
            <p:cNvSpPr>
              <a:spLocks/>
            </p:cNvSpPr>
            <p:nvPr/>
          </p:nvSpPr>
          <p:spPr bwMode="auto">
            <a:xfrm>
              <a:off x="2946" y="282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7" name="Freeform 34"/>
            <p:cNvSpPr>
              <a:spLocks/>
            </p:cNvSpPr>
            <p:nvPr/>
          </p:nvSpPr>
          <p:spPr bwMode="auto">
            <a:xfrm>
              <a:off x="2994" y="282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8" name="Freeform 35"/>
            <p:cNvSpPr>
              <a:spLocks/>
            </p:cNvSpPr>
            <p:nvPr/>
          </p:nvSpPr>
          <p:spPr bwMode="auto">
            <a:xfrm>
              <a:off x="3042" y="283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89" name="Freeform 36"/>
            <p:cNvSpPr>
              <a:spLocks/>
            </p:cNvSpPr>
            <p:nvPr/>
          </p:nvSpPr>
          <p:spPr bwMode="auto">
            <a:xfrm>
              <a:off x="3090" y="284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0" name="Freeform 37"/>
            <p:cNvSpPr>
              <a:spLocks/>
            </p:cNvSpPr>
            <p:nvPr/>
          </p:nvSpPr>
          <p:spPr bwMode="auto">
            <a:xfrm>
              <a:off x="3138" y="285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1" name="Freeform 38"/>
            <p:cNvSpPr>
              <a:spLocks/>
            </p:cNvSpPr>
            <p:nvPr/>
          </p:nvSpPr>
          <p:spPr bwMode="auto">
            <a:xfrm>
              <a:off x="3186" y="286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2" name="Freeform 39"/>
            <p:cNvSpPr>
              <a:spLocks/>
            </p:cNvSpPr>
            <p:nvPr/>
          </p:nvSpPr>
          <p:spPr bwMode="auto">
            <a:xfrm>
              <a:off x="3234" y="287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3" name="Freeform 40"/>
            <p:cNvSpPr>
              <a:spLocks/>
            </p:cNvSpPr>
            <p:nvPr/>
          </p:nvSpPr>
          <p:spPr bwMode="auto">
            <a:xfrm>
              <a:off x="3282" y="288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4" name="Freeform 41"/>
            <p:cNvSpPr>
              <a:spLocks/>
            </p:cNvSpPr>
            <p:nvPr/>
          </p:nvSpPr>
          <p:spPr bwMode="auto">
            <a:xfrm>
              <a:off x="3330" y="289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5" name="Freeform 42"/>
            <p:cNvSpPr>
              <a:spLocks/>
            </p:cNvSpPr>
            <p:nvPr/>
          </p:nvSpPr>
          <p:spPr bwMode="auto">
            <a:xfrm>
              <a:off x="3378" y="290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6" name="Freeform 43"/>
            <p:cNvSpPr>
              <a:spLocks/>
            </p:cNvSpPr>
            <p:nvPr/>
          </p:nvSpPr>
          <p:spPr bwMode="auto">
            <a:xfrm>
              <a:off x="3426" y="290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7" name="Freeform 44"/>
            <p:cNvSpPr>
              <a:spLocks/>
            </p:cNvSpPr>
            <p:nvPr/>
          </p:nvSpPr>
          <p:spPr bwMode="auto">
            <a:xfrm>
              <a:off x="3474" y="291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8" name="Freeform 45"/>
            <p:cNvSpPr>
              <a:spLocks/>
            </p:cNvSpPr>
            <p:nvPr/>
          </p:nvSpPr>
          <p:spPr bwMode="auto">
            <a:xfrm>
              <a:off x="3522" y="292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99" name="Freeform 46"/>
            <p:cNvSpPr>
              <a:spLocks/>
            </p:cNvSpPr>
            <p:nvPr/>
          </p:nvSpPr>
          <p:spPr bwMode="auto">
            <a:xfrm>
              <a:off x="3570" y="293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00" name="Freeform 47"/>
            <p:cNvSpPr>
              <a:spLocks/>
            </p:cNvSpPr>
            <p:nvPr/>
          </p:nvSpPr>
          <p:spPr bwMode="auto">
            <a:xfrm>
              <a:off x="3618" y="294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01" name="Freeform 48"/>
            <p:cNvSpPr>
              <a:spLocks/>
            </p:cNvSpPr>
            <p:nvPr/>
          </p:nvSpPr>
          <p:spPr bwMode="auto">
            <a:xfrm>
              <a:off x="3666" y="295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02" name="Freeform 49"/>
            <p:cNvSpPr>
              <a:spLocks/>
            </p:cNvSpPr>
            <p:nvPr/>
          </p:nvSpPr>
          <p:spPr bwMode="auto">
            <a:xfrm>
              <a:off x="3714" y="296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03" name="Freeform 50"/>
            <p:cNvSpPr>
              <a:spLocks/>
            </p:cNvSpPr>
            <p:nvPr/>
          </p:nvSpPr>
          <p:spPr bwMode="auto">
            <a:xfrm>
              <a:off x="3762" y="297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10" name="Rectangle 51"/>
          <p:cNvSpPr>
            <a:spLocks noChangeArrowheads="1"/>
          </p:cNvSpPr>
          <p:nvPr/>
        </p:nvSpPr>
        <p:spPr bwMode="auto">
          <a:xfrm>
            <a:off x="884103" y="3771900"/>
            <a:ext cx="194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chemeClr val="accent2"/>
                </a:solidFill>
                <a:latin typeface="Symbol" charset="0"/>
              </a:rPr>
              <a:t>a</a:t>
            </a:r>
            <a:endParaRPr lang="en-GB" b="0">
              <a:solidFill>
                <a:schemeClr val="accent2"/>
              </a:solidFill>
            </a:endParaRPr>
          </a:p>
        </p:txBody>
      </p:sp>
      <p:sp>
        <p:nvSpPr>
          <p:cNvPr id="98311" name="Rectangle 53"/>
          <p:cNvSpPr>
            <a:spLocks noChangeArrowheads="1"/>
          </p:cNvSpPr>
          <p:nvPr/>
        </p:nvSpPr>
        <p:spPr bwMode="auto">
          <a:xfrm>
            <a:off x="4833807" y="3009900"/>
            <a:ext cx="126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Symbol" charset="0"/>
              </a:rPr>
              <a:t>g</a:t>
            </a:r>
            <a:endParaRPr lang="en-GB" b="0"/>
          </a:p>
        </p:txBody>
      </p:sp>
      <p:sp>
        <p:nvSpPr>
          <p:cNvPr id="98312" name="Rectangle 54"/>
          <p:cNvSpPr>
            <a:spLocks noChangeArrowheads="1"/>
          </p:cNvSpPr>
          <p:nvPr/>
        </p:nvSpPr>
        <p:spPr bwMode="auto">
          <a:xfrm>
            <a:off x="1735007" y="5880101"/>
            <a:ext cx="2428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Carbon Concentration</a:t>
            </a:r>
            <a:endParaRPr lang="en-GB" b="0"/>
          </a:p>
        </p:txBody>
      </p:sp>
      <p:sp>
        <p:nvSpPr>
          <p:cNvPr id="98313" name="Rectangle 55"/>
          <p:cNvSpPr>
            <a:spLocks noChangeArrowheads="1"/>
          </p:cNvSpPr>
          <p:nvPr/>
        </p:nvSpPr>
        <p:spPr bwMode="auto">
          <a:xfrm rot="-5400000">
            <a:off x="-409013" y="3011897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Free Energy</a:t>
            </a:r>
            <a:endParaRPr lang="en-GB" b="0"/>
          </a:p>
        </p:txBody>
      </p:sp>
      <p:grpSp>
        <p:nvGrpSpPr>
          <p:cNvPr id="98314" name="Group 58"/>
          <p:cNvGrpSpPr>
            <a:grpSpLocks/>
          </p:cNvGrpSpPr>
          <p:nvPr/>
        </p:nvGrpSpPr>
        <p:grpSpPr bwMode="auto">
          <a:xfrm>
            <a:off x="630103" y="1409700"/>
            <a:ext cx="127000" cy="4038600"/>
            <a:chOff x="1482" y="749"/>
            <a:chExt cx="80" cy="2544"/>
          </a:xfrm>
        </p:grpSpPr>
        <p:sp>
          <p:nvSpPr>
            <p:cNvPr id="98361" name="Line 59"/>
            <p:cNvSpPr>
              <a:spLocks noChangeShapeType="1"/>
            </p:cNvSpPr>
            <p:nvPr/>
          </p:nvSpPr>
          <p:spPr bwMode="auto">
            <a:xfrm flipV="1">
              <a:off x="1522" y="749"/>
              <a:ext cx="1" cy="25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2" name="Line 60"/>
            <p:cNvSpPr>
              <a:spLocks noChangeShapeType="1"/>
            </p:cNvSpPr>
            <p:nvPr/>
          </p:nvSpPr>
          <p:spPr bwMode="auto">
            <a:xfrm>
              <a:off x="1522" y="749"/>
              <a:ext cx="40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3" name="Line 61"/>
            <p:cNvSpPr>
              <a:spLocks noChangeShapeType="1"/>
            </p:cNvSpPr>
            <p:nvPr/>
          </p:nvSpPr>
          <p:spPr bwMode="auto">
            <a:xfrm flipH="1">
              <a:off x="1482" y="749"/>
              <a:ext cx="40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315" name="Group 62"/>
          <p:cNvGrpSpPr>
            <a:grpSpLocks/>
          </p:cNvGrpSpPr>
          <p:nvPr/>
        </p:nvGrpSpPr>
        <p:grpSpPr bwMode="auto">
          <a:xfrm>
            <a:off x="515803" y="5232400"/>
            <a:ext cx="5105400" cy="127000"/>
            <a:chOff x="1410" y="3157"/>
            <a:chExt cx="3216" cy="80"/>
          </a:xfrm>
        </p:grpSpPr>
        <p:sp>
          <p:nvSpPr>
            <p:cNvPr id="98358" name="Line 63"/>
            <p:cNvSpPr>
              <a:spLocks noChangeShapeType="1"/>
            </p:cNvSpPr>
            <p:nvPr/>
          </p:nvSpPr>
          <p:spPr bwMode="auto">
            <a:xfrm>
              <a:off x="1410" y="3197"/>
              <a:ext cx="32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59" name="Line 64"/>
            <p:cNvSpPr>
              <a:spLocks noChangeShapeType="1"/>
            </p:cNvSpPr>
            <p:nvPr/>
          </p:nvSpPr>
          <p:spPr bwMode="auto">
            <a:xfrm flipH="1">
              <a:off x="4546" y="3197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60" name="Line 65"/>
            <p:cNvSpPr>
              <a:spLocks noChangeShapeType="1"/>
            </p:cNvSpPr>
            <p:nvPr/>
          </p:nvSpPr>
          <p:spPr bwMode="auto">
            <a:xfrm flipH="1" flipV="1">
              <a:off x="4546" y="3157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69" name="Group 66"/>
          <p:cNvGrpSpPr>
            <a:grpSpLocks/>
          </p:cNvGrpSpPr>
          <p:nvPr/>
        </p:nvGrpSpPr>
        <p:grpSpPr bwMode="auto">
          <a:xfrm>
            <a:off x="1985828" y="2430461"/>
            <a:ext cx="127000" cy="2057400"/>
            <a:chOff x="2322" y="1405"/>
            <a:chExt cx="80" cy="1296"/>
          </a:xfrm>
        </p:grpSpPr>
        <p:sp>
          <p:nvSpPr>
            <p:cNvPr id="98355" name="Line 67"/>
            <p:cNvSpPr>
              <a:spLocks noChangeShapeType="1"/>
            </p:cNvSpPr>
            <p:nvPr/>
          </p:nvSpPr>
          <p:spPr bwMode="auto">
            <a:xfrm>
              <a:off x="2362" y="1405"/>
              <a:ext cx="1" cy="1296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56" name="Line 68"/>
            <p:cNvSpPr>
              <a:spLocks noChangeShapeType="1"/>
            </p:cNvSpPr>
            <p:nvPr/>
          </p:nvSpPr>
          <p:spPr bwMode="auto">
            <a:xfrm flipH="1" flipV="1">
              <a:off x="2322" y="2621"/>
              <a:ext cx="40" cy="8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57" name="Line 69"/>
            <p:cNvSpPr>
              <a:spLocks noChangeShapeType="1"/>
            </p:cNvSpPr>
            <p:nvPr/>
          </p:nvSpPr>
          <p:spPr bwMode="auto">
            <a:xfrm flipV="1">
              <a:off x="2362" y="2621"/>
              <a:ext cx="40" cy="8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17" name="Oval 70"/>
          <p:cNvSpPr>
            <a:spLocks noChangeArrowheads="1"/>
          </p:cNvSpPr>
          <p:nvPr/>
        </p:nvSpPr>
        <p:spPr bwMode="auto">
          <a:xfrm>
            <a:off x="1995353" y="4489450"/>
            <a:ext cx="76200" cy="889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98318" name="Rectangle 80"/>
          <p:cNvSpPr>
            <a:spLocks noChangeArrowheads="1"/>
          </p:cNvSpPr>
          <p:nvPr/>
        </p:nvSpPr>
        <p:spPr bwMode="auto">
          <a:xfrm>
            <a:off x="1976304" y="5372100"/>
            <a:ext cx="16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/>
          </a:p>
        </p:txBody>
      </p:sp>
      <p:sp>
        <p:nvSpPr>
          <p:cNvPr id="98319" name="Line 81"/>
          <p:cNvSpPr>
            <a:spLocks noChangeShapeType="1"/>
          </p:cNvSpPr>
          <p:nvPr/>
        </p:nvSpPr>
        <p:spPr bwMode="auto">
          <a:xfrm>
            <a:off x="1963603" y="5397500"/>
            <a:ext cx="165100" cy="158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Rectangle 82"/>
          <p:cNvSpPr>
            <a:spLocks noChangeArrowheads="1"/>
          </p:cNvSpPr>
          <p:nvPr/>
        </p:nvSpPr>
        <p:spPr bwMode="auto">
          <a:xfrm>
            <a:off x="3551104" y="5384800"/>
            <a:ext cx="16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/>
          </a:p>
        </p:txBody>
      </p:sp>
      <p:sp>
        <p:nvSpPr>
          <p:cNvPr id="98321" name="Rectangle 83"/>
          <p:cNvSpPr>
            <a:spLocks noChangeArrowheads="1"/>
          </p:cNvSpPr>
          <p:nvPr/>
        </p:nvSpPr>
        <p:spPr bwMode="auto">
          <a:xfrm>
            <a:off x="1239704" y="5359400"/>
            <a:ext cx="16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/>
          </a:p>
        </p:txBody>
      </p:sp>
      <p:sp>
        <p:nvSpPr>
          <p:cNvPr id="98322" name="Rectangle 84"/>
          <p:cNvSpPr>
            <a:spLocks noChangeArrowheads="1"/>
          </p:cNvSpPr>
          <p:nvPr/>
        </p:nvSpPr>
        <p:spPr bwMode="auto">
          <a:xfrm>
            <a:off x="1468304" y="5257802"/>
            <a:ext cx="240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Symbol" charset="0"/>
              </a:rPr>
              <a:t>ag</a:t>
            </a:r>
            <a:endParaRPr lang="en-GB" b="0"/>
          </a:p>
        </p:txBody>
      </p:sp>
      <p:sp>
        <p:nvSpPr>
          <p:cNvPr id="98323" name="Rectangle 85"/>
          <p:cNvSpPr>
            <a:spLocks noChangeArrowheads="1"/>
          </p:cNvSpPr>
          <p:nvPr/>
        </p:nvSpPr>
        <p:spPr bwMode="auto">
          <a:xfrm>
            <a:off x="3754304" y="5257802"/>
            <a:ext cx="240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Symbol" charset="0"/>
              </a:rPr>
              <a:t>ga</a:t>
            </a:r>
            <a:endParaRPr lang="en-GB" b="0"/>
          </a:p>
        </p:txBody>
      </p:sp>
      <p:grpSp>
        <p:nvGrpSpPr>
          <p:cNvPr id="98324" name="Group 86"/>
          <p:cNvGrpSpPr>
            <a:grpSpLocks/>
          </p:cNvGrpSpPr>
          <p:nvPr/>
        </p:nvGrpSpPr>
        <p:grpSpPr bwMode="auto">
          <a:xfrm>
            <a:off x="1620703" y="4470401"/>
            <a:ext cx="12700" cy="774700"/>
            <a:chOff x="2106" y="2677"/>
            <a:chExt cx="8" cy="488"/>
          </a:xfrm>
        </p:grpSpPr>
        <p:sp>
          <p:nvSpPr>
            <p:cNvPr id="98344" name="Rectangle 87"/>
            <p:cNvSpPr>
              <a:spLocks noChangeArrowheads="1"/>
            </p:cNvSpPr>
            <p:nvPr/>
          </p:nvSpPr>
          <p:spPr bwMode="auto">
            <a:xfrm>
              <a:off x="2106" y="26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5" name="Rectangle 88"/>
            <p:cNvSpPr>
              <a:spLocks noChangeArrowheads="1"/>
            </p:cNvSpPr>
            <p:nvPr/>
          </p:nvSpPr>
          <p:spPr bwMode="auto">
            <a:xfrm>
              <a:off x="2106" y="27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6" name="Rectangle 89"/>
            <p:cNvSpPr>
              <a:spLocks noChangeArrowheads="1"/>
            </p:cNvSpPr>
            <p:nvPr/>
          </p:nvSpPr>
          <p:spPr bwMode="auto">
            <a:xfrm>
              <a:off x="2106" y="27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7" name="Rectangle 90"/>
            <p:cNvSpPr>
              <a:spLocks noChangeArrowheads="1"/>
            </p:cNvSpPr>
            <p:nvPr/>
          </p:nvSpPr>
          <p:spPr bwMode="auto">
            <a:xfrm>
              <a:off x="2106" y="282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8" name="Rectangle 91"/>
            <p:cNvSpPr>
              <a:spLocks noChangeArrowheads="1"/>
            </p:cNvSpPr>
            <p:nvPr/>
          </p:nvSpPr>
          <p:spPr bwMode="auto">
            <a:xfrm>
              <a:off x="2106" y="286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9" name="Rectangle 92"/>
            <p:cNvSpPr>
              <a:spLocks noChangeArrowheads="1"/>
            </p:cNvSpPr>
            <p:nvPr/>
          </p:nvSpPr>
          <p:spPr bwMode="auto">
            <a:xfrm>
              <a:off x="2106" y="291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50" name="Rectangle 93"/>
            <p:cNvSpPr>
              <a:spLocks noChangeArrowheads="1"/>
            </p:cNvSpPr>
            <p:nvPr/>
          </p:nvSpPr>
          <p:spPr bwMode="auto">
            <a:xfrm>
              <a:off x="2106" y="296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51" name="Rectangle 94"/>
            <p:cNvSpPr>
              <a:spLocks noChangeArrowheads="1"/>
            </p:cNvSpPr>
            <p:nvPr/>
          </p:nvSpPr>
          <p:spPr bwMode="auto">
            <a:xfrm>
              <a:off x="2106" y="301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52" name="Rectangle 95"/>
            <p:cNvSpPr>
              <a:spLocks noChangeArrowheads="1"/>
            </p:cNvSpPr>
            <p:nvPr/>
          </p:nvSpPr>
          <p:spPr bwMode="auto">
            <a:xfrm>
              <a:off x="2106" y="306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53" name="Rectangle 96"/>
            <p:cNvSpPr>
              <a:spLocks noChangeArrowheads="1"/>
            </p:cNvSpPr>
            <p:nvPr/>
          </p:nvSpPr>
          <p:spPr bwMode="auto">
            <a:xfrm>
              <a:off x="2106" y="310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54" name="Rectangle 97"/>
            <p:cNvSpPr>
              <a:spLocks noChangeArrowheads="1"/>
            </p:cNvSpPr>
            <p:nvPr/>
          </p:nvSpPr>
          <p:spPr bwMode="auto">
            <a:xfrm>
              <a:off x="2106" y="315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98325" name="Group 98"/>
          <p:cNvGrpSpPr>
            <a:grpSpLocks/>
          </p:cNvGrpSpPr>
          <p:nvPr/>
        </p:nvGrpSpPr>
        <p:grpSpPr bwMode="auto">
          <a:xfrm>
            <a:off x="2027103" y="4840288"/>
            <a:ext cx="12700" cy="393700"/>
            <a:chOff x="2362" y="2941"/>
            <a:chExt cx="8" cy="248"/>
          </a:xfrm>
        </p:grpSpPr>
        <p:sp>
          <p:nvSpPr>
            <p:cNvPr id="98338" name="Rectangle 99"/>
            <p:cNvSpPr>
              <a:spLocks noChangeArrowheads="1"/>
            </p:cNvSpPr>
            <p:nvPr/>
          </p:nvSpPr>
          <p:spPr bwMode="auto">
            <a:xfrm>
              <a:off x="2362" y="29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39" name="Rectangle 100"/>
            <p:cNvSpPr>
              <a:spLocks noChangeArrowheads="1"/>
            </p:cNvSpPr>
            <p:nvPr/>
          </p:nvSpPr>
          <p:spPr bwMode="auto">
            <a:xfrm>
              <a:off x="2362" y="29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0" name="Rectangle 101"/>
            <p:cNvSpPr>
              <a:spLocks noChangeArrowheads="1"/>
            </p:cNvSpPr>
            <p:nvPr/>
          </p:nvSpPr>
          <p:spPr bwMode="auto">
            <a:xfrm>
              <a:off x="2362" y="30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1" name="Rectangle 102"/>
            <p:cNvSpPr>
              <a:spLocks noChangeArrowheads="1"/>
            </p:cNvSpPr>
            <p:nvPr/>
          </p:nvSpPr>
          <p:spPr bwMode="auto">
            <a:xfrm>
              <a:off x="2362" y="30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2" name="Rectangle 103"/>
            <p:cNvSpPr>
              <a:spLocks noChangeArrowheads="1"/>
            </p:cNvSpPr>
            <p:nvPr/>
          </p:nvSpPr>
          <p:spPr bwMode="auto">
            <a:xfrm>
              <a:off x="2362" y="31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43" name="Rectangle 104"/>
            <p:cNvSpPr>
              <a:spLocks noChangeArrowheads="1"/>
            </p:cNvSpPr>
            <p:nvPr/>
          </p:nvSpPr>
          <p:spPr bwMode="auto">
            <a:xfrm>
              <a:off x="2362" y="3181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98326" name="Group 105"/>
          <p:cNvGrpSpPr>
            <a:grpSpLocks/>
          </p:cNvGrpSpPr>
          <p:nvPr/>
        </p:nvGrpSpPr>
        <p:grpSpPr bwMode="auto">
          <a:xfrm>
            <a:off x="3538403" y="4851401"/>
            <a:ext cx="12700" cy="393700"/>
            <a:chOff x="3314" y="2917"/>
            <a:chExt cx="8" cy="248"/>
          </a:xfrm>
        </p:grpSpPr>
        <p:sp>
          <p:nvSpPr>
            <p:cNvPr id="98332" name="Rectangle 106"/>
            <p:cNvSpPr>
              <a:spLocks noChangeArrowheads="1"/>
            </p:cNvSpPr>
            <p:nvPr/>
          </p:nvSpPr>
          <p:spPr bwMode="auto">
            <a:xfrm>
              <a:off x="3314" y="291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33" name="Rectangle 107"/>
            <p:cNvSpPr>
              <a:spLocks noChangeArrowheads="1"/>
            </p:cNvSpPr>
            <p:nvPr/>
          </p:nvSpPr>
          <p:spPr bwMode="auto">
            <a:xfrm>
              <a:off x="3314" y="296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34" name="Rectangle 108"/>
            <p:cNvSpPr>
              <a:spLocks noChangeArrowheads="1"/>
            </p:cNvSpPr>
            <p:nvPr/>
          </p:nvSpPr>
          <p:spPr bwMode="auto">
            <a:xfrm>
              <a:off x="3314" y="301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35" name="Rectangle 109"/>
            <p:cNvSpPr>
              <a:spLocks noChangeArrowheads="1"/>
            </p:cNvSpPr>
            <p:nvPr/>
          </p:nvSpPr>
          <p:spPr bwMode="auto">
            <a:xfrm>
              <a:off x="3314" y="306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36" name="Rectangle 110"/>
            <p:cNvSpPr>
              <a:spLocks noChangeArrowheads="1"/>
            </p:cNvSpPr>
            <p:nvPr/>
          </p:nvSpPr>
          <p:spPr bwMode="auto">
            <a:xfrm>
              <a:off x="3314" y="310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98337" name="Rectangle 111"/>
            <p:cNvSpPr>
              <a:spLocks noChangeArrowheads="1"/>
            </p:cNvSpPr>
            <p:nvPr/>
          </p:nvSpPr>
          <p:spPr bwMode="auto">
            <a:xfrm>
              <a:off x="3314" y="315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sp>
        <p:nvSpPr>
          <p:cNvPr id="98327" name="Oval 71"/>
          <p:cNvSpPr>
            <a:spLocks noChangeArrowheads="1"/>
          </p:cNvSpPr>
          <p:nvPr/>
        </p:nvSpPr>
        <p:spPr bwMode="auto">
          <a:xfrm>
            <a:off x="2008053" y="2343151"/>
            <a:ext cx="76200" cy="889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grpSp>
        <p:nvGrpSpPr>
          <p:cNvPr id="98328" name="Group 112"/>
          <p:cNvGrpSpPr>
            <a:grpSpLocks/>
          </p:cNvGrpSpPr>
          <p:nvPr/>
        </p:nvGrpSpPr>
        <p:grpSpPr bwMode="auto">
          <a:xfrm>
            <a:off x="2033453" y="2057399"/>
            <a:ext cx="3022600" cy="2749550"/>
            <a:chOff x="2366" y="1157"/>
            <a:chExt cx="1904" cy="1732"/>
          </a:xfrm>
        </p:grpSpPr>
        <p:sp>
          <p:nvSpPr>
            <p:cNvPr id="98330" name="Arc 9"/>
            <p:cNvSpPr>
              <a:spLocks/>
            </p:cNvSpPr>
            <p:nvPr/>
          </p:nvSpPr>
          <p:spPr bwMode="auto">
            <a:xfrm>
              <a:off x="3418" y="1789"/>
              <a:ext cx="852" cy="11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331" name="Arc 4"/>
            <p:cNvSpPr>
              <a:spLocks/>
            </p:cNvSpPr>
            <p:nvPr/>
          </p:nvSpPr>
          <p:spPr bwMode="auto">
            <a:xfrm>
              <a:off x="2366" y="1157"/>
              <a:ext cx="1060" cy="17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29" name="TextBox 1"/>
          <p:cNvSpPr txBox="1">
            <a:spLocks noChangeArrowheads="1"/>
          </p:cNvSpPr>
          <p:nvPr/>
        </p:nvSpPr>
        <p:spPr bwMode="auto">
          <a:xfrm>
            <a:off x="884103" y="1204268"/>
            <a:ext cx="3764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accent2"/>
                </a:solidFill>
                <a:latin typeface="Arial" charset="0"/>
                <a:cs typeface="Arial" charset="0"/>
              </a:rPr>
              <a:t>Equilibrium transformation</a:t>
            </a:r>
          </a:p>
        </p:txBody>
      </p:sp>
      <p:sp>
        <p:nvSpPr>
          <p:cNvPr id="101" name="Arc 5">
            <a:extLst>
              <a:ext uri="{FF2B5EF4-FFF2-40B4-BE49-F238E27FC236}">
                <a16:creationId xmlns:a16="http://schemas.microsoft.com/office/drawing/2014/main" id="{7A9C8C94-7AC8-AC40-B343-AD1251A81B8E}"/>
              </a:ext>
            </a:extLst>
          </p:cNvPr>
          <p:cNvSpPr>
            <a:spLocks/>
          </p:cNvSpPr>
          <p:nvPr/>
        </p:nvSpPr>
        <p:spPr bwMode="auto">
          <a:xfrm>
            <a:off x="7031116" y="2284387"/>
            <a:ext cx="781050" cy="1390651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lnTo>
                  <a:pt x="21600" y="21599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Arc 6">
            <a:extLst>
              <a:ext uri="{FF2B5EF4-FFF2-40B4-BE49-F238E27FC236}">
                <a16:creationId xmlns:a16="http://schemas.microsoft.com/office/drawing/2014/main" id="{F7E28395-6A49-964A-B018-CF8A95ACB945}"/>
              </a:ext>
            </a:extLst>
          </p:cNvPr>
          <p:cNvSpPr>
            <a:spLocks/>
          </p:cNvSpPr>
          <p:nvPr/>
        </p:nvSpPr>
        <p:spPr bwMode="auto">
          <a:xfrm>
            <a:off x="7786766" y="2284387"/>
            <a:ext cx="793750" cy="139065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3" name="Group 10">
            <a:extLst>
              <a:ext uri="{FF2B5EF4-FFF2-40B4-BE49-F238E27FC236}">
                <a16:creationId xmlns:a16="http://schemas.microsoft.com/office/drawing/2014/main" id="{9FEE3B36-FC19-DC47-B961-0223B6438954}"/>
              </a:ext>
            </a:extLst>
          </p:cNvPr>
          <p:cNvGrpSpPr>
            <a:grpSpLocks/>
          </p:cNvGrpSpPr>
          <p:nvPr/>
        </p:nvGrpSpPr>
        <p:grpSpPr bwMode="auto">
          <a:xfrm>
            <a:off x="7354966" y="3592489"/>
            <a:ext cx="3009900" cy="584200"/>
            <a:chOff x="1890" y="2621"/>
            <a:chExt cx="1896" cy="368"/>
          </a:xfrm>
        </p:grpSpPr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30DD16C1-EE09-0841-BC92-A50D9A2E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262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9DFD56CE-70FD-A74B-A9AD-6EB96B8D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" y="262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CF735866-4FB1-1A40-917F-9C5078EF8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263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844AD490-8D37-754D-8C13-622D74C0C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4" y="264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id="{C28A0A42-0923-E541-8181-622B53234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266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D750B561-582D-444B-AFF1-D7AC3E610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266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3BEA6033-758D-2141-A68D-006DBF2E0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" y="267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DD2F45FF-58E8-EB4C-A4E2-AF161869E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" y="268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E5181B51-1E2C-3047-B460-F24EB89C7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269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0">
              <a:extLst>
                <a:ext uri="{FF2B5EF4-FFF2-40B4-BE49-F238E27FC236}">
                  <a16:creationId xmlns:a16="http://schemas.microsoft.com/office/drawing/2014/main" id="{FA86130E-CCBB-8743-957B-037F9FCC3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70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1">
              <a:extLst>
                <a:ext uri="{FF2B5EF4-FFF2-40B4-BE49-F238E27FC236}">
                  <a16:creationId xmlns:a16="http://schemas.microsoft.com/office/drawing/2014/main" id="{56928DED-90FD-9647-927E-46666651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70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22">
              <a:extLst>
                <a:ext uri="{FF2B5EF4-FFF2-40B4-BE49-F238E27FC236}">
                  <a16:creationId xmlns:a16="http://schemas.microsoft.com/office/drawing/2014/main" id="{B82FC232-BD7D-A34D-869D-C5A1FE27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271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3">
              <a:extLst>
                <a:ext uri="{FF2B5EF4-FFF2-40B4-BE49-F238E27FC236}">
                  <a16:creationId xmlns:a16="http://schemas.microsoft.com/office/drawing/2014/main" id="{16C5AFF2-B0BF-CD4A-A466-A03D3011F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73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24">
              <a:extLst>
                <a:ext uri="{FF2B5EF4-FFF2-40B4-BE49-F238E27FC236}">
                  <a16:creationId xmlns:a16="http://schemas.microsoft.com/office/drawing/2014/main" id="{DEF36595-78B6-E44E-AEA6-3878D3FB4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274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5">
              <a:extLst>
                <a:ext uri="{FF2B5EF4-FFF2-40B4-BE49-F238E27FC236}">
                  <a16:creationId xmlns:a16="http://schemas.microsoft.com/office/drawing/2014/main" id="{EC4BB298-2E5B-F741-AA06-73F19DB2B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274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id="{B7E41992-08D0-014E-862E-C9E0C8E1E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" y="275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id="{88BDAEF5-FA58-5C40-A7D2-5E09B7434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76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28">
              <a:extLst>
                <a:ext uri="{FF2B5EF4-FFF2-40B4-BE49-F238E27FC236}">
                  <a16:creationId xmlns:a16="http://schemas.microsoft.com/office/drawing/2014/main" id="{F3F2F4A8-475C-6945-A25D-A27782C71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277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EFC1C0BC-464D-A145-B695-D3EC0499D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" y="278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0">
              <a:extLst>
                <a:ext uri="{FF2B5EF4-FFF2-40B4-BE49-F238E27FC236}">
                  <a16:creationId xmlns:a16="http://schemas.microsoft.com/office/drawing/2014/main" id="{1F479A0D-3381-B449-8465-6C185ABDD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8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31">
              <a:extLst>
                <a:ext uri="{FF2B5EF4-FFF2-40B4-BE49-F238E27FC236}">
                  <a16:creationId xmlns:a16="http://schemas.microsoft.com/office/drawing/2014/main" id="{4E4CEF7F-5678-D04A-8B53-81E000A4A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0" y="280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32">
              <a:extLst>
                <a:ext uri="{FF2B5EF4-FFF2-40B4-BE49-F238E27FC236}">
                  <a16:creationId xmlns:a16="http://schemas.microsoft.com/office/drawing/2014/main" id="{F7D7AD7C-0AB0-FD44-BA2D-20A74626F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281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33">
              <a:extLst>
                <a:ext uri="{FF2B5EF4-FFF2-40B4-BE49-F238E27FC236}">
                  <a16:creationId xmlns:a16="http://schemas.microsoft.com/office/drawing/2014/main" id="{F4B08AA1-7A51-4D44-850D-4E3F4C9DB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282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34">
              <a:extLst>
                <a:ext uri="{FF2B5EF4-FFF2-40B4-BE49-F238E27FC236}">
                  <a16:creationId xmlns:a16="http://schemas.microsoft.com/office/drawing/2014/main" id="{A1C85613-DF1D-8248-B4D1-82760E7D2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82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5">
              <a:extLst>
                <a:ext uri="{FF2B5EF4-FFF2-40B4-BE49-F238E27FC236}">
                  <a16:creationId xmlns:a16="http://schemas.microsoft.com/office/drawing/2014/main" id="{D4A538A7-1D96-A941-AAA8-9A41DA0B2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283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6">
              <a:extLst>
                <a:ext uri="{FF2B5EF4-FFF2-40B4-BE49-F238E27FC236}">
                  <a16:creationId xmlns:a16="http://schemas.microsoft.com/office/drawing/2014/main" id="{9A189DF4-C18B-004B-8CD5-31E8F85F9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284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7">
              <a:extLst>
                <a:ext uri="{FF2B5EF4-FFF2-40B4-BE49-F238E27FC236}">
                  <a16:creationId xmlns:a16="http://schemas.microsoft.com/office/drawing/2014/main" id="{5F47124A-65A2-D549-83E5-5F4115865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" y="285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8">
              <a:extLst>
                <a:ext uri="{FF2B5EF4-FFF2-40B4-BE49-F238E27FC236}">
                  <a16:creationId xmlns:a16="http://schemas.microsoft.com/office/drawing/2014/main" id="{EF936185-28EB-8247-9266-E55061639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286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9">
              <a:extLst>
                <a:ext uri="{FF2B5EF4-FFF2-40B4-BE49-F238E27FC236}">
                  <a16:creationId xmlns:a16="http://schemas.microsoft.com/office/drawing/2014/main" id="{BCEA14F8-ABFB-8F4A-AFBD-0B924E3A4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87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40">
              <a:extLst>
                <a:ext uri="{FF2B5EF4-FFF2-40B4-BE49-F238E27FC236}">
                  <a16:creationId xmlns:a16="http://schemas.microsoft.com/office/drawing/2014/main" id="{65698500-696F-2045-9994-04B60D094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88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1">
              <a:extLst>
                <a:ext uri="{FF2B5EF4-FFF2-40B4-BE49-F238E27FC236}">
                  <a16:creationId xmlns:a16="http://schemas.microsoft.com/office/drawing/2014/main" id="{41B161A9-3162-A24E-9C17-42586A53A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289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2">
              <a:extLst>
                <a:ext uri="{FF2B5EF4-FFF2-40B4-BE49-F238E27FC236}">
                  <a16:creationId xmlns:a16="http://schemas.microsoft.com/office/drawing/2014/main" id="{BD525105-5AE5-4544-94DE-F35771E5C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2901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43">
              <a:extLst>
                <a:ext uri="{FF2B5EF4-FFF2-40B4-BE49-F238E27FC236}">
                  <a16:creationId xmlns:a16="http://schemas.microsoft.com/office/drawing/2014/main" id="{02B2DB28-9DB4-704D-8D34-620ED19DD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290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44">
              <a:extLst>
                <a:ext uri="{FF2B5EF4-FFF2-40B4-BE49-F238E27FC236}">
                  <a16:creationId xmlns:a16="http://schemas.microsoft.com/office/drawing/2014/main" id="{817DB866-F0D0-3842-B2BD-8FABCDAF1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91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45">
              <a:extLst>
                <a:ext uri="{FF2B5EF4-FFF2-40B4-BE49-F238E27FC236}">
                  <a16:creationId xmlns:a16="http://schemas.microsoft.com/office/drawing/2014/main" id="{6CAE7E79-4FBD-874F-A530-0C8DC8FEF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292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46">
              <a:extLst>
                <a:ext uri="{FF2B5EF4-FFF2-40B4-BE49-F238E27FC236}">
                  <a16:creationId xmlns:a16="http://schemas.microsoft.com/office/drawing/2014/main" id="{4EA338B1-BE4C-F441-86A4-7A869973B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293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47">
              <a:extLst>
                <a:ext uri="{FF2B5EF4-FFF2-40B4-BE49-F238E27FC236}">
                  <a16:creationId xmlns:a16="http://schemas.microsoft.com/office/drawing/2014/main" id="{A4495E02-315B-1440-9A58-B01EA2471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949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48">
              <a:extLst>
                <a:ext uri="{FF2B5EF4-FFF2-40B4-BE49-F238E27FC236}">
                  <a16:creationId xmlns:a16="http://schemas.microsoft.com/office/drawing/2014/main" id="{244A8AE9-D468-8F4F-A682-DF827B25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" y="2957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49">
              <a:extLst>
                <a:ext uri="{FF2B5EF4-FFF2-40B4-BE49-F238E27FC236}">
                  <a16:creationId xmlns:a16="http://schemas.microsoft.com/office/drawing/2014/main" id="{B10F3423-22C9-364E-9374-CB77CE3AC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965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50">
              <a:extLst>
                <a:ext uri="{FF2B5EF4-FFF2-40B4-BE49-F238E27FC236}">
                  <a16:creationId xmlns:a16="http://schemas.microsoft.com/office/drawing/2014/main" id="{A21A35FC-7389-2A4E-AE6D-96DF7CF93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2973"/>
              <a:ext cx="24" cy="16"/>
            </a:xfrm>
            <a:custGeom>
              <a:avLst/>
              <a:gdLst>
                <a:gd name="T0" fmla="*/ 0 w 24"/>
                <a:gd name="T1" fmla="*/ 8 h 16"/>
                <a:gd name="T2" fmla="*/ 24 w 24"/>
                <a:gd name="T3" fmla="*/ 16 h 16"/>
                <a:gd name="T4" fmla="*/ 24 w 24"/>
                <a:gd name="T5" fmla="*/ 8 h 16"/>
                <a:gd name="T6" fmla="*/ 0 w 24"/>
                <a:gd name="T7" fmla="*/ 0 h 16"/>
                <a:gd name="T8" fmla="*/ 0 w 24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6">
                  <a:moveTo>
                    <a:pt x="0" y="8"/>
                  </a:move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" name="Rectangle 51">
            <a:extLst>
              <a:ext uri="{FF2B5EF4-FFF2-40B4-BE49-F238E27FC236}">
                <a16:creationId xmlns:a16="http://schemas.microsoft.com/office/drawing/2014/main" id="{D4763BCB-CA1C-6F40-8857-04887AFCC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266" y="2982888"/>
            <a:ext cx="194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chemeClr val="accent2"/>
                </a:solidFill>
                <a:latin typeface="Symbol" charset="0"/>
              </a:rPr>
              <a:t>a</a:t>
            </a:r>
            <a:endParaRPr lang="en-GB" b="0">
              <a:solidFill>
                <a:schemeClr val="accent2"/>
              </a:solidFill>
            </a:endParaRPr>
          </a:p>
        </p:txBody>
      </p:sp>
      <p:sp>
        <p:nvSpPr>
          <p:cNvPr id="145" name="Rectangle 53">
            <a:extLst>
              <a:ext uri="{FF2B5EF4-FFF2-40B4-BE49-F238E27FC236}">
                <a16:creationId xmlns:a16="http://schemas.microsoft.com/office/drawing/2014/main" id="{9909AB06-83B6-E240-B05A-B623F6421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970" y="2220888"/>
            <a:ext cx="126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Symbol" charset="0"/>
              </a:rPr>
              <a:t>g</a:t>
            </a:r>
            <a:endParaRPr lang="en-GB" b="0"/>
          </a:p>
        </p:txBody>
      </p:sp>
      <p:sp>
        <p:nvSpPr>
          <p:cNvPr id="146" name="Rectangle 54">
            <a:extLst>
              <a:ext uri="{FF2B5EF4-FFF2-40B4-BE49-F238E27FC236}">
                <a16:creationId xmlns:a16="http://schemas.microsoft.com/office/drawing/2014/main" id="{0F88C72E-7582-DC44-AA05-C210B2FEF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170" y="5091089"/>
            <a:ext cx="2428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Carbon Concentration</a:t>
            </a:r>
            <a:endParaRPr lang="en-GB" b="0"/>
          </a:p>
        </p:txBody>
      </p:sp>
      <p:sp>
        <p:nvSpPr>
          <p:cNvPr id="147" name="Rectangle 55">
            <a:extLst>
              <a:ext uri="{FF2B5EF4-FFF2-40B4-BE49-F238E27FC236}">
                <a16:creationId xmlns:a16="http://schemas.microsoft.com/office/drawing/2014/main" id="{14A09D4B-CD61-8441-978B-4FDA34A6A5E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709276" y="2363280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Free Energy</a:t>
            </a:r>
            <a:endParaRPr lang="en-GB" b="0"/>
          </a:p>
        </p:txBody>
      </p:sp>
      <p:grpSp>
        <p:nvGrpSpPr>
          <p:cNvPr id="148" name="Group 58">
            <a:extLst>
              <a:ext uri="{FF2B5EF4-FFF2-40B4-BE49-F238E27FC236}">
                <a16:creationId xmlns:a16="http://schemas.microsoft.com/office/drawing/2014/main" id="{F3410775-06F4-134F-8BC5-8D39AB5F2B15}"/>
              </a:ext>
            </a:extLst>
          </p:cNvPr>
          <p:cNvGrpSpPr>
            <a:grpSpLocks/>
          </p:cNvGrpSpPr>
          <p:nvPr/>
        </p:nvGrpSpPr>
        <p:grpSpPr bwMode="auto">
          <a:xfrm>
            <a:off x="6707266" y="620688"/>
            <a:ext cx="127000" cy="4038600"/>
            <a:chOff x="1482" y="749"/>
            <a:chExt cx="80" cy="2544"/>
          </a:xfrm>
        </p:grpSpPr>
        <p:sp>
          <p:nvSpPr>
            <p:cNvPr id="149" name="Line 59">
              <a:extLst>
                <a:ext uri="{FF2B5EF4-FFF2-40B4-BE49-F238E27FC236}">
                  <a16:creationId xmlns:a16="http://schemas.microsoft.com/office/drawing/2014/main" id="{3C3F4DA7-A5A8-F04C-AEB3-E3EBA77F53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2" y="749"/>
              <a:ext cx="1" cy="25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60">
              <a:extLst>
                <a:ext uri="{FF2B5EF4-FFF2-40B4-BE49-F238E27FC236}">
                  <a16:creationId xmlns:a16="http://schemas.microsoft.com/office/drawing/2014/main" id="{27517F07-3A76-BA44-978A-75C8BB01C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2" y="749"/>
              <a:ext cx="40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61">
              <a:extLst>
                <a:ext uri="{FF2B5EF4-FFF2-40B4-BE49-F238E27FC236}">
                  <a16:creationId xmlns:a16="http://schemas.microsoft.com/office/drawing/2014/main" id="{D32E1B72-7AE3-AF47-A8B5-8D639B6A4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2" y="749"/>
              <a:ext cx="40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2" name="Group 62">
            <a:extLst>
              <a:ext uri="{FF2B5EF4-FFF2-40B4-BE49-F238E27FC236}">
                <a16:creationId xmlns:a16="http://schemas.microsoft.com/office/drawing/2014/main" id="{6964CAF8-9FCF-8C42-A15F-B7591BCAADE1}"/>
              </a:ext>
            </a:extLst>
          </p:cNvPr>
          <p:cNvGrpSpPr>
            <a:grpSpLocks/>
          </p:cNvGrpSpPr>
          <p:nvPr/>
        </p:nvGrpSpPr>
        <p:grpSpPr bwMode="auto">
          <a:xfrm>
            <a:off x="6592966" y="4443388"/>
            <a:ext cx="5105400" cy="127000"/>
            <a:chOff x="1410" y="3157"/>
            <a:chExt cx="3216" cy="80"/>
          </a:xfrm>
        </p:grpSpPr>
        <p:sp>
          <p:nvSpPr>
            <p:cNvPr id="153" name="Line 63">
              <a:extLst>
                <a:ext uri="{FF2B5EF4-FFF2-40B4-BE49-F238E27FC236}">
                  <a16:creationId xmlns:a16="http://schemas.microsoft.com/office/drawing/2014/main" id="{8371A632-E9E3-AE4A-B36F-1F957D1B0A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197"/>
              <a:ext cx="32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64">
              <a:extLst>
                <a:ext uri="{FF2B5EF4-FFF2-40B4-BE49-F238E27FC236}">
                  <a16:creationId xmlns:a16="http://schemas.microsoft.com/office/drawing/2014/main" id="{53C623B5-4D00-7F4D-AEC1-175210A866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6" y="3197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65">
              <a:extLst>
                <a:ext uri="{FF2B5EF4-FFF2-40B4-BE49-F238E27FC236}">
                  <a16:creationId xmlns:a16="http://schemas.microsoft.com/office/drawing/2014/main" id="{FECB028E-9D12-EF43-9116-332C8DDC9B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6" y="3157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" name="Oval 70">
            <a:extLst>
              <a:ext uri="{FF2B5EF4-FFF2-40B4-BE49-F238E27FC236}">
                <a16:creationId xmlns:a16="http://schemas.microsoft.com/office/drawing/2014/main" id="{BF184C62-CD65-8E4E-811F-F7D89273A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516" y="3700438"/>
            <a:ext cx="76200" cy="889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157" name="Rectangle 80">
            <a:extLst>
              <a:ext uri="{FF2B5EF4-FFF2-40B4-BE49-F238E27FC236}">
                <a16:creationId xmlns:a16="http://schemas.microsoft.com/office/drawing/2014/main" id="{6015389C-C559-DB4F-AF52-94C28EF74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467" y="4583088"/>
            <a:ext cx="16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/>
          </a:p>
        </p:txBody>
      </p:sp>
      <p:sp>
        <p:nvSpPr>
          <p:cNvPr id="158" name="Line 81">
            <a:extLst>
              <a:ext uri="{FF2B5EF4-FFF2-40B4-BE49-F238E27FC236}">
                <a16:creationId xmlns:a16="http://schemas.microsoft.com/office/drawing/2014/main" id="{9192F9C6-084D-564C-80EE-8376C0E39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766" y="4608488"/>
            <a:ext cx="165100" cy="158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Rectangle 82">
            <a:extLst>
              <a:ext uri="{FF2B5EF4-FFF2-40B4-BE49-F238E27FC236}">
                <a16:creationId xmlns:a16="http://schemas.microsoft.com/office/drawing/2014/main" id="{DE89DC84-B25B-B247-A175-6B25AC3A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267" y="4595788"/>
            <a:ext cx="16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/>
          </a:p>
        </p:txBody>
      </p:sp>
      <p:sp>
        <p:nvSpPr>
          <p:cNvPr id="160" name="Rectangle 83">
            <a:extLst>
              <a:ext uri="{FF2B5EF4-FFF2-40B4-BE49-F238E27FC236}">
                <a16:creationId xmlns:a16="http://schemas.microsoft.com/office/drawing/2014/main" id="{D3051BF8-1663-9144-91AE-115A97DEE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867" y="4570388"/>
            <a:ext cx="16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/>
          </a:p>
        </p:txBody>
      </p:sp>
      <p:sp>
        <p:nvSpPr>
          <p:cNvPr id="161" name="Rectangle 84">
            <a:extLst>
              <a:ext uri="{FF2B5EF4-FFF2-40B4-BE49-F238E27FC236}">
                <a16:creationId xmlns:a16="http://schemas.microsoft.com/office/drawing/2014/main" id="{CA3D3710-EB96-5042-A891-B3FF1448C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467" y="4468790"/>
            <a:ext cx="240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Symbol" charset="0"/>
              </a:rPr>
              <a:t>ag</a:t>
            </a:r>
            <a:endParaRPr lang="en-GB" b="0"/>
          </a:p>
        </p:txBody>
      </p:sp>
      <p:sp>
        <p:nvSpPr>
          <p:cNvPr id="162" name="Rectangle 85">
            <a:extLst>
              <a:ext uri="{FF2B5EF4-FFF2-40B4-BE49-F238E27FC236}">
                <a16:creationId xmlns:a16="http://schemas.microsoft.com/office/drawing/2014/main" id="{5A0CD461-6711-8B42-868D-BF3FB144D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467" y="4468790"/>
            <a:ext cx="2405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Symbol" charset="0"/>
              </a:rPr>
              <a:t>ga</a:t>
            </a:r>
            <a:endParaRPr lang="en-GB" b="0"/>
          </a:p>
        </p:txBody>
      </p:sp>
      <p:grpSp>
        <p:nvGrpSpPr>
          <p:cNvPr id="163" name="Group 86">
            <a:extLst>
              <a:ext uri="{FF2B5EF4-FFF2-40B4-BE49-F238E27FC236}">
                <a16:creationId xmlns:a16="http://schemas.microsoft.com/office/drawing/2014/main" id="{84F5C88F-73DA-0F46-B3F2-D15A583916A3}"/>
              </a:ext>
            </a:extLst>
          </p:cNvPr>
          <p:cNvGrpSpPr>
            <a:grpSpLocks/>
          </p:cNvGrpSpPr>
          <p:nvPr/>
        </p:nvGrpSpPr>
        <p:grpSpPr bwMode="auto">
          <a:xfrm>
            <a:off x="7697866" y="3681389"/>
            <a:ext cx="12700" cy="774700"/>
            <a:chOff x="2106" y="2677"/>
            <a:chExt cx="8" cy="488"/>
          </a:xfrm>
        </p:grpSpPr>
        <p:sp>
          <p:nvSpPr>
            <p:cNvPr id="164" name="Rectangle 87">
              <a:extLst>
                <a:ext uri="{FF2B5EF4-FFF2-40B4-BE49-F238E27FC236}">
                  <a16:creationId xmlns:a16="http://schemas.microsoft.com/office/drawing/2014/main" id="{C9E70917-52A6-0046-9C0D-2F0CA30B2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6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65" name="Rectangle 88">
              <a:extLst>
                <a:ext uri="{FF2B5EF4-FFF2-40B4-BE49-F238E27FC236}">
                  <a16:creationId xmlns:a16="http://schemas.microsoft.com/office/drawing/2014/main" id="{6918039F-E88B-7E48-9D45-C61BF4E8D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7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66" name="Rectangle 89">
              <a:extLst>
                <a:ext uri="{FF2B5EF4-FFF2-40B4-BE49-F238E27FC236}">
                  <a16:creationId xmlns:a16="http://schemas.microsoft.com/office/drawing/2014/main" id="{DB15AAF8-4278-4D41-9A43-201BAAFA0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7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67" name="Rectangle 90">
              <a:extLst>
                <a:ext uri="{FF2B5EF4-FFF2-40B4-BE49-F238E27FC236}">
                  <a16:creationId xmlns:a16="http://schemas.microsoft.com/office/drawing/2014/main" id="{37301789-F554-0345-8CE2-F8EAAEDF2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82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68" name="Rectangle 91">
              <a:extLst>
                <a:ext uri="{FF2B5EF4-FFF2-40B4-BE49-F238E27FC236}">
                  <a16:creationId xmlns:a16="http://schemas.microsoft.com/office/drawing/2014/main" id="{F6F10C0E-500F-1B4F-A9D5-EFB11C1B2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86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69" name="Rectangle 92">
              <a:extLst>
                <a:ext uri="{FF2B5EF4-FFF2-40B4-BE49-F238E27FC236}">
                  <a16:creationId xmlns:a16="http://schemas.microsoft.com/office/drawing/2014/main" id="{7881B955-7DE7-D646-BF60-338EF0316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91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0" name="Rectangle 93">
              <a:extLst>
                <a:ext uri="{FF2B5EF4-FFF2-40B4-BE49-F238E27FC236}">
                  <a16:creationId xmlns:a16="http://schemas.microsoft.com/office/drawing/2014/main" id="{AC05B4FC-6535-1F46-8899-88D614C7A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96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1" name="Rectangle 94">
              <a:extLst>
                <a:ext uri="{FF2B5EF4-FFF2-40B4-BE49-F238E27FC236}">
                  <a16:creationId xmlns:a16="http://schemas.microsoft.com/office/drawing/2014/main" id="{B8478CBA-3BD3-1741-9D58-A4E9203A0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01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2" name="Rectangle 95">
              <a:extLst>
                <a:ext uri="{FF2B5EF4-FFF2-40B4-BE49-F238E27FC236}">
                  <a16:creationId xmlns:a16="http://schemas.microsoft.com/office/drawing/2014/main" id="{FDB6A5AB-73CF-8E44-A0B7-326DE4BB2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06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3" name="Rectangle 96">
              <a:extLst>
                <a:ext uri="{FF2B5EF4-FFF2-40B4-BE49-F238E27FC236}">
                  <a16:creationId xmlns:a16="http://schemas.microsoft.com/office/drawing/2014/main" id="{9C904F26-7A59-A943-9251-852FFA4D1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10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4" name="Rectangle 97">
              <a:extLst>
                <a:ext uri="{FF2B5EF4-FFF2-40B4-BE49-F238E27FC236}">
                  <a16:creationId xmlns:a16="http://schemas.microsoft.com/office/drawing/2014/main" id="{2822565C-B681-B94A-AA25-A5A223FB9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15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175" name="Group 98">
            <a:extLst>
              <a:ext uri="{FF2B5EF4-FFF2-40B4-BE49-F238E27FC236}">
                <a16:creationId xmlns:a16="http://schemas.microsoft.com/office/drawing/2014/main" id="{29CDAE54-90EC-DA41-B323-FB157ED98BB6}"/>
              </a:ext>
            </a:extLst>
          </p:cNvPr>
          <p:cNvGrpSpPr>
            <a:grpSpLocks/>
          </p:cNvGrpSpPr>
          <p:nvPr/>
        </p:nvGrpSpPr>
        <p:grpSpPr bwMode="auto">
          <a:xfrm>
            <a:off x="8104266" y="4100487"/>
            <a:ext cx="12700" cy="393700"/>
            <a:chOff x="2362" y="2941"/>
            <a:chExt cx="8" cy="248"/>
          </a:xfrm>
        </p:grpSpPr>
        <p:sp>
          <p:nvSpPr>
            <p:cNvPr id="176" name="Rectangle 99">
              <a:extLst>
                <a:ext uri="{FF2B5EF4-FFF2-40B4-BE49-F238E27FC236}">
                  <a16:creationId xmlns:a16="http://schemas.microsoft.com/office/drawing/2014/main" id="{ACCDBA22-61E9-0348-BA95-03A4DEF86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29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7" name="Rectangle 100">
              <a:extLst>
                <a:ext uri="{FF2B5EF4-FFF2-40B4-BE49-F238E27FC236}">
                  <a16:creationId xmlns:a16="http://schemas.microsoft.com/office/drawing/2014/main" id="{967E418E-7CA4-5F4F-ABAA-3E3446803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29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8" name="Rectangle 101">
              <a:extLst>
                <a:ext uri="{FF2B5EF4-FFF2-40B4-BE49-F238E27FC236}">
                  <a16:creationId xmlns:a16="http://schemas.microsoft.com/office/drawing/2014/main" id="{BAA1825E-EC63-A241-AA5F-9037F669C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30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79" name="Rectangle 102">
              <a:extLst>
                <a:ext uri="{FF2B5EF4-FFF2-40B4-BE49-F238E27FC236}">
                  <a16:creationId xmlns:a16="http://schemas.microsoft.com/office/drawing/2014/main" id="{8796D8B8-E3C0-7548-AB7D-1EE6A097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30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0" name="Rectangle 103">
              <a:extLst>
                <a:ext uri="{FF2B5EF4-FFF2-40B4-BE49-F238E27FC236}">
                  <a16:creationId xmlns:a16="http://schemas.microsoft.com/office/drawing/2014/main" id="{EAE6C923-3001-5B4E-8D0D-1693DB85C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31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1" name="Rectangle 104">
              <a:extLst>
                <a:ext uri="{FF2B5EF4-FFF2-40B4-BE49-F238E27FC236}">
                  <a16:creationId xmlns:a16="http://schemas.microsoft.com/office/drawing/2014/main" id="{104A5CE8-8FEB-0841-A587-151B290BD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" y="3181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182" name="Group 105">
            <a:extLst>
              <a:ext uri="{FF2B5EF4-FFF2-40B4-BE49-F238E27FC236}">
                <a16:creationId xmlns:a16="http://schemas.microsoft.com/office/drawing/2014/main" id="{86301463-0027-0541-9086-4D6549FA4858}"/>
              </a:ext>
            </a:extLst>
          </p:cNvPr>
          <p:cNvGrpSpPr>
            <a:grpSpLocks/>
          </p:cNvGrpSpPr>
          <p:nvPr/>
        </p:nvGrpSpPr>
        <p:grpSpPr bwMode="auto">
          <a:xfrm>
            <a:off x="9615566" y="4062389"/>
            <a:ext cx="12700" cy="393700"/>
            <a:chOff x="3314" y="2917"/>
            <a:chExt cx="8" cy="248"/>
          </a:xfrm>
        </p:grpSpPr>
        <p:sp>
          <p:nvSpPr>
            <p:cNvPr id="183" name="Rectangle 106">
              <a:extLst>
                <a:ext uri="{FF2B5EF4-FFF2-40B4-BE49-F238E27FC236}">
                  <a16:creationId xmlns:a16="http://schemas.microsoft.com/office/drawing/2014/main" id="{7A1AC413-5A74-6C4D-9F46-DBAA9E2C7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291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4" name="Rectangle 107">
              <a:extLst>
                <a:ext uri="{FF2B5EF4-FFF2-40B4-BE49-F238E27FC236}">
                  <a16:creationId xmlns:a16="http://schemas.microsoft.com/office/drawing/2014/main" id="{C4D1AE9C-FEF9-A34D-AD81-ACD842088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296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5" name="Rectangle 108">
              <a:extLst>
                <a:ext uri="{FF2B5EF4-FFF2-40B4-BE49-F238E27FC236}">
                  <a16:creationId xmlns:a16="http://schemas.microsoft.com/office/drawing/2014/main" id="{A4B3CDA4-47DC-904B-A484-7B6A6D6AD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301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6" name="Rectangle 109">
              <a:extLst>
                <a:ext uri="{FF2B5EF4-FFF2-40B4-BE49-F238E27FC236}">
                  <a16:creationId xmlns:a16="http://schemas.microsoft.com/office/drawing/2014/main" id="{091B8916-0C2F-7148-9C57-E571853FB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306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7" name="Rectangle 110">
              <a:extLst>
                <a:ext uri="{FF2B5EF4-FFF2-40B4-BE49-F238E27FC236}">
                  <a16:creationId xmlns:a16="http://schemas.microsoft.com/office/drawing/2014/main" id="{4892720E-EDAC-EB49-8147-0EE415481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310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188" name="Rectangle 111">
              <a:extLst>
                <a:ext uri="{FF2B5EF4-FFF2-40B4-BE49-F238E27FC236}">
                  <a16:creationId xmlns:a16="http://schemas.microsoft.com/office/drawing/2014/main" id="{E1C263E4-4679-0245-9153-C83B4E186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315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sp>
        <p:nvSpPr>
          <p:cNvPr id="189" name="Oval 71">
            <a:extLst>
              <a:ext uri="{FF2B5EF4-FFF2-40B4-BE49-F238E27FC236}">
                <a16:creationId xmlns:a16="http://schemas.microsoft.com/office/drawing/2014/main" id="{16D42AED-E7DE-7241-8B9E-BAEF362E3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216" y="1554139"/>
            <a:ext cx="76200" cy="889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grpSp>
        <p:nvGrpSpPr>
          <p:cNvPr id="190" name="Group 112">
            <a:extLst>
              <a:ext uri="{FF2B5EF4-FFF2-40B4-BE49-F238E27FC236}">
                <a16:creationId xmlns:a16="http://schemas.microsoft.com/office/drawing/2014/main" id="{5400F490-D2EA-6943-B35D-024D14286D84}"/>
              </a:ext>
            </a:extLst>
          </p:cNvPr>
          <p:cNvGrpSpPr>
            <a:grpSpLocks/>
          </p:cNvGrpSpPr>
          <p:nvPr/>
        </p:nvGrpSpPr>
        <p:grpSpPr bwMode="auto">
          <a:xfrm>
            <a:off x="8110616" y="1268387"/>
            <a:ext cx="3022600" cy="2749550"/>
            <a:chOff x="2366" y="1157"/>
            <a:chExt cx="1904" cy="1732"/>
          </a:xfrm>
        </p:grpSpPr>
        <p:sp>
          <p:nvSpPr>
            <p:cNvPr id="191" name="Arc 9">
              <a:extLst>
                <a:ext uri="{FF2B5EF4-FFF2-40B4-BE49-F238E27FC236}">
                  <a16:creationId xmlns:a16="http://schemas.microsoft.com/office/drawing/2014/main" id="{4E9FDEE0-33BC-3344-AE10-41430090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789"/>
              <a:ext cx="852" cy="11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Arc 4">
              <a:extLst>
                <a:ext uri="{FF2B5EF4-FFF2-40B4-BE49-F238E27FC236}">
                  <a16:creationId xmlns:a16="http://schemas.microsoft.com/office/drawing/2014/main" id="{6376B6D2-954C-6344-8D24-0F60BD38D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1157"/>
              <a:ext cx="1060" cy="17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" name="Group 66">
            <a:extLst>
              <a:ext uri="{FF2B5EF4-FFF2-40B4-BE49-F238E27FC236}">
                <a16:creationId xmlns:a16="http://schemas.microsoft.com/office/drawing/2014/main" id="{6DF4A85A-0F02-FE4C-8356-1BA9B6F574FA}"/>
              </a:ext>
            </a:extLst>
          </p:cNvPr>
          <p:cNvGrpSpPr>
            <a:grpSpLocks/>
          </p:cNvGrpSpPr>
          <p:nvPr/>
        </p:nvGrpSpPr>
        <p:grpSpPr bwMode="auto">
          <a:xfrm>
            <a:off x="8007433" y="1641450"/>
            <a:ext cx="198437" cy="1866900"/>
            <a:chOff x="2322" y="1405"/>
            <a:chExt cx="80" cy="1296"/>
          </a:xfrm>
        </p:grpSpPr>
        <p:sp>
          <p:nvSpPr>
            <p:cNvPr id="194" name="Line 67">
              <a:extLst>
                <a:ext uri="{FF2B5EF4-FFF2-40B4-BE49-F238E27FC236}">
                  <a16:creationId xmlns:a16="http://schemas.microsoft.com/office/drawing/2014/main" id="{EF276570-18E2-1043-BA8C-E617BA17D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" y="1405"/>
              <a:ext cx="1" cy="1296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68">
              <a:extLst>
                <a:ext uri="{FF2B5EF4-FFF2-40B4-BE49-F238E27FC236}">
                  <a16:creationId xmlns:a16="http://schemas.microsoft.com/office/drawing/2014/main" id="{B4A4A9C4-9F67-5D46-9A61-D2CE991D5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22" y="2621"/>
              <a:ext cx="40" cy="8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69">
              <a:extLst>
                <a:ext uri="{FF2B5EF4-FFF2-40B4-BE49-F238E27FC236}">
                  <a16:creationId xmlns:a16="http://schemas.microsoft.com/office/drawing/2014/main" id="{EA7CA7FE-F8FD-CA44-BAF3-20F18EA8C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2" y="2621"/>
              <a:ext cx="40" cy="8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" name="TextBox 106">
            <a:extLst>
              <a:ext uri="{FF2B5EF4-FFF2-40B4-BE49-F238E27FC236}">
                <a16:creationId xmlns:a16="http://schemas.microsoft.com/office/drawing/2014/main" id="{D0019C2B-40E2-DA46-BFCC-BCE9A8928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74" y="5758296"/>
            <a:ext cx="31486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accent2"/>
                </a:solidFill>
                <a:latin typeface="Arial" charset="0"/>
                <a:cs typeface="Arial" charset="0"/>
              </a:rPr>
              <a:t>Composition invariant</a:t>
            </a:r>
          </a:p>
          <a:p>
            <a:r>
              <a:rPr lang="en-US" b="0">
                <a:solidFill>
                  <a:schemeClr val="accent2"/>
                </a:solidFill>
                <a:latin typeface="Arial" charset="0"/>
                <a:cs typeface="Arial" charset="0"/>
              </a:rPr>
              <a:t> transformation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64ABE62-5395-CB49-BCF3-3657E65EE605}"/>
              </a:ext>
            </a:extLst>
          </p:cNvPr>
          <p:cNvSpPr txBox="1"/>
          <p:nvPr/>
        </p:nvSpPr>
        <p:spPr>
          <a:xfrm>
            <a:off x="5087888" y="188640"/>
            <a:ext cx="688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420888"/>
            <a:ext cx="8610600" cy="388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00843"/>
            <a:ext cx="7200900" cy="605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0F1E4-3303-0947-BF6C-76B66ECB47A7}"/>
              </a:ext>
            </a:extLst>
          </p:cNvPr>
          <p:cNvSpPr txBox="1"/>
          <p:nvPr/>
        </p:nvSpPr>
        <p:spPr>
          <a:xfrm>
            <a:off x="6384032" y="188640"/>
            <a:ext cx="688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C3845-5084-BB4B-9767-206E2C64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514350"/>
            <a:ext cx="4622800" cy="582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difficul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060848"/>
            <a:ext cx="83153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45" y="40466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solidFill>
                  <a:srgbClr val="0000FF"/>
                </a:solidFill>
                <a:latin typeface="Arial"/>
                <a:cs typeface="Arial"/>
              </a:rPr>
              <a:t>What have we learnt so far that may be useful in design?</a:t>
            </a:r>
          </a:p>
        </p:txBody>
      </p:sp>
    </p:spTree>
    <p:extLst>
      <p:ext uri="{BB962C8B-B14F-4D97-AF65-F5344CB8AC3E}">
        <p14:creationId xmlns:p14="http://schemas.microsoft.com/office/powerpoint/2010/main" val="30302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384" y="208499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b="0" dirty="0">
                <a:solidFill>
                  <a:srgbClr val="0000FF"/>
                </a:solidFill>
                <a:latin typeface="Arial"/>
                <a:cs typeface="Arial"/>
              </a:rPr>
              <a:t>Can calculate the complete crystallography.</a:t>
            </a:r>
          </a:p>
          <a:p>
            <a:pPr marL="514350" indent="-514350">
              <a:buAutoNum type="arabicPeriod"/>
            </a:pPr>
            <a:endParaRPr lang="en-US" sz="4000" b="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sz="4000" b="0" dirty="0">
                <a:solidFill>
                  <a:srgbClr val="0000FF"/>
                </a:solidFill>
                <a:latin typeface="Arial"/>
                <a:cs typeface="Arial"/>
              </a:rPr>
              <a:t>Therefore, the transformation texture.</a:t>
            </a:r>
          </a:p>
        </p:txBody>
      </p:sp>
      <p:pic>
        <p:nvPicPr>
          <p:cNvPr id="5" name="Picture 4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610891"/>
            <a:ext cx="2952328" cy="291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561325"/>
            <a:ext cx="3249618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A5786-6521-1F4A-B9C4-A650D0ACB06E}"/>
              </a:ext>
            </a:extLst>
          </p:cNvPr>
          <p:cNvSpPr txBox="1"/>
          <p:nvPr/>
        </p:nvSpPr>
        <p:spPr>
          <a:xfrm>
            <a:off x="9255211" y="6289589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Kundu</a:t>
            </a:r>
          </a:p>
        </p:txBody>
      </p:sp>
    </p:spTree>
    <p:extLst>
      <p:ext uri="{BB962C8B-B14F-4D97-AF65-F5344CB8AC3E}">
        <p14:creationId xmlns:p14="http://schemas.microsoft.com/office/powerpoint/2010/main" val="9100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11-12 at 17.42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36" y="1988840"/>
            <a:ext cx="5191724" cy="4674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1424" y="3140968"/>
            <a:ext cx="3384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FF0000"/>
                </a:solidFill>
                <a:latin typeface="Arial"/>
                <a:cs typeface="Arial"/>
              </a:rPr>
              <a:t>Therefore, boundaries become susceptible to impurity </a:t>
            </a:r>
            <a:r>
              <a:rPr lang="en-US" sz="3200" b="0" dirty="0" err="1">
                <a:solidFill>
                  <a:srgbClr val="FF0000"/>
                </a:solidFill>
                <a:latin typeface="Arial"/>
                <a:cs typeface="Arial"/>
              </a:rPr>
              <a:t>embrittlement</a:t>
            </a:r>
            <a:r>
              <a:rPr lang="en-US" sz="3200" b="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0414" y="332657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Martensitic transformation </a:t>
            </a:r>
            <a:r>
              <a:rPr lang="mr-IN" sz="3200" b="0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 disciplined motion of atoms.</a:t>
            </a:r>
          </a:p>
          <a:p>
            <a:endParaRPr lang="en-US" sz="3200" b="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Plates cannot cross </a:t>
            </a:r>
            <a:r>
              <a:rPr lang="en-US" sz="3200" b="0" dirty="0" err="1">
                <a:solidFill>
                  <a:srgbClr val="0000FF"/>
                </a:solidFill>
                <a:latin typeface="Arial"/>
                <a:cs typeface="Arial"/>
              </a:rPr>
              <a:t>boudaries</a:t>
            </a:r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11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76" y="116632"/>
            <a:ext cx="82089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Therefore,  strong martensitic steels must be pure (low P, </a:t>
            </a:r>
            <a:r>
              <a:rPr lang="en-US" sz="3600" b="0" dirty="0" err="1">
                <a:latin typeface="Arial"/>
                <a:cs typeface="Arial"/>
              </a:rPr>
              <a:t>Sn</a:t>
            </a:r>
            <a:r>
              <a:rPr lang="en-US" sz="3600" b="0" dirty="0">
                <a:latin typeface="Arial"/>
                <a:cs typeface="Arial"/>
              </a:rPr>
              <a:t> </a:t>
            </a:r>
            <a:r>
              <a:rPr lang="mr-IN" sz="3600" b="0" dirty="0">
                <a:latin typeface="Arial"/>
                <a:cs typeface="Arial"/>
              </a:rPr>
              <a:t>…</a:t>
            </a:r>
            <a:r>
              <a:rPr lang="en-GB" sz="3600" b="0" dirty="0">
                <a:latin typeface="Arial"/>
                <a:cs typeface="Arial"/>
              </a:rPr>
              <a:t> ) or contain solutes that getter impurities, e.g. Mo</a:t>
            </a:r>
            <a:endParaRPr lang="en-US" sz="3600" b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132856"/>
            <a:ext cx="52705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424" y="831461"/>
            <a:ext cx="8280920" cy="519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Can calculate the size and shape of </a:t>
            </a:r>
            <a:r>
              <a:rPr lang="en-US" sz="4000" b="0" dirty="0" err="1">
                <a:latin typeface="Arial" panose="020B0604020202020204" pitchFamily="34" charset="0"/>
                <a:cs typeface="Arial" panose="020B0604020202020204" pitchFamily="34" charset="0"/>
              </a:rPr>
              <a:t>martensite</a:t>
            </a: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Therefore, can estimate mechanical </a:t>
            </a:r>
            <a:r>
              <a:rPr lang="en-US" sz="4000" b="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General rule: make the structure fine for better properties.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4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4711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476672"/>
            <a:ext cx="4470620" cy="445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476672"/>
            <a:ext cx="3477768" cy="5785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79F4A-09C3-724F-8918-5F649D8BC41F}"/>
              </a:ext>
            </a:extLst>
          </p:cNvPr>
          <p:cNvSpPr txBox="1"/>
          <p:nvPr/>
        </p:nvSpPr>
        <p:spPr>
          <a:xfrm>
            <a:off x="6252519" y="6104238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Mathew Peet</a:t>
            </a:r>
          </a:p>
        </p:txBody>
      </p:sp>
    </p:spTree>
    <p:extLst>
      <p:ext uri="{BB962C8B-B14F-4D97-AF65-F5344CB8AC3E}">
        <p14:creationId xmlns:p14="http://schemas.microsoft.com/office/powerpoint/2010/main" val="18309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0x T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0628"/>
            <a:ext cx="8784976" cy="6588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4EC8-76AB-1047-B47D-8CFAD7195560}"/>
              </a:ext>
            </a:extLst>
          </p:cNvPr>
          <p:cNvSpPr txBox="1"/>
          <p:nvPr/>
        </p:nvSpPr>
        <p:spPr>
          <a:xfrm>
            <a:off x="9934832" y="6215449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Kundu</a:t>
            </a:r>
          </a:p>
        </p:txBody>
      </p:sp>
    </p:spTree>
    <p:extLst>
      <p:ext uri="{BB962C8B-B14F-4D97-AF65-F5344CB8AC3E}">
        <p14:creationId xmlns:p14="http://schemas.microsoft.com/office/powerpoint/2010/main" val="35843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gmentation" descr="fragmentation">
            <a:hlinkClick r:id="" action="ppaction://media"/>
            <a:extLst>
              <a:ext uri="{FF2B5EF4-FFF2-40B4-BE49-F238E27FC236}">
                <a16:creationId xmlns:a16="http://schemas.microsoft.com/office/drawing/2014/main" id="{401859BA-0F26-9C49-BCF4-B8E8028A8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52" y="188640"/>
            <a:ext cx="10479880" cy="58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04664"/>
            <a:ext cx="8868107" cy="3796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63" y="4583258"/>
            <a:ext cx="3611708" cy="1920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5829" y="4945225"/>
            <a:ext cx="4722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latin typeface="Arial"/>
                <a:cs typeface="Arial"/>
              </a:rPr>
              <a:t>Fe-0.34C-1.5Si </a:t>
            </a:r>
            <a:r>
              <a:rPr lang="mr-IN" sz="3200" b="0" dirty="0">
                <a:latin typeface="Arial"/>
                <a:cs typeface="Arial"/>
              </a:rPr>
              <a:t>…</a:t>
            </a:r>
            <a:r>
              <a:rPr lang="en-GB" sz="3200" b="0" dirty="0">
                <a:latin typeface="Arial"/>
                <a:cs typeface="Arial"/>
              </a:rPr>
              <a:t>.. </a:t>
            </a:r>
            <a:r>
              <a:rPr lang="en-GB" sz="3200" b="0" dirty="0" err="1">
                <a:latin typeface="Arial"/>
                <a:cs typeface="Arial"/>
              </a:rPr>
              <a:t>wt</a:t>
            </a:r>
            <a:r>
              <a:rPr lang="en-GB" sz="3200" b="0" dirty="0">
                <a:latin typeface="Arial"/>
                <a:cs typeface="Arial"/>
              </a:rPr>
              <a:t>%</a:t>
            </a:r>
          </a:p>
          <a:p>
            <a:r>
              <a:rPr lang="en-GB" sz="3200" b="0" dirty="0" err="1">
                <a:latin typeface="Arial"/>
                <a:cs typeface="Arial"/>
              </a:rPr>
              <a:t>untempered</a:t>
            </a:r>
            <a:r>
              <a:rPr lang="en-GB" sz="3200" b="0" dirty="0">
                <a:latin typeface="Arial"/>
                <a:cs typeface="Arial"/>
              </a:rPr>
              <a:t> </a:t>
            </a:r>
            <a:r>
              <a:rPr lang="en-GB" sz="3200" b="0" dirty="0" err="1">
                <a:latin typeface="Arial"/>
                <a:cs typeface="Arial"/>
              </a:rPr>
              <a:t>martensite</a:t>
            </a:r>
            <a:endParaRPr lang="en-US" sz="32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5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4"/>
          <p:cNvSpPr>
            <a:spLocks noChangeArrowheads="1"/>
          </p:cNvSpPr>
          <p:nvPr/>
        </p:nvSpPr>
        <p:spPr bwMode="auto">
          <a:xfrm rot="-5400000">
            <a:off x="1896291" y="2805504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cs typeface="Arial" charset="0"/>
            </a:endParaRPr>
          </a:p>
        </p:txBody>
      </p:sp>
      <p:pic>
        <p:nvPicPr>
          <p:cNvPr id="993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2" y="2204148"/>
            <a:ext cx="3886134" cy="443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76672"/>
            <a:ext cx="4657447" cy="37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92077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2402"/>
            <a:ext cx="41148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96" y="1828801"/>
            <a:ext cx="4456113" cy="302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851992" y="3733803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latin typeface="Arial" charset="0"/>
              </a:rPr>
              <a:t>The Bain strain</a:t>
            </a:r>
          </a:p>
        </p:txBody>
      </p:sp>
      <p:pic>
        <p:nvPicPr>
          <p:cNvPr id="75780" name="Picture 5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93" y="4267200"/>
            <a:ext cx="2519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Line 6"/>
          <p:cNvSpPr>
            <a:spLocks noChangeShapeType="1"/>
          </p:cNvSpPr>
          <p:nvPr/>
        </p:nvSpPr>
        <p:spPr bwMode="auto">
          <a:xfrm>
            <a:off x="5119192" y="1066800"/>
            <a:ext cx="609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 flipH="1">
            <a:off x="3899992" y="4114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5358905" y="5381627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Arial" charset="0"/>
            </a:endParaRPr>
          </a:p>
        </p:txBody>
      </p:sp>
      <p:pic>
        <p:nvPicPr>
          <p:cNvPr id="75784" name="Picture 9" descr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92" y="4876800"/>
            <a:ext cx="30749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96" y="5638801"/>
            <a:ext cx="57562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0A64DC39-3ACE-AD4A-BA1A-1B5D8601C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36" y="539358"/>
            <a:ext cx="3687697" cy="2835946"/>
          </a:xfrm>
          <a:prstGeom prst="rect">
            <a:avLst/>
          </a:prstGeom>
        </p:spPr>
      </p:pic>
      <p:pic>
        <p:nvPicPr>
          <p:cNvPr id="3" name="ellipsoids" descr="ellipsoids">
            <a:hlinkClick r:id="" action="ppaction://media"/>
            <a:extLst>
              <a:ext uri="{FF2B5EF4-FFF2-40B4-BE49-F238E27FC236}">
                <a16:creationId xmlns:a16="http://schemas.microsoft.com/office/drawing/2014/main" id="{56845458-57AB-EF41-8FD5-E580866F7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7560" y="908720"/>
            <a:ext cx="6837486" cy="5160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tabl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1365"/>
            <a:ext cx="86868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Line 2"/>
          <p:cNvSpPr>
            <a:spLocks noChangeShapeType="1"/>
          </p:cNvSpPr>
          <p:nvPr/>
        </p:nvSpPr>
        <p:spPr bwMode="auto">
          <a:xfrm flipH="1" flipV="1">
            <a:off x="-339725" y="1589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0" name="Line 3"/>
          <p:cNvSpPr>
            <a:spLocks noChangeShapeType="1"/>
          </p:cNvSpPr>
          <p:nvPr/>
        </p:nvSpPr>
        <p:spPr bwMode="auto">
          <a:xfrm flipH="1" flipV="1">
            <a:off x="-339725" y="1589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249" name="Group 105"/>
          <p:cNvGrpSpPr>
            <a:grpSpLocks/>
          </p:cNvGrpSpPr>
          <p:nvPr/>
        </p:nvGrpSpPr>
        <p:grpSpPr bwMode="auto">
          <a:xfrm>
            <a:off x="3267076" y="992189"/>
            <a:ext cx="1471613" cy="1987550"/>
            <a:chOff x="1098" y="625"/>
            <a:chExt cx="927" cy="1252"/>
          </a:xfrm>
        </p:grpSpPr>
        <p:sp>
          <p:nvSpPr>
            <p:cNvPr id="84075" name="Freeform 6"/>
            <p:cNvSpPr>
              <a:spLocks/>
            </p:cNvSpPr>
            <p:nvPr/>
          </p:nvSpPr>
          <p:spPr bwMode="auto">
            <a:xfrm>
              <a:off x="1210" y="673"/>
              <a:ext cx="720" cy="912"/>
            </a:xfrm>
            <a:custGeom>
              <a:avLst/>
              <a:gdLst>
                <a:gd name="T0" fmla="*/ 0 w 720"/>
                <a:gd name="T1" fmla="*/ 912 h 912"/>
                <a:gd name="T2" fmla="*/ 720 w 720"/>
                <a:gd name="T3" fmla="*/ 672 h 912"/>
                <a:gd name="T4" fmla="*/ 720 w 720"/>
                <a:gd name="T5" fmla="*/ 0 h 912"/>
                <a:gd name="T6" fmla="*/ 0 w 720"/>
                <a:gd name="T7" fmla="*/ 240 h 912"/>
                <a:gd name="T8" fmla="*/ 0 w 720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912">
                  <a:moveTo>
                    <a:pt x="0" y="912"/>
                  </a:moveTo>
                  <a:lnTo>
                    <a:pt x="720" y="672"/>
                  </a:lnTo>
                  <a:lnTo>
                    <a:pt x="720" y="0"/>
                  </a:lnTo>
                  <a:lnTo>
                    <a:pt x="0" y="24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76" name="Rectangle 39"/>
            <p:cNvSpPr>
              <a:spLocks noChangeArrowheads="1"/>
            </p:cNvSpPr>
            <p:nvPr/>
          </p:nvSpPr>
          <p:spPr bwMode="auto">
            <a:xfrm>
              <a:off x="1346" y="1073"/>
              <a:ext cx="45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Austenite</a:t>
              </a:r>
              <a:endParaRPr lang="en-GB" b="0"/>
            </a:p>
          </p:txBody>
        </p:sp>
        <p:sp>
          <p:nvSpPr>
            <p:cNvPr id="84077" name="Rectangle 68"/>
            <p:cNvSpPr>
              <a:spLocks noChangeArrowheads="1"/>
            </p:cNvSpPr>
            <p:nvPr/>
          </p:nvSpPr>
          <p:spPr bwMode="auto">
            <a:xfrm>
              <a:off x="1298" y="1761"/>
              <a:ext cx="14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(a)</a:t>
              </a:r>
              <a:endParaRPr lang="en-GB" b="0"/>
            </a:p>
          </p:txBody>
        </p:sp>
        <p:sp>
          <p:nvSpPr>
            <p:cNvPr id="84078" name="Rectangle 71"/>
            <p:cNvSpPr>
              <a:spLocks noChangeArrowheads="1"/>
            </p:cNvSpPr>
            <p:nvPr/>
          </p:nvSpPr>
          <p:spPr bwMode="auto">
            <a:xfrm>
              <a:off x="1098" y="857"/>
              <a:ext cx="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 b="0"/>
            </a:p>
          </p:txBody>
        </p:sp>
        <p:sp>
          <p:nvSpPr>
            <p:cNvPr id="84079" name="Rectangle 72"/>
            <p:cNvSpPr>
              <a:spLocks noChangeArrowheads="1"/>
            </p:cNvSpPr>
            <p:nvPr/>
          </p:nvSpPr>
          <p:spPr bwMode="auto">
            <a:xfrm>
              <a:off x="1122" y="1513"/>
              <a:ext cx="5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 b="0"/>
            </a:p>
          </p:txBody>
        </p:sp>
        <p:sp>
          <p:nvSpPr>
            <p:cNvPr id="84080" name="Rectangle 73"/>
            <p:cNvSpPr>
              <a:spLocks noChangeArrowheads="1"/>
            </p:cNvSpPr>
            <p:nvPr/>
          </p:nvSpPr>
          <p:spPr bwMode="auto">
            <a:xfrm>
              <a:off x="1970" y="1289"/>
              <a:ext cx="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 b="0"/>
            </a:p>
          </p:txBody>
        </p:sp>
        <p:sp>
          <p:nvSpPr>
            <p:cNvPr id="84081" name="Rectangle 74"/>
            <p:cNvSpPr>
              <a:spLocks noChangeArrowheads="1"/>
            </p:cNvSpPr>
            <p:nvPr/>
          </p:nvSpPr>
          <p:spPr bwMode="auto">
            <a:xfrm>
              <a:off x="1962" y="625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 b="0"/>
            </a:p>
          </p:txBody>
        </p:sp>
      </p:grpSp>
      <p:grpSp>
        <p:nvGrpSpPr>
          <p:cNvPr id="6256" name="Group 112"/>
          <p:cNvGrpSpPr>
            <a:grpSpLocks/>
          </p:cNvGrpSpPr>
          <p:nvPr/>
        </p:nvGrpSpPr>
        <p:grpSpPr bwMode="auto">
          <a:xfrm>
            <a:off x="3521079" y="3176588"/>
            <a:ext cx="4418013" cy="2965450"/>
            <a:chOff x="1258" y="2001"/>
            <a:chExt cx="2783" cy="1868"/>
          </a:xfrm>
        </p:grpSpPr>
        <p:sp>
          <p:nvSpPr>
            <p:cNvPr id="84029" name="Freeform 7"/>
            <p:cNvSpPr>
              <a:spLocks/>
            </p:cNvSpPr>
            <p:nvPr/>
          </p:nvSpPr>
          <p:spPr bwMode="auto">
            <a:xfrm>
              <a:off x="1994" y="2577"/>
              <a:ext cx="816" cy="672"/>
            </a:xfrm>
            <a:custGeom>
              <a:avLst/>
              <a:gdLst>
                <a:gd name="T0" fmla="*/ 0 w 816"/>
                <a:gd name="T1" fmla="*/ 672 h 672"/>
                <a:gd name="T2" fmla="*/ 96 w 816"/>
                <a:gd name="T3" fmla="*/ 576 h 672"/>
                <a:gd name="T4" fmla="*/ 0 w 816"/>
                <a:gd name="T5" fmla="*/ 480 h 672"/>
                <a:gd name="T6" fmla="*/ 96 w 816"/>
                <a:gd name="T7" fmla="*/ 384 h 672"/>
                <a:gd name="T8" fmla="*/ 0 w 816"/>
                <a:gd name="T9" fmla="*/ 288 h 672"/>
                <a:gd name="T10" fmla="*/ 96 w 816"/>
                <a:gd name="T11" fmla="*/ 192 h 672"/>
                <a:gd name="T12" fmla="*/ 0 w 816"/>
                <a:gd name="T13" fmla="*/ 96 h 672"/>
                <a:gd name="T14" fmla="*/ 96 w 816"/>
                <a:gd name="T15" fmla="*/ 0 h 672"/>
                <a:gd name="T16" fmla="*/ 816 w 816"/>
                <a:gd name="T17" fmla="*/ 0 h 672"/>
                <a:gd name="T18" fmla="*/ 720 w 816"/>
                <a:gd name="T19" fmla="*/ 96 h 672"/>
                <a:gd name="T20" fmla="*/ 816 w 816"/>
                <a:gd name="T21" fmla="*/ 192 h 672"/>
                <a:gd name="T22" fmla="*/ 720 w 816"/>
                <a:gd name="T23" fmla="*/ 288 h 672"/>
                <a:gd name="T24" fmla="*/ 816 w 816"/>
                <a:gd name="T25" fmla="*/ 384 h 672"/>
                <a:gd name="T26" fmla="*/ 720 w 816"/>
                <a:gd name="T27" fmla="*/ 480 h 672"/>
                <a:gd name="T28" fmla="*/ 816 w 816"/>
                <a:gd name="T29" fmla="*/ 576 h 672"/>
                <a:gd name="T30" fmla="*/ 720 w 816"/>
                <a:gd name="T31" fmla="*/ 672 h 672"/>
                <a:gd name="T32" fmla="*/ 0 w 816"/>
                <a:gd name="T33" fmla="*/ 672 h 6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6" h="672">
                  <a:moveTo>
                    <a:pt x="0" y="672"/>
                  </a:moveTo>
                  <a:lnTo>
                    <a:pt x="96" y="576"/>
                  </a:lnTo>
                  <a:lnTo>
                    <a:pt x="0" y="480"/>
                  </a:lnTo>
                  <a:lnTo>
                    <a:pt x="96" y="384"/>
                  </a:lnTo>
                  <a:lnTo>
                    <a:pt x="0" y="288"/>
                  </a:lnTo>
                  <a:lnTo>
                    <a:pt x="96" y="192"/>
                  </a:lnTo>
                  <a:lnTo>
                    <a:pt x="0" y="96"/>
                  </a:lnTo>
                  <a:lnTo>
                    <a:pt x="96" y="0"/>
                  </a:lnTo>
                  <a:lnTo>
                    <a:pt x="816" y="0"/>
                  </a:lnTo>
                  <a:lnTo>
                    <a:pt x="720" y="96"/>
                  </a:lnTo>
                  <a:lnTo>
                    <a:pt x="816" y="192"/>
                  </a:lnTo>
                  <a:lnTo>
                    <a:pt x="720" y="288"/>
                  </a:lnTo>
                  <a:lnTo>
                    <a:pt x="816" y="384"/>
                  </a:lnTo>
                  <a:lnTo>
                    <a:pt x="720" y="480"/>
                  </a:lnTo>
                  <a:lnTo>
                    <a:pt x="816" y="576"/>
                  </a:lnTo>
                  <a:lnTo>
                    <a:pt x="720" y="672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030" name="Group 9"/>
            <p:cNvGrpSpPr>
              <a:grpSpLocks/>
            </p:cNvGrpSpPr>
            <p:nvPr/>
          </p:nvGrpSpPr>
          <p:grpSpPr bwMode="auto">
            <a:xfrm>
              <a:off x="1994" y="2673"/>
              <a:ext cx="720" cy="8"/>
              <a:chOff x="1994" y="2673"/>
              <a:chExt cx="720" cy="8"/>
            </a:xfrm>
          </p:grpSpPr>
          <p:sp>
            <p:nvSpPr>
              <p:cNvPr id="84071" name="Rectangle 10"/>
              <p:cNvSpPr>
                <a:spLocks noChangeArrowheads="1"/>
              </p:cNvSpPr>
              <p:nvPr/>
            </p:nvSpPr>
            <p:spPr bwMode="auto">
              <a:xfrm>
                <a:off x="1994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72" name="Rectangle 11"/>
              <p:cNvSpPr>
                <a:spLocks noChangeArrowheads="1"/>
              </p:cNvSpPr>
              <p:nvPr/>
            </p:nvSpPr>
            <p:spPr bwMode="auto">
              <a:xfrm>
                <a:off x="2202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73" name="Rectangle 12"/>
              <p:cNvSpPr>
                <a:spLocks noChangeArrowheads="1"/>
              </p:cNvSpPr>
              <p:nvPr/>
            </p:nvSpPr>
            <p:spPr bwMode="auto">
              <a:xfrm>
                <a:off x="2410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74" name="Rectangle 13"/>
              <p:cNvSpPr>
                <a:spLocks noChangeArrowheads="1"/>
              </p:cNvSpPr>
              <p:nvPr/>
            </p:nvSpPr>
            <p:spPr bwMode="auto">
              <a:xfrm>
                <a:off x="2618" y="2673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</p:grpSp>
        <p:grpSp>
          <p:nvGrpSpPr>
            <p:cNvPr id="84031" name="Group 14"/>
            <p:cNvGrpSpPr>
              <a:grpSpLocks/>
            </p:cNvGrpSpPr>
            <p:nvPr/>
          </p:nvGrpSpPr>
          <p:grpSpPr bwMode="auto">
            <a:xfrm>
              <a:off x="1994" y="2865"/>
              <a:ext cx="720" cy="8"/>
              <a:chOff x="1994" y="2865"/>
              <a:chExt cx="720" cy="8"/>
            </a:xfrm>
          </p:grpSpPr>
          <p:sp>
            <p:nvSpPr>
              <p:cNvPr id="84067" name="Rectangle 15"/>
              <p:cNvSpPr>
                <a:spLocks noChangeArrowheads="1"/>
              </p:cNvSpPr>
              <p:nvPr/>
            </p:nvSpPr>
            <p:spPr bwMode="auto">
              <a:xfrm>
                <a:off x="1994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8" name="Rectangle 16"/>
              <p:cNvSpPr>
                <a:spLocks noChangeArrowheads="1"/>
              </p:cNvSpPr>
              <p:nvPr/>
            </p:nvSpPr>
            <p:spPr bwMode="auto">
              <a:xfrm>
                <a:off x="2202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9" name="Rectangle 17"/>
              <p:cNvSpPr>
                <a:spLocks noChangeArrowheads="1"/>
              </p:cNvSpPr>
              <p:nvPr/>
            </p:nvSpPr>
            <p:spPr bwMode="auto">
              <a:xfrm>
                <a:off x="2410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70" name="Rectangle 18"/>
              <p:cNvSpPr>
                <a:spLocks noChangeArrowheads="1"/>
              </p:cNvSpPr>
              <p:nvPr/>
            </p:nvSpPr>
            <p:spPr bwMode="auto">
              <a:xfrm>
                <a:off x="2618" y="2865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</p:grpSp>
        <p:grpSp>
          <p:nvGrpSpPr>
            <p:cNvPr id="84032" name="Group 19"/>
            <p:cNvGrpSpPr>
              <a:grpSpLocks/>
            </p:cNvGrpSpPr>
            <p:nvPr/>
          </p:nvGrpSpPr>
          <p:grpSpPr bwMode="auto">
            <a:xfrm>
              <a:off x="1994" y="3057"/>
              <a:ext cx="720" cy="8"/>
              <a:chOff x="1994" y="3057"/>
              <a:chExt cx="720" cy="8"/>
            </a:xfrm>
          </p:grpSpPr>
          <p:sp>
            <p:nvSpPr>
              <p:cNvPr id="84063" name="Rectangle 20"/>
              <p:cNvSpPr>
                <a:spLocks noChangeArrowheads="1"/>
              </p:cNvSpPr>
              <p:nvPr/>
            </p:nvSpPr>
            <p:spPr bwMode="auto">
              <a:xfrm>
                <a:off x="1994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4" name="Rectangle 21"/>
              <p:cNvSpPr>
                <a:spLocks noChangeArrowheads="1"/>
              </p:cNvSpPr>
              <p:nvPr/>
            </p:nvSpPr>
            <p:spPr bwMode="auto">
              <a:xfrm>
                <a:off x="2202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5" name="Rectangle 22"/>
              <p:cNvSpPr>
                <a:spLocks noChangeArrowheads="1"/>
              </p:cNvSpPr>
              <p:nvPr/>
            </p:nvSpPr>
            <p:spPr bwMode="auto">
              <a:xfrm>
                <a:off x="2410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6" name="Rectangle 23"/>
              <p:cNvSpPr>
                <a:spLocks noChangeArrowheads="1"/>
              </p:cNvSpPr>
              <p:nvPr/>
            </p:nvSpPr>
            <p:spPr bwMode="auto">
              <a:xfrm>
                <a:off x="2618" y="3057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</p:grpSp>
        <p:grpSp>
          <p:nvGrpSpPr>
            <p:cNvPr id="84033" name="Group 24"/>
            <p:cNvGrpSpPr>
              <a:grpSpLocks/>
            </p:cNvGrpSpPr>
            <p:nvPr/>
          </p:nvGrpSpPr>
          <p:grpSpPr bwMode="auto">
            <a:xfrm>
              <a:off x="2090" y="2961"/>
              <a:ext cx="720" cy="8"/>
              <a:chOff x="2090" y="2961"/>
              <a:chExt cx="720" cy="8"/>
            </a:xfrm>
          </p:grpSpPr>
          <p:sp>
            <p:nvSpPr>
              <p:cNvPr id="84059" name="Rectangle 25"/>
              <p:cNvSpPr>
                <a:spLocks noChangeArrowheads="1"/>
              </p:cNvSpPr>
              <p:nvPr/>
            </p:nvSpPr>
            <p:spPr bwMode="auto">
              <a:xfrm>
                <a:off x="2090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0" name="Rectangle 26"/>
              <p:cNvSpPr>
                <a:spLocks noChangeArrowheads="1"/>
              </p:cNvSpPr>
              <p:nvPr/>
            </p:nvSpPr>
            <p:spPr bwMode="auto">
              <a:xfrm>
                <a:off x="2298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1" name="Rectangle 27"/>
              <p:cNvSpPr>
                <a:spLocks noChangeArrowheads="1"/>
              </p:cNvSpPr>
              <p:nvPr/>
            </p:nvSpPr>
            <p:spPr bwMode="auto">
              <a:xfrm>
                <a:off x="2506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62" name="Rectangle 28"/>
              <p:cNvSpPr>
                <a:spLocks noChangeArrowheads="1"/>
              </p:cNvSpPr>
              <p:nvPr/>
            </p:nvSpPr>
            <p:spPr bwMode="auto">
              <a:xfrm>
                <a:off x="2714" y="2961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</p:grpSp>
        <p:grpSp>
          <p:nvGrpSpPr>
            <p:cNvPr id="84034" name="Group 29"/>
            <p:cNvGrpSpPr>
              <a:grpSpLocks/>
            </p:cNvGrpSpPr>
            <p:nvPr/>
          </p:nvGrpSpPr>
          <p:grpSpPr bwMode="auto">
            <a:xfrm>
              <a:off x="2090" y="2769"/>
              <a:ext cx="720" cy="8"/>
              <a:chOff x="2090" y="2769"/>
              <a:chExt cx="720" cy="8"/>
            </a:xfrm>
          </p:grpSpPr>
          <p:sp>
            <p:nvSpPr>
              <p:cNvPr id="84055" name="Rectangle 30"/>
              <p:cNvSpPr>
                <a:spLocks noChangeArrowheads="1"/>
              </p:cNvSpPr>
              <p:nvPr/>
            </p:nvSpPr>
            <p:spPr bwMode="auto">
              <a:xfrm>
                <a:off x="2090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56" name="Rectangle 31"/>
              <p:cNvSpPr>
                <a:spLocks noChangeArrowheads="1"/>
              </p:cNvSpPr>
              <p:nvPr/>
            </p:nvSpPr>
            <p:spPr bwMode="auto">
              <a:xfrm>
                <a:off x="2298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57" name="Rectangle 32"/>
              <p:cNvSpPr>
                <a:spLocks noChangeArrowheads="1"/>
              </p:cNvSpPr>
              <p:nvPr/>
            </p:nvSpPr>
            <p:spPr bwMode="auto">
              <a:xfrm>
                <a:off x="2506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58" name="Rectangle 33"/>
              <p:cNvSpPr>
                <a:spLocks noChangeArrowheads="1"/>
              </p:cNvSpPr>
              <p:nvPr/>
            </p:nvSpPr>
            <p:spPr bwMode="auto">
              <a:xfrm>
                <a:off x="2714" y="2769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</p:grpSp>
        <p:grpSp>
          <p:nvGrpSpPr>
            <p:cNvPr id="84035" name="Group 34"/>
            <p:cNvGrpSpPr>
              <a:grpSpLocks/>
            </p:cNvGrpSpPr>
            <p:nvPr/>
          </p:nvGrpSpPr>
          <p:grpSpPr bwMode="auto">
            <a:xfrm>
              <a:off x="2090" y="3153"/>
              <a:ext cx="720" cy="8"/>
              <a:chOff x="2090" y="3153"/>
              <a:chExt cx="720" cy="8"/>
            </a:xfrm>
          </p:grpSpPr>
          <p:sp>
            <p:nvSpPr>
              <p:cNvPr id="84051" name="Rectangle 35"/>
              <p:cNvSpPr>
                <a:spLocks noChangeArrowheads="1"/>
              </p:cNvSpPr>
              <p:nvPr/>
            </p:nvSpPr>
            <p:spPr bwMode="auto">
              <a:xfrm>
                <a:off x="2090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52" name="Rectangle 36"/>
              <p:cNvSpPr>
                <a:spLocks noChangeArrowheads="1"/>
              </p:cNvSpPr>
              <p:nvPr/>
            </p:nvSpPr>
            <p:spPr bwMode="auto">
              <a:xfrm>
                <a:off x="2298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53" name="Rectangle 37"/>
              <p:cNvSpPr>
                <a:spLocks noChangeArrowheads="1"/>
              </p:cNvSpPr>
              <p:nvPr/>
            </p:nvSpPr>
            <p:spPr bwMode="auto">
              <a:xfrm>
                <a:off x="2506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84054" name="Rectangle 38"/>
              <p:cNvSpPr>
                <a:spLocks noChangeArrowheads="1"/>
              </p:cNvSpPr>
              <p:nvPr/>
            </p:nvSpPr>
            <p:spPr bwMode="auto">
              <a:xfrm>
                <a:off x="2714" y="3153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/>
              </a:p>
            </p:txBody>
          </p:sp>
        </p:grpSp>
        <p:sp>
          <p:nvSpPr>
            <p:cNvPr id="84036" name="Rectangle 43"/>
            <p:cNvSpPr>
              <a:spLocks noChangeArrowheads="1"/>
            </p:cNvSpPr>
            <p:nvPr/>
          </p:nvSpPr>
          <p:spPr bwMode="auto">
            <a:xfrm>
              <a:off x="2194" y="3393"/>
              <a:ext cx="42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Twinned </a:t>
              </a:r>
              <a:endParaRPr lang="en-GB" b="0"/>
            </a:p>
          </p:txBody>
        </p:sp>
        <p:sp>
          <p:nvSpPr>
            <p:cNvPr id="84037" name="Rectangle 44"/>
            <p:cNvSpPr>
              <a:spLocks noChangeArrowheads="1"/>
            </p:cNvSpPr>
            <p:nvPr/>
          </p:nvSpPr>
          <p:spPr bwMode="auto">
            <a:xfrm>
              <a:off x="2122" y="3521"/>
              <a:ext cx="4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Martensite</a:t>
              </a:r>
              <a:endParaRPr lang="en-GB" b="0"/>
            </a:p>
          </p:txBody>
        </p:sp>
        <p:grpSp>
          <p:nvGrpSpPr>
            <p:cNvPr id="84038" name="Group 50"/>
            <p:cNvGrpSpPr>
              <a:grpSpLocks/>
            </p:cNvGrpSpPr>
            <p:nvPr/>
          </p:nvGrpSpPr>
          <p:grpSpPr bwMode="auto">
            <a:xfrm>
              <a:off x="2594" y="2001"/>
              <a:ext cx="1008" cy="520"/>
              <a:chOff x="2594" y="2001"/>
              <a:chExt cx="1008" cy="520"/>
            </a:xfrm>
          </p:grpSpPr>
          <p:sp>
            <p:nvSpPr>
              <p:cNvPr id="84049" name="Line 51"/>
              <p:cNvSpPr>
                <a:spLocks noChangeShapeType="1"/>
              </p:cNvSpPr>
              <p:nvPr/>
            </p:nvSpPr>
            <p:spPr bwMode="auto">
              <a:xfrm flipH="1">
                <a:off x="2682" y="2001"/>
                <a:ext cx="920" cy="4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0" name="Freeform 52"/>
              <p:cNvSpPr>
                <a:spLocks/>
              </p:cNvSpPr>
              <p:nvPr/>
            </p:nvSpPr>
            <p:spPr bwMode="auto">
              <a:xfrm>
                <a:off x="2594" y="2449"/>
                <a:ext cx="96" cy="72"/>
              </a:xfrm>
              <a:custGeom>
                <a:avLst/>
                <a:gdLst>
                  <a:gd name="T0" fmla="*/ 88 w 96"/>
                  <a:gd name="T1" fmla="*/ 24 h 72"/>
                  <a:gd name="T2" fmla="*/ 72 w 96"/>
                  <a:gd name="T3" fmla="*/ 0 h 72"/>
                  <a:gd name="T4" fmla="*/ 0 w 96"/>
                  <a:gd name="T5" fmla="*/ 72 h 72"/>
                  <a:gd name="T6" fmla="*/ 96 w 96"/>
                  <a:gd name="T7" fmla="*/ 48 h 72"/>
                  <a:gd name="T8" fmla="*/ 88 w 96"/>
                  <a:gd name="T9" fmla="*/ 24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72">
                    <a:moveTo>
                      <a:pt x="88" y="24"/>
                    </a:moveTo>
                    <a:lnTo>
                      <a:pt x="72" y="0"/>
                    </a:lnTo>
                    <a:lnTo>
                      <a:pt x="0" y="72"/>
                    </a:lnTo>
                    <a:lnTo>
                      <a:pt x="96" y="48"/>
                    </a:lnTo>
                    <a:lnTo>
                      <a:pt x="8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4039" name="Group 53"/>
            <p:cNvGrpSpPr>
              <a:grpSpLocks/>
            </p:cNvGrpSpPr>
            <p:nvPr/>
          </p:nvGrpSpPr>
          <p:grpSpPr bwMode="auto">
            <a:xfrm>
              <a:off x="1650" y="2649"/>
              <a:ext cx="336" cy="48"/>
              <a:chOff x="1650" y="2649"/>
              <a:chExt cx="336" cy="48"/>
            </a:xfrm>
          </p:grpSpPr>
          <p:sp>
            <p:nvSpPr>
              <p:cNvPr id="84047" name="Line 54"/>
              <p:cNvSpPr>
                <a:spLocks noChangeShapeType="1"/>
              </p:cNvSpPr>
              <p:nvPr/>
            </p:nvSpPr>
            <p:spPr bwMode="auto">
              <a:xfrm>
                <a:off x="1650" y="2673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8" name="Freeform 55"/>
              <p:cNvSpPr>
                <a:spLocks/>
              </p:cNvSpPr>
              <p:nvPr/>
            </p:nvSpPr>
            <p:spPr bwMode="auto">
              <a:xfrm>
                <a:off x="1890" y="2649"/>
                <a:ext cx="96" cy="48"/>
              </a:xfrm>
              <a:custGeom>
                <a:avLst/>
                <a:gdLst>
                  <a:gd name="T0" fmla="*/ 0 w 96"/>
                  <a:gd name="T1" fmla="*/ 24 h 48"/>
                  <a:gd name="T2" fmla="*/ 0 w 96"/>
                  <a:gd name="T3" fmla="*/ 48 h 48"/>
                  <a:gd name="T4" fmla="*/ 96 w 96"/>
                  <a:gd name="T5" fmla="*/ 24 h 48"/>
                  <a:gd name="T6" fmla="*/ 0 w 96"/>
                  <a:gd name="T7" fmla="*/ 0 h 48"/>
                  <a:gd name="T8" fmla="*/ 0 w 96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48">
                    <a:moveTo>
                      <a:pt x="0" y="24"/>
                    </a:moveTo>
                    <a:lnTo>
                      <a:pt x="0" y="48"/>
                    </a:lnTo>
                    <a:lnTo>
                      <a:pt x="96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040" name="Rectangle 56"/>
            <p:cNvSpPr>
              <a:spLocks noChangeArrowheads="1"/>
            </p:cNvSpPr>
            <p:nvPr/>
          </p:nvSpPr>
          <p:spPr bwMode="auto">
            <a:xfrm>
              <a:off x="1346" y="2553"/>
              <a:ext cx="24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Twin </a:t>
              </a:r>
              <a:endParaRPr lang="en-GB" b="0"/>
            </a:p>
          </p:txBody>
        </p:sp>
        <p:sp>
          <p:nvSpPr>
            <p:cNvPr id="84041" name="Rectangle 57"/>
            <p:cNvSpPr>
              <a:spLocks noChangeArrowheads="1"/>
            </p:cNvSpPr>
            <p:nvPr/>
          </p:nvSpPr>
          <p:spPr bwMode="auto">
            <a:xfrm>
              <a:off x="1258" y="2681"/>
              <a:ext cx="4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Boundary</a:t>
              </a:r>
              <a:endParaRPr lang="en-GB" b="0"/>
            </a:p>
          </p:txBody>
        </p:sp>
        <p:sp>
          <p:nvSpPr>
            <p:cNvPr id="84042" name="Rectangle 67"/>
            <p:cNvSpPr>
              <a:spLocks noChangeArrowheads="1"/>
            </p:cNvSpPr>
            <p:nvPr/>
          </p:nvSpPr>
          <p:spPr bwMode="auto">
            <a:xfrm>
              <a:off x="1906" y="3753"/>
              <a:ext cx="21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Correct macroscopic shape, correct structure</a:t>
              </a:r>
              <a:endParaRPr lang="en-GB" b="0"/>
            </a:p>
          </p:txBody>
        </p:sp>
        <p:sp>
          <p:nvSpPr>
            <p:cNvPr id="84043" name="Rectangle 83"/>
            <p:cNvSpPr>
              <a:spLocks noChangeArrowheads="1"/>
            </p:cNvSpPr>
            <p:nvPr/>
          </p:nvSpPr>
          <p:spPr bwMode="auto">
            <a:xfrm>
              <a:off x="1914" y="3185"/>
              <a:ext cx="5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 b="0"/>
            </a:p>
          </p:txBody>
        </p:sp>
        <p:sp>
          <p:nvSpPr>
            <p:cNvPr id="84044" name="Rectangle 84"/>
            <p:cNvSpPr>
              <a:spLocks noChangeArrowheads="1"/>
            </p:cNvSpPr>
            <p:nvPr/>
          </p:nvSpPr>
          <p:spPr bwMode="auto">
            <a:xfrm>
              <a:off x="1986" y="2497"/>
              <a:ext cx="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 b="0"/>
            </a:p>
          </p:txBody>
        </p:sp>
        <p:sp>
          <p:nvSpPr>
            <p:cNvPr id="84045" name="Rectangle 85"/>
            <p:cNvSpPr>
              <a:spLocks noChangeArrowheads="1"/>
            </p:cNvSpPr>
            <p:nvPr/>
          </p:nvSpPr>
          <p:spPr bwMode="auto">
            <a:xfrm>
              <a:off x="2842" y="2513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 b="0"/>
            </a:p>
          </p:txBody>
        </p:sp>
        <p:sp>
          <p:nvSpPr>
            <p:cNvPr id="84046" name="Rectangle 86"/>
            <p:cNvSpPr>
              <a:spLocks noChangeArrowheads="1"/>
            </p:cNvSpPr>
            <p:nvPr/>
          </p:nvSpPr>
          <p:spPr bwMode="auto">
            <a:xfrm>
              <a:off x="2794" y="3193"/>
              <a:ext cx="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 b="0"/>
            </a:p>
          </p:txBody>
        </p:sp>
      </p:grpSp>
      <p:grpSp>
        <p:nvGrpSpPr>
          <p:cNvPr id="6258" name="Group 114"/>
          <p:cNvGrpSpPr>
            <a:grpSpLocks/>
          </p:cNvGrpSpPr>
          <p:nvPr/>
        </p:nvGrpSpPr>
        <p:grpSpPr bwMode="auto">
          <a:xfrm>
            <a:off x="6543676" y="3151189"/>
            <a:ext cx="2079626" cy="2622550"/>
            <a:chOff x="3162" y="1985"/>
            <a:chExt cx="1310" cy="1652"/>
          </a:xfrm>
        </p:grpSpPr>
        <p:sp>
          <p:nvSpPr>
            <p:cNvPr id="84015" name="Rectangle 89"/>
            <p:cNvSpPr>
              <a:spLocks noChangeArrowheads="1"/>
            </p:cNvSpPr>
            <p:nvPr/>
          </p:nvSpPr>
          <p:spPr bwMode="auto">
            <a:xfrm>
              <a:off x="4082" y="2497"/>
              <a:ext cx="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 b="0"/>
            </a:p>
          </p:txBody>
        </p:sp>
        <p:grpSp>
          <p:nvGrpSpPr>
            <p:cNvPr id="84016" name="Group 113"/>
            <p:cNvGrpSpPr>
              <a:grpSpLocks/>
            </p:cNvGrpSpPr>
            <p:nvPr/>
          </p:nvGrpSpPr>
          <p:grpSpPr bwMode="auto">
            <a:xfrm>
              <a:off x="3162" y="1985"/>
              <a:ext cx="1310" cy="1652"/>
              <a:chOff x="3162" y="1985"/>
              <a:chExt cx="1310" cy="1652"/>
            </a:xfrm>
          </p:grpSpPr>
          <p:sp>
            <p:nvSpPr>
              <p:cNvPr id="84017" name="Freeform 8"/>
              <p:cNvSpPr>
                <a:spLocks/>
              </p:cNvSpPr>
              <p:nvPr/>
            </p:nvSpPr>
            <p:spPr bwMode="auto">
              <a:xfrm>
                <a:off x="3242" y="2577"/>
                <a:ext cx="816" cy="672"/>
              </a:xfrm>
              <a:custGeom>
                <a:avLst/>
                <a:gdLst>
                  <a:gd name="T0" fmla="*/ 0 w 816"/>
                  <a:gd name="T1" fmla="*/ 672 h 672"/>
                  <a:gd name="T2" fmla="*/ 96 w 816"/>
                  <a:gd name="T3" fmla="*/ 576 h 672"/>
                  <a:gd name="T4" fmla="*/ 0 w 816"/>
                  <a:gd name="T5" fmla="*/ 576 h 672"/>
                  <a:gd name="T6" fmla="*/ 96 w 816"/>
                  <a:gd name="T7" fmla="*/ 480 h 672"/>
                  <a:gd name="T8" fmla="*/ 0 w 816"/>
                  <a:gd name="T9" fmla="*/ 480 h 672"/>
                  <a:gd name="T10" fmla="*/ 96 w 816"/>
                  <a:gd name="T11" fmla="*/ 384 h 672"/>
                  <a:gd name="T12" fmla="*/ 0 w 816"/>
                  <a:gd name="T13" fmla="*/ 384 h 672"/>
                  <a:gd name="T14" fmla="*/ 96 w 816"/>
                  <a:gd name="T15" fmla="*/ 288 h 672"/>
                  <a:gd name="T16" fmla="*/ 0 w 816"/>
                  <a:gd name="T17" fmla="*/ 288 h 672"/>
                  <a:gd name="T18" fmla="*/ 96 w 816"/>
                  <a:gd name="T19" fmla="*/ 192 h 672"/>
                  <a:gd name="T20" fmla="*/ 0 w 816"/>
                  <a:gd name="T21" fmla="*/ 192 h 672"/>
                  <a:gd name="T22" fmla="*/ 96 w 816"/>
                  <a:gd name="T23" fmla="*/ 96 h 672"/>
                  <a:gd name="T24" fmla="*/ 0 w 816"/>
                  <a:gd name="T25" fmla="*/ 96 h 672"/>
                  <a:gd name="T26" fmla="*/ 96 w 816"/>
                  <a:gd name="T27" fmla="*/ 0 h 672"/>
                  <a:gd name="T28" fmla="*/ 816 w 816"/>
                  <a:gd name="T29" fmla="*/ 0 h 672"/>
                  <a:gd name="T30" fmla="*/ 720 w 816"/>
                  <a:gd name="T31" fmla="*/ 96 h 672"/>
                  <a:gd name="T32" fmla="*/ 816 w 816"/>
                  <a:gd name="T33" fmla="*/ 96 h 672"/>
                  <a:gd name="T34" fmla="*/ 720 w 816"/>
                  <a:gd name="T35" fmla="*/ 192 h 672"/>
                  <a:gd name="T36" fmla="*/ 816 w 816"/>
                  <a:gd name="T37" fmla="*/ 192 h 672"/>
                  <a:gd name="T38" fmla="*/ 720 w 816"/>
                  <a:gd name="T39" fmla="*/ 288 h 672"/>
                  <a:gd name="T40" fmla="*/ 816 w 816"/>
                  <a:gd name="T41" fmla="*/ 288 h 672"/>
                  <a:gd name="T42" fmla="*/ 720 w 816"/>
                  <a:gd name="T43" fmla="*/ 384 h 672"/>
                  <a:gd name="T44" fmla="*/ 816 w 816"/>
                  <a:gd name="T45" fmla="*/ 384 h 672"/>
                  <a:gd name="T46" fmla="*/ 720 w 816"/>
                  <a:gd name="T47" fmla="*/ 480 h 672"/>
                  <a:gd name="T48" fmla="*/ 816 w 816"/>
                  <a:gd name="T49" fmla="*/ 480 h 672"/>
                  <a:gd name="T50" fmla="*/ 720 w 816"/>
                  <a:gd name="T51" fmla="*/ 576 h 672"/>
                  <a:gd name="T52" fmla="*/ 816 w 816"/>
                  <a:gd name="T53" fmla="*/ 576 h 672"/>
                  <a:gd name="T54" fmla="*/ 720 w 816"/>
                  <a:gd name="T55" fmla="*/ 672 h 672"/>
                  <a:gd name="T56" fmla="*/ 0 w 816"/>
                  <a:gd name="T57" fmla="*/ 672 h 6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16" h="672">
                    <a:moveTo>
                      <a:pt x="0" y="672"/>
                    </a:moveTo>
                    <a:lnTo>
                      <a:pt x="96" y="576"/>
                    </a:lnTo>
                    <a:lnTo>
                      <a:pt x="0" y="576"/>
                    </a:lnTo>
                    <a:lnTo>
                      <a:pt x="96" y="480"/>
                    </a:lnTo>
                    <a:lnTo>
                      <a:pt x="0" y="480"/>
                    </a:lnTo>
                    <a:lnTo>
                      <a:pt x="96" y="384"/>
                    </a:lnTo>
                    <a:lnTo>
                      <a:pt x="0" y="384"/>
                    </a:lnTo>
                    <a:lnTo>
                      <a:pt x="96" y="288"/>
                    </a:lnTo>
                    <a:lnTo>
                      <a:pt x="0" y="288"/>
                    </a:lnTo>
                    <a:lnTo>
                      <a:pt x="96" y="192"/>
                    </a:lnTo>
                    <a:lnTo>
                      <a:pt x="0" y="192"/>
                    </a:lnTo>
                    <a:lnTo>
                      <a:pt x="96" y="96"/>
                    </a:lnTo>
                    <a:lnTo>
                      <a:pt x="0" y="96"/>
                    </a:lnTo>
                    <a:lnTo>
                      <a:pt x="96" y="0"/>
                    </a:lnTo>
                    <a:lnTo>
                      <a:pt x="816" y="0"/>
                    </a:lnTo>
                    <a:lnTo>
                      <a:pt x="720" y="96"/>
                    </a:lnTo>
                    <a:lnTo>
                      <a:pt x="816" y="96"/>
                    </a:lnTo>
                    <a:lnTo>
                      <a:pt x="720" y="192"/>
                    </a:lnTo>
                    <a:lnTo>
                      <a:pt x="816" y="192"/>
                    </a:lnTo>
                    <a:lnTo>
                      <a:pt x="720" y="288"/>
                    </a:lnTo>
                    <a:lnTo>
                      <a:pt x="816" y="288"/>
                    </a:lnTo>
                    <a:lnTo>
                      <a:pt x="720" y="384"/>
                    </a:lnTo>
                    <a:lnTo>
                      <a:pt x="816" y="384"/>
                    </a:lnTo>
                    <a:lnTo>
                      <a:pt x="720" y="480"/>
                    </a:lnTo>
                    <a:lnTo>
                      <a:pt x="816" y="480"/>
                    </a:lnTo>
                    <a:lnTo>
                      <a:pt x="720" y="576"/>
                    </a:lnTo>
                    <a:lnTo>
                      <a:pt x="816" y="576"/>
                    </a:lnTo>
                    <a:lnTo>
                      <a:pt x="720" y="672"/>
                    </a:lnTo>
                    <a:lnTo>
                      <a:pt x="0" y="672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8" name="Rectangle 45"/>
              <p:cNvSpPr>
                <a:spLocks noChangeArrowheads="1"/>
              </p:cNvSpPr>
              <p:nvPr/>
            </p:nvSpPr>
            <p:spPr bwMode="auto">
              <a:xfrm>
                <a:off x="3426" y="3393"/>
                <a:ext cx="36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Slipped </a:t>
                </a:r>
                <a:endParaRPr lang="en-GB" b="0"/>
              </a:p>
            </p:txBody>
          </p:sp>
          <p:sp>
            <p:nvSpPr>
              <p:cNvPr id="84019" name="Rectangle 46"/>
              <p:cNvSpPr>
                <a:spLocks noChangeArrowheads="1"/>
              </p:cNvSpPr>
              <p:nvPr/>
            </p:nvSpPr>
            <p:spPr bwMode="auto">
              <a:xfrm>
                <a:off x="3330" y="3521"/>
                <a:ext cx="49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Martensite</a:t>
                </a:r>
                <a:endParaRPr lang="en-GB" b="0"/>
              </a:p>
            </p:txBody>
          </p:sp>
          <p:grpSp>
            <p:nvGrpSpPr>
              <p:cNvPr id="84020" name="Group 47"/>
              <p:cNvGrpSpPr>
                <a:grpSpLocks/>
              </p:cNvGrpSpPr>
              <p:nvPr/>
            </p:nvGrpSpPr>
            <p:grpSpPr bwMode="auto">
              <a:xfrm>
                <a:off x="3770" y="1985"/>
                <a:ext cx="48" cy="464"/>
                <a:chOff x="3770" y="1985"/>
                <a:chExt cx="48" cy="464"/>
              </a:xfrm>
            </p:grpSpPr>
            <p:sp>
              <p:nvSpPr>
                <p:cNvPr id="84027" name="Line 48"/>
                <p:cNvSpPr>
                  <a:spLocks noChangeShapeType="1"/>
                </p:cNvSpPr>
                <p:nvPr/>
              </p:nvSpPr>
              <p:spPr bwMode="auto">
                <a:xfrm>
                  <a:off x="3794" y="1985"/>
                  <a:ext cx="1" cy="3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028" name="Freeform 49"/>
                <p:cNvSpPr>
                  <a:spLocks/>
                </p:cNvSpPr>
                <p:nvPr/>
              </p:nvSpPr>
              <p:spPr bwMode="auto">
                <a:xfrm>
                  <a:off x="3770" y="2353"/>
                  <a:ext cx="48" cy="96"/>
                </a:xfrm>
                <a:custGeom>
                  <a:avLst/>
                  <a:gdLst>
                    <a:gd name="T0" fmla="*/ 24 w 48"/>
                    <a:gd name="T1" fmla="*/ 0 h 96"/>
                    <a:gd name="T2" fmla="*/ 0 w 48"/>
                    <a:gd name="T3" fmla="*/ 0 h 96"/>
                    <a:gd name="T4" fmla="*/ 24 w 48"/>
                    <a:gd name="T5" fmla="*/ 96 h 96"/>
                    <a:gd name="T6" fmla="*/ 48 w 48"/>
                    <a:gd name="T7" fmla="*/ 0 h 96"/>
                    <a:gd name="T8" fmla="*/ 24 w 4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96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96"/>
                      </a:lnTo>
                      <a:lnTo>
                        <a:pt x="4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4021" name="Rectangle 64"/>
              <p:cNvSpPr>
                <a:spLocks noChangeArrowheads="1"/>
              </p:cNvSpPr>
              <p:nvPr/>
            </p:nvSpPr>
            <p:spPr bwMode="auto">
              <a:xfrm>
                <a:off x="3906" y="2041"/>
                <a:ext cx="354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 b="0">
                    <a:solidFill>
                      <a:srgbClr val="000000"/>
                    </a:solidFill>
                    <a:latin typeface="Geneva" charset="0"/>
                  </a:rPr>
                  <a:t>LATTICE </a:t>
                </a:r>
                <a:endParaRPr lang="en-GB" b="0"/>
              </a:p>
            </p:txBody>
          </p:sp>
          <p:sp>
            <p:nvSpPr>
              <p:cNvPr id="84022" name="Rectangle 65"/>
              <p:cNvSpPr>
                <a:spLocks noChangeArrowheads="1"/>
              </p:cNvSpPr>
              <p:nvPr/>
            </p:nvSpPr>
            <p:spPr bwMode="auto">
              <a:xfrm>
                <a:off x="3906" y="2145"/>
                <a:ext cx="48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 b="0">
                    <a:solidFill>
                      <a:srgbClr val="000000"/>
                    </a:solidFill>
                    <a:latin typeface="Geneva" charset="0"/>
                  </a:rPr>
                  <a:t>-INVARIANT </a:t>
                </a:r>
                <a:endParaRPr lang="en-GB" b="0"/>
              </a:p>
            </p:txBody>
          </p:sp>
          <p:sp>
            <p:nvSpPr>
              <p:cNvPr id="84023" name="Rectangle 66"/>
              <p:cNvSpPr>
                <a:spLocks noChangeArrowheads="1"/>
              </p:cNvSpPr>
              <p:nvPr/>
            </p:nvSpPr>
            <p:spPr bwMode="auto">
              <a:xfrm>
                <a:off x="3906" y="2249"/>
                <a:ext cx="56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 b="0">
                    <a:solidFill>
                      <a:srgbClr val="000000"/>
                    </a:solidFill>
                    <a:latin typeface="Geneva" charset="0"/>
                  </a:rPr>
                  <a:t>DEFORMATION</a:t>
                </a:r>
                <a:endParaRPr lang="en-GB" b="0"/>
              </a:p>
            </p:txBody>
          </p:sp>
          <p:sp>
            <p:nvSpPr>
              <p:cNvPr id="84024" name="Rectangle 87"/>
              <p:cNvSpPr>
                <a:spLocks noChangeArrowheads="1"/>
              </p:cNvSpPr>
              <p:nvPr/>
            </p:nvSpPr>
            <p:spPr bwMode="auto">
              <a:xfrm>
                <a:off x="3162" y="3201"/>
                <a:ext cx="5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x</a:t>
                </a:r>
                <a:endParaRPr lang="en-GB" b="0"/>
              </a:p>
            </p:txBody>
          </p:sp>
          <p:sp>
            <p:nvSpPr>
              <p:cNvPr id="84025" name="Rectangle 88"/>
              <p:cNvSpPr>
                <a:spLocks noChangeArrowheads="1"/>
              </p:cNvSpPr>
              <p:nvPr/>
            </p:nvSpPr>
            <p:spPr bwMode="auto">
              <a:xfrm>
                <a:off x="3226" y="2497"/>
                <a:ext cx="7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w</a:t>
                </a:r>
                <a:endParaRPr lang="en-GB" b="0"/>
              </a:p>
            </p:txBody>
          </p:sp>
          <p:sp>
            <p:nvSpPr>
              <p:cNvPr id="84026" name="Rectangle 90"/>
              <p:cNvSpPr>
                <a:spLocks noChangeArrowheads="1"/>
              </p:cNvSpPr>
              <p:nvPr/>
            </p:nvSpPr>
            <p:spPr bwMode="auto">
              <a:xfrm>
                <a:off x="4026" y="3209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y</a:t>
                </a:r>
                <a:endParaRPr lang="en-GB" b="0"/>
              </a:p>
            </p:txBody>
          </p:sp>
        </p:grpSp>
      </p:grpSp>
      <p:grpSp>
        <p:nvGrpSpPr>
          <p:cNvPr id="6253" name="Group 109"/>
          <p:cNvGrpSpPr>
            <a:grpSpLocks/>
          </p:cNvGrpSpPr>
          <p:nvPr/>
        </p:nvGrpSpPr>
        <p:grpSpPr bwMode="auto">
          <a:xfrm>
            <a:off x="4740279" y="1347787"/>
            <a:ext cx="1878013" cy="1644650"/>
            <a:chOff x="2026" y="849"/>
            <a:chExt cx="1183" cy="1036"/>
          </a:xfrm>
        </p:grpSpPr>
        <p:grpSp>
          <p:nvGrpSpPr>
            <p:cNvPr id="83998" name="Group 108"/>
            <p:cNvGrpSpPr>
              <a:grpSpLocks/>
            </p:cNvGrpSpPr>
            <p:nvPr/>
          </p:nvGrpSpPr>
          <p:grpSpPr bwMode="auto">
            <a:xfrm>
              <a:off x="2026" y="849"/>
              <a:ext cx="1183" cy="1036"/>
              <a:chOff x="2026" y="849"/>
              <a:chExt cx="1183" cy="1036"/>
            </a:xfrm>
          </p:grpSpPr>
          <p:sp>
            <p:nvSpPr>
              <p:cNvPr id="84000" name="Rectangle 58"/>
              <p:cNvSpPr>
                <a:spLocks noChangeArrowheads="1"/>
              </p:cNvSpPr>
              <p:nvPr/>
            </p:nvSpPr>
            <p:spPr bwMode="auto">
              <a:xfrm>
                <a:off x="2506" y="985"/>
                <a:ext cx="47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Observed </a:t>
                </a:r>
                <a:endParaRPr lang="en-GB" b="0"/>
              </a:p>
            </p:txBody>
          </p:sp>
          <p:sp>
            <p:nvSpPr>
              <p:cNvPr id="84001" name="Rectangle 59"/>
              <p:cNvSpPr>
                <a:spLocks noChangeArrowheads="1"/>
              </p:cNvSpPr>
              <p:nvPr/>
            </p:nvSpPr>
            <p:spPr bwMode="auto">
              <a:xfrm>
                <a:off x="2506" y="1113"/>
                <a:ext cx="33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shape, </a:t>
                </a:r>
                <a:endParaRPr lang="en-GB" b="0"/>
              </a:p>
            </p:txBody>
          </p:sp>
          <p:sp>
            <p:nvSpPr>
              <p:cNvPr id="84002" name="Rectangle 60"/>
              <p:cNvSpPr>
                <a:spLocks noChangeArrowheads="1"/>
              </p:cNvSpPr>
              <p:nvPr/>
            </p:nvSpPr>
            <p:spPr bwMode="auto">
              <a:xfrm>
                <a:off x="2506" y="1241"/>
                <a:ext cx="32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wrong </a:t>
                </a:r>
                <a:endParaRPr lang="en-GB" b="0"/>
              </a:p>
            </p:txBody>
          </p:sp>
          <p:sp>
            <p:nvSpPr>
              <p:cNvPr id="84003" name="Rectangle 61"/>
              <p:cNvSpPr>
                <a:spLocks noChangeArrowheads="1"/>
              </p:cNvSpPr>
              <p:nvPr/>
            </p:nvSpPr>
            <p:spPr bwMode="auto">
              <a:xfrm>
                <a:off x="2506" y="1369"/>
                <a:ext cx="432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structure</a:t>
                </a:r>
                <a:endParaRPr lang="en-GB" b="0"/>
              </a:p>
            </p:txBody>
          </p:sp>
          <p:grpSp>
            <p:nvGrpSpPr>
              <p:cNvPr id="84004" name="Group 106"/>
              <p:cNvGrpSpPr>
                <a:grpSpLocks/>
              </p:cNvGrpSpPr>
              <p:nvPr/>
            </p:nvGrpSpPr>
            <p:grpSpPr bwMode="auto">
              <a:xfrm>
                <a:off x="2026" y="849"/>
                <a:ext cx="1183" cy="1036"/>
                <a:chOff x="2026" y="849"/>
                <a:chExt cx="1183" cy="1036"/>
              </a:xfrm>
            </p:grpSpPr>
            <p:sp>
              <p:nvSpPr>
                <p:cNvPr id="84005" name="Rectangle 4"/>
                <p:cNvSpPr>
                  <a:spLocks noChangeArrowheads="1"/>
                </p:cNvSpPr>
                <p:nvPr/>
              </p:nvSpPr>
              <p:spPr bwMode="auto">
                <a:xfrm>
                  <a:off x="2414" y="917"/>
                  <a:ext cx="712" cy="66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0"/>
                </a:p>
              </p:txBody>
            </p:sp>
            <p:sp>
              <p:nvSpPr>
                <p:cNvPr id="84006" name="Rectangle 63"/>
                <p:cNvSpPr>
                  <a:spLocks noChangeArrowheads="1"/>
                </p:cNvSpPr>
                <p:nvPr/>
              </p:nvSpPr>
              <p:spPr bwMode="auto">
                <a:xfrm>
                  <a:off x="2082" y="953"/>
                  <a:ext cx="85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 b="0"/>
                </a:p>
              </p:txBody>
            </p:sp>
            <p:sp>
              <p:nvSpPr>
                <p:cNvPr id="84007" name="Rectangle 69"/>
                <p:cNvSpPr>
                  <a:spLocks noChangeArrowheads="1"/>
                </p:cNvSpPr>
                <p:nvPr/>
              </p:nvSpPr>
              <p:spPr bwMode="auto">
                <a:xfrm>
                  <a:off x="2682" y="1769"/>
                  <a:ext cx="14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(b)</a:t>
                  </a:r>
                  <a:endParaRPr lang="en-GB" b="0"/>
                </a:p>
              </p:txBody>
            </p:sp>
            <p:sp>
              <p:nvSpPr>
                <p:cNvPr id="84008" name="Rectangle 75"/>
                <p:cNvSpPr>
                  <a:spLocks noChangeArrowheads="1"/>
                </p:cNvSpPr>
                <p:nvPr/>
              </p:nvSpPr>
              <p:spPr bwMode="auto">
                <a:xfrm>
                  <a:off x="2298" y="849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 b="0"/>
                </a:p>
              </p:txBody>
            </p:sp>
            <p:sp>
              <p:nvSpPr>
                <p:cNvPr id="84009" name="Rectangle 76"/>
                <p:cNvSpPr>
                  <a:spLocks noChangeArrowheads="1"/>
                </p:cNvSpPr>
                <p:nvPr/>
              </p:nvSpPr>
              <p:spPr bwMode="auto">
                <a:xfrm>
                  <a:off x="2322" y="1513"/>
                  <a:ext cx="51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 b="0"/>
                </a:p>
              </p:txBody>
            </p:sp>
            <p:sp>
              <p:nvSpPr>
                <p:cNvPr id="84010" name="Rectangle 77"/>
                <p:cNvSpPr>
                  <a:spLocks noChangeArrowheads="1"/>
                </p:cNvSpPr>
                <p:nvPr/>
              </p:nvSpPr>
              <p:spPr bwMode="auto">
                <a:xfrm>
                  <a:off x="3154" y="857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 b="0"/>
                </a:p>
              </p:txBody>
            </p:sp>
            <p:sp>
              <p:nvSpPr>
                <p:cNvPr id="84011" name="Rectangle 78"/>
                <p:cNvSpPr>
                  <a:spLocks noChangeArrowheads="1"/>
                </p:cNvSpPr>
                <p:nvPr/>
              </p:nvSpPr>
              <p:spPr bwMode="auto">
                <a:xfrm>
                  <a:off x="3154" y="1513"/>
                  <a:ext cx="55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 b="0"/>
                </a:p>
              </p:txBody>
            </p:sp>
            <p:grpSp>
              <p:nvGrpSpPr>
                <p:cNvPr id="84012" name="Group 94"/>
                <p:cNvGrpSpPr>
                  <a:grpSpLocks/>
                </p:cNvGrpSpPr>
                <p:nvPr/>
              </p:nvGrpSpPr>
              <p:grpSpPr bwMode="auto">
                <a:xfrm>
                  <a:off x="2026" y="1169"/>
                  <a:ext cx="312" cy="48"/>
                  <a:chOff x="2026" y="1169"/>
                  <a:chExt cx="312" cy="48"/>
                </a:xfrm>
              </p:grpSpPr>
              <p:sp>
                <p:nvSpPr>
                  <p:cNvPr id="84013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2026" y="1193"/>
                    <a:ext cx="21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014" name="Freeform 96"/>
                  <p:cNvSpPr>
                    <a:spLocks/>
                  </p:cNvSpPr>
                  <p:nvPr/>
                </p:nvSpPr>
                <p:spPr bwMode="auto">
                  <a:xfrm>
                    <a:off x="2242" y="1169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3999" name="Rectangle 100"/>
            <p:cNvSpPr>
              <a:spLocks noChangeArrowheads="1"/>
            </p:cNvSpPr>
            <p:nvPr/>
          </p:nvSpPr>
          <p:spPr bwMode="auto">
            <a:xfrm>
              <a:off x="2146" y="1057"/>
              <a:ext cx="7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 b="0"/>
            </a:p>
          </p:txBody>
        </p:sp>
      </p:grpSp>
      <p:grpSp>
        <p:nvGrpSpPr>
          <p:cNvPr id="6255" name="Group 111"/>
          <p:cNvGrpSpPr>
            <a:grpSpLocks/>
          </p:cNvGrpSpPr>
          <p:nvPr/>
        </p:nvGrpSpPr>
        <p:grpSpPr bwMode="auto">
          <a:xfrm>
            <a:off x="4498975" y="712788"/>
            <a:ext cx="4111626" cy="2279650"/>
            <a:chOff x="1874" y="449"/>
            <a:chExt cx="2590" cy="1436"/>
          </a:xfrm>
        </p:grpSpPr>
        <p:grpSp>
          <p:nvGrpSpPr>
            <p:cNvPr id="83976" name="Group 110"/>
            <p:cNvGrpSpPr>
              <a:grpSpLocks/>
            </p:cNvGrpSpPr>
            <p:nvPr/>
          </p:nvGrpSpPr>
          <p:grpSpPr bwMode="auto">
            <a:xfrm>
              <a:off x="1874" y="449"/>
              <a:ext cx="2590" cy="1436"/>
              <a:chOff x="1874" y="449"/>
              <a:chExt cx="2590" cy="1436"/>
            </a:xfrm>
          </p:grpSpPr>
          <p:grpSp>
            <p:nvGrpSpPr>
              <p:cNvPr id="83980" name="Group 107"/>
              <p:cNvGrpSpPr>
                <a:grpSpLocks/>
              </p:cNvGrpSpPr>
              <p:nvPr/>
            </p:nvGrpSpPr>
            <p:grpSpPr bwMode="auto">
              <a:xfrm>
                <a:off x="1874" y="449"/>
                <a:ext cx="2590" cy="1436"/>
                <a:chOff x="1874" y="449"/>
                <a:chExt cx="2590" cy="1436"/>
              </a:xfrm>
            </p:grpSpPr>
            <p:sp>
              <p:nvSpPr>
                <p:cNvPr id="83984" name="Freeform 5"/>
                <p:cNvSpPr>
                  <a:spLocks/>
                </p:cNvSpPr>
                <p:nvPr/>
              </p:nvSpPr>
              <p:spPr bwMode="auto">
                <a:xfrm>
                  <a:off x="3466" y="913"/>
                  <a:ext cx="912" cy="672"/>
                </a:xfrm>
                <a:custGeom>
                  <a:avLst/>
                  <a:gdLst>
                    <a:gd name="T0" fmla="*/ 0 w 912"/>
                    <a:gd name="T1" fmla="*/ 672 h 672"/>
                    <a:gd name="T2" fmla="*/ 240 w 912"/>
                    <a:gd name="T3" fmla="*/ 0 h 672"/>
                    <a:gd name="T4" fmla="*/ 912 w 912"/>
                    <a:gd name="T5" fmla="*/ 0 h 672"/>
                    <a:gd name="T6" fmla="*/ 720 w 912"/>
                    <a:gd name="T7" fmla="*/ 672 h 672"/>
                    <a:gd name="T8" fmla="*/ 0 w 912"/>
                    <a:gd name="T9" fmla="*/ 672 h 6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2" h="672">
                      <a:moveTo>
                        <a:pt x="0" y="672"/>
                      </a:moveTo>
                      <a:lnTo>
                        <a:pt x="240" y="0"/>
                      </a:lnTo>
                      <a:lnTo>
                        <a:pt x="912" y="0"/>
                      </a:lnTo>
                      <a:lnTo>
                        <a:pt x="720" y="672"/>
                      </a:lnTo>
                      <a:lnTo>
                        <a:pt x="0" y="67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985" name="Rectangle 62"/>
                <p:cNvSpPr>
                  <a:spLocks noChangeArrowheads="1"/>
                </p:cNvSpPr>
                <p:nvPr/>
              </p:nvSpPr>
              <p:spPr bwMode="auto">
                <a:xfrm>
                  <a:off x="2698" y="449"/>
                  <a:ext cx="181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>
                      <a:solidFill>
                        <a:srgbClr val="000000"/>
                      </a:solidFill>
                      <a:latin typeface="Geneva" charset="0"/>
                    </a:rPr>
                    <a:t>RB</a:t>
                  </a:r>
                  <a:endParaRPr lang="en-GB" b="0"/>
                </a:p>
              </p:txBody>
            </p:sp>
            <p:sp>
              <p:nvSpPr>
                <p:cNvPr id="83986" name="Rectangle 70"/>
                <p:cNvSpPr>
                  <a:spLocks noChangeArrowheads="1"/>
                </p:cNvSpPr>
                <p:nvPr/>
              </p:nvSpPr>
              <p:spPr bwMode="auto">
                <a:xfrm>
                  <a:off x="3730" y="1769"/>
                  <a:ext cx="139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(c)</a:t>
                  </a:r>
                  <a:endParaRPr lang="en-GB" b="0"/>
                </a:p>
              </p:txBody>
            </p:sp>
            <p:sp>
              <p:nvSpPr>
                <p:cNvPr id="83987" name="Rectangle 79"/>
                <p:cNvSpPr>
                  <a:spLocks noChangeArrowheads="1"/>
                </p:cNvSpPr>
                <p:nvPr/>
              </p:nvSpPr>
              <p:spPr bwMode="auto">
                <a:xfrm>
                  <a:off x="3386" y="1521"/>
                  <a:ext cx="51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 b="0"/>
                </a:p>
              </p:txBody>
            </p:sp>
            <p:sp>
              <p:nvSpPr>
                <p:cNvPr id="83988" name="Rectangle 80"/>
                <p:cNvSpPr>
                  <a:spLocks noChangeArrowheads="1"/>
                </p:cNvSpPr>
                <p:nvPr/>
              </p:nvSpPr>
              <p:spPr bwMode="auto">
                <a:xfrm>
                  <a:off x="3578" y="857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 b="0"/>
                </a:p>
              </p:txBody>
            </p:sp>
            <p:sp>
              <p:nvSpPr>
                <p:cNvPr id="83989" name="Rectangle 81"/>
                <p:cNvSpPr>
                  <a:spLocks noChangeArrowheads="1"/>
                </p:cNvSpPr>
                <p:nvPr/>
              </p:nvSpPr>
              <p:spPr bwMode="auto">
                <a:xfrm>
                  <a:off x="4410" y="857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 b="0"/>
                </a:p>
              </p:txBody>
            </p:sp>
            <p:sp>
              <p:nvSpPr>
                <p:cNvPr id="83990" name="Rectangle 82"/>
                <p:cNvSpPr>
                  <a:spLocks noChangeArrowheads="1"/>
                </p:cNvSpPr>
                <p:nvPr/>
              </p:nvSpPr>
              <p:spPr bwMode="auto">
                <a:xfrm>
                  <a:off x="4226" y="1529"/>
                  <a:ext cx="55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 b="0"/>
                </a:p>
              </p:txBody>
            </p:sp>
            <p:grpSp>
              <p:nvGrpSpPr>
                <p:cNvPr id="83991" name="Group 91"/>
                <p:cNvGrpSpPr>
                  <a:grpSpLocks/>
                </p:cNvGrpSpPr>
                <p:nvPr/>
              </p:nvGrpSpPr>
              <p:grpSpPr bwMode="auto">
                <a:xfrm>
                  <a:off x="3218" y="1201"/>
                  <a:ext cx="304" cy="48"/>
                  <a:chOff x="3218" y="1201"/>
                  <a:chExt cx="304" cy="48"/>
                </a:xfrm>
              </p:grpSpPr>
              <p:sp>
                <p:nvSpPr>
                  <p:cNvPr id="8399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3218" y="1225"/>
                    <a:ext cx="20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997" name="Freeform 93"/>
                  <p:cNvSpPr>
                    <a:spLocks/>
                  </p:cNvSpPr>
                  <p:nvPr/>
                </p:nvSpPr>
                <p:spPr bwMode="auto">
                  <a:xfrm>
                    <a:off x="3426" y="1201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3992" name="Freeform 97"/>
                <p:cNvSpPr>
                  <a:spLocks/>
                </p:cNvSpPr>
                <p:nvPr/>
              </p:nvSpPr>
              <p:spPr bwMode="auto">
                <a:xfrm>
                  <a:off x="1874" y="513"/>
                  <a:ext cx="688" cy="88"/>
                </a:xfrm>
                <a:custGeom>
                  <a:avLst/>
                  <a:gdLst>
                    <a:gd name="T0" fmla="*/ 0 w 688"/>
                    <a:gd name="T1" fmla="*/ 88 h 88"/>
                    <a:gd name="T2" fmla="*/ 24 w 688"/>
                    <a:gd name="T3" fmla="*/ 72 h 88"/>
                    <a:gd name="T4" fmla="*/ 56 w 688"/>
                    <a:gd name="T5" fmla="*/ 64 h 88"/>
                    <a:gd name="T6" fmla="*/ 80 w 688"/>
                    <a:gd name="T7" fmla="*/ 56 h 88"/>
                    <a:gd name="T8" fmla="*/ 112 w 688"/>
                    <a:gd name="T9" fmla="*/ 48 h 88"/>
                    <a:gd name="T10" fmla="*/ 136 w 688"/>
                    <a:gd name="T11" fmla="*/ 40 h 88"/>
                    <a:gd name="T12" fmla="*/ 168 w 688"/>
                    <a:gd name="T13" fmla="*/ 32 h 88"/>
                    <a:gd name="T14" fmla="*/ 192 w 688"/>
                    <a:gd name="T15" fmla="*/ 24 h 88"/>
                    <a:gd name="T16" fmla="*/ 224 w 688"/>
                    <a:gd name="T17" fmla="*/ 24 h 88"/>
                    <a:gd name="T18" fmla="*/ 256 w 688"/>
                    <a:gd name="T19" fmla="*/ 16 h 88"/>
                    <a:gd name="T20" fmla="*/ 280 w 688"/>
                    <a:gd name="T21" fmla="*/ 16 h 88"/>
                    <a:gd name="T22" fmla="*/ 312 w 688"/>
                    <a:gd name="T23" fmla="*/ 8 h 88"/>
                    <a:gd name="T24" fmla="*/ 344 w 688"/>
                    <a:gd name="T25" fmla="*/ 8 h 88"/>
                    <a:gd name="T26" fmla="*/ 368 w 688"/>
                    <a:gd name="T27" fmla="*/ 8 h 88"/>
                    <a:gd name="T28" fmla="*/ 400 w 688"/>
                    <a:gd name="T29" fmla="*/ 8 h 88"/>
                    <a:gd name="T30" fmla="*/ 432 w 688"/>
                    <a:gd name="T31" fmla="*/ 0 h 88"/>
                    <a:gd name="T32" fmla="*/ 456 w 688"/>
                    <a:gd name="T33" fmla="*/ 0 h 88"/>
                    <a:gd name="T34" fmla="*/ 488 w 688"/>
                    <a:gd name="T35" fmla="*/ 0 h 88"/>
                    <a:gd name="T36" fmla="*/ 520 w 688"/>
                    <a:gd name="T37" fmla="*/ 0 h 88"/>
                    <a:gd name="T38" fmla="*/ 544 w 688"/>
                    <a:gd name="T39" fmla="*/ 0 h 88"/>
                    <a:gd name="T40" fmla="*/ 576 w 688"/>
                    <a:gd name="T41" fmla="*/ 0 h 88"/>
                    <a:gd name="T42" fmla="*/ 600 w 688"/>
                    <a:gd name="T43" fmla="*/ 0 h 88"/>
                    <a:gd name="T44" fmla="*/ 632 w 688"/>
                    <a:gd name="T45" fmla="*/ 0 h 88"/>
                    <a:gd name="T46" fmla="*/ 664 w 688"/>
                    <a:gd name="T47" fmla="*/ 0 h 88"/>
                    <a:gd name="T48" fmla="*/ 688 w 688"/>
                    <a:gd name="T49" fmla="*/ 0 h 8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688" h="88">
                      <a:moveTo>
                        <a:pt x="0" y="88"/>
                      </a:moveTo>
                      <a:lnTo>
                        <a:pt x="24" y="72"/>
                      </a:lnTo>
                      <a:lnTo>
                        <a:pt x="56" y="64"/>
                      </a:lnTo>
                      <a:lnTo>
                        <a:pt x="80" y="56"/>
                      </a:lnTo>
                      <a:lnTo>
                        <a:pt x="112" y="48"/>
                      </a:lnTo>
                      <a:lnTo>
                        <a:pt x="136" y="40"/>
                      </a:lnTo>
                      <a:lnTo>
                        <a:pt x="168" y="32"/>
                      </a:lnTo>
                      <a:lnTo>
                        <a:pt x="192" y="24"/>
                      </a:lnTo>
                      <a:lnTo>
                        <a:pt x="224" y="24"/>
                      </a:lnTo>
                      <a:lnTo>
                        <a:pt x="256" y="16"/>
                      </a:lnTo>
                      <a:lnTo>
                        <a:pt x="280" y="16"/>
                      </a:lnTo>
                      <a:lnTo>
                        <a:pt x="312" y="8"/>
                      </a:lnTo>
                      <a:lnTo>
                        <a:pt x="344" y="8"/>
                      </a:lnTo>
                      <a:lnTo>
                        <a:pt x="368" y="8"/>
                      </a:lnTo>
                      <a:lnTo>
                        <a:pt x="400" y="8"/>
                      </a:lnTo>
                      <a:lnTo>
                        <a:pt x="432" y="0"/>
                      </a:lnTo>
                      <a:lnTo>
                        <a:pt x="456" y="0"/>
                      </a:lnTo>
                      <a:lnTo>
                        <a:pt x="488" y="0"/>
                      </a:lnTo>
                      <a:lnTo>
                        <a:pt x="520" y="0"/>
                      </a:lnTo>
                      <a:lnTo>
                        <a:pt x="544" y="0"/>
                      </a:lnTo>
                      <a:lnTo>
                        <a:pt x="576" y="0"/>
                      </a:lnTo>
                      <a:lnTo>
                        <a:pt x="600" y="0"/>
                      </a:lnTo>
                      <a:lnTo>
                        <a:pt x="632" y="0"/>
                      </a:lnTo>
                      <a:lnTo>
                        <a:pt x="664" y="0"/>
                      </a:lnTo>
                      <a:lnTo>
                        <a:pt x="688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993" name="Freeform 98"/>
                <p:cNvSpPr>
                  <a:spLocks/>
                </p:cNvSpPr>
                <p:nvPr/>
              </p:nvSpPr>
              <p:spPr bwMode="auto">
                <a:xfrm>
                  <a:off x="2978" y="529"/>
                  <a:ext cx="912" cy="296"/>
                </a:xfrm>
                <a:custGeom>
                  <a:avLst/>
                  <a:gdLst>
                    <a:gd name="T0" fmla="*/ 0 w 912"/>
                    <a:gd name="T1" fmla="*/ 0 h 296"/>
                    <a:gd name="T2" fmla="*/ 16 w 912"/>
                    <a:gd name="T3" fmla="*/ 0 h 296"/>
                    <a:gd name="T4" fmla="*/ 40 w 912"/>
                    <a:gd name="T5" fmla="*/ 0 h 296"/>
                    <a:gd name="T6" fmla="*/ 56 w 912"/>
                    <a:gd name="T7" fmla="*/ 0 h 296"/>
                    <a:gd name="T8" fmla="*/ 80 w 912"/>
                    <a:gd name="T9" fmla="*/ 0 h 296"/>
                    <a:gd name="T10" fmla="*/ 104 w 912"/>
                    <a:gd name="T11" fmla="*/ 8 h 296"/>
                    <a:gd name="T12" fmla="*/ 120 w 912"/>
                    <a:gd name="T13" fmla="*/ 8 h 296"/>
                    <a:gd name="T14" fmla="*/ 144 w 912"/>
                    <a:gd name="T15" fmla="*/ 8 h 296"/>
                    <a:gd name="T16" fmla="*/ 160 w 912"/>
                    <a:gd name="T17" fmla="*/ 8 h 296"/>
                    <a:gd name="T18" fmla="*/ 184 w 912"/>
                    <a:gd name="T19" fmla="*/ 8 h 296"/>
                    <a:gd name="T20" fmla="*/ 208 w 912"/>
                    <a:gd name="T21" fmla="*/ 8 h 296"/>
                    <a:gd name="T22" fmla="*/ 224 w 912"/>
                    <a:gd name="T23" fmla="*/ 8 h 296"/>
                    <a:gd name="T24" fmla="*/ 248 w 912"/>
                    <a:gd name="T25" fmla="*/ 8 h 296"/>
                    <a:gd name="T26" fmla="*/ 272 w 912"/>
                    <a:gd name="T27" fmla="*/ 8 h 296"/>
                    <a:gd name="T28" fmla="*/ 288 w 912"/>
                    <a:gd name="T29" fmla="*/ 16 h 296"/>
                    <a:gd name="T30" fmla="*/ 312 w 912"/>
                    <a:gd name="T31" fmla="*/ 16 h 296"/>
                    <a:gd name="T32" fmla="*/ 336 w 912"/>
                    <a:gd name="T33" fmla="*/ 16 h 296"/>
                    <a:gd name="T34" fmla="*/ 352 w 912"/>
                    <a:gd name="T35" fmla="*/ 16 h 296"/>
                    <a:gd name="T36" fmla="*/ 376 w 912"/>
                    <a:gd name="T37" fmla="*/ 16 h 296"/>
                    <a:gd name="T38" fmla="*/ 400 w 912"/>
                    <a:gd name="T39" fmla="*/ 24 h 296"/>
                    <a:gd name="T40" fmla="*/ 416 w 912"/>
                    <a:gd name="T41" fmla="*/ 24 h 296"/>
                    <a:gd name="T42" fmla="*/ 440 w 912"/>
                    <a:gd name="T43" fmla="*/ 24 h 296"/>
                    <a:gd name="T44" fmla="*/ 464 w 912"/>
                    <a:gd name="T45" fmla="*/ 32 h 296"/>
                    <a:gd name="T46" fmla="*/ 480 w 912"/>
                    <a:gd name="T47" fmla="*/ 32 h 296"/>
                    <a:gd name="T48" fmla="*/ 504 w 912"/>
                    <a:gd name="T49" fmla="*/ 40 h 296"/>
                    <a:gd name="T50" fmla="*/ 520 w 912"/>
                    <a:gd name="T51" fmla="*/ 40 h 296"/>
                    <a:gd name="T52" fmla="*/ 544 w 912"/>
                    <a:gd name="T53" fmla="*/ 40 h 296"/>
                    <a:gd name="T54" fmla="*/ 560 w 912"/>
                    <a:gd name="T55" fmla="*/ 48 h 296"/>
                    <a:gd name="T56" fmla="*/ 584 w 912"/>
                    <a:gd name="T57" fmla="*/ 56 h 296"/>
                    <a:gd name="T58" fmla="*/ 600 w 912"/>
                    <a:gd name="T59" fmla="*/ 56 h 296"/>
                    <a:gd name="T60" fmla="*/ 624 w 912"/>
                    <a:gd name="T61" fmla="*/ 64 h 296"/>
                    <a:gd name="T62" fmla="*/ 640 w 912"/>
                    <a:gd name="T63" fmla="*/ 72 h 296"/>
                    <a:gd name="T64" fmla="*/ 656 w 912"/>
                    <a:gd name="T65" fmla="*/ 80 h 296"/>
                    <a:gd name="T66" fmla="*/ 672 w 912"/>
                    <a:gd name="T67" fmla="*/ 88 h 296"/>
                    <a:gd name="T68" fmla="*/ 696 w 912"/>
                    <a:gd name="T69" fmla="*/ 88 h 296"/>
                    <a:gd name="T70" fmla="*/ 712 w 912"/>
                    <a:gd name="T71" fmla="*/ 96 h 296"/>
                    <a:gd name="T72" fmla="*/ 728 w 912"/>
                    <a:gd name="T73" fmla="*/ 112 h 296"/>
                    <a:gd name="T74" fmla="*/ 744 w 912"/>
                    <a:gd name="T75" fmla="*/ 120 h 296"/>
                    <a:gd name="T76" fmla="*/ 760 w 912"/>
                    <a:gd name="T77" fmla="*/ 128 h 296"/>
                    <a:gd name="T78" fmla="*/ 776 w 912"/>
                    <a:gd name="T79" fmla="*/ 136 h 296"/>
                    <a:gd name="T80" fmla="*/ 792 w 912"/>
                    <a:gd name="T81" fmla="*/ 144 h 296"/>
                    <a:gd name="T82" fmla="*/ 808 w 912"/>
                    <a:gd name="T83" fmla="*/ 160 h 296"/>
                    <a:gd name="T84" fmla="*/ 816 w 912"/>
                    <a:gd name="T85" fmla="*/ 168 h 296"/>
                    <a:gd name="T86" fmla="*/ 832 w 912"/>
                    <a:gd name="T87" fmla="*/ 184 h 296"/>
                    <a:gd name="T88" fmla="*/ 840 w 912"/>
                    <a:gd name="T89" fmla="*/ 200 h 296"/>
                    <a:gd name="T90" fmla="*/ 856 w 912"/>
                    <a:gd name="T91" fmla="*/ 208 h 296"/>
                    <a:gd name="T92" fmla="*/ 864 w 912"/>
                    <a:gd name="T93" fmla="*/ 224 h 296"/>
                    <a:gd name="T94" fmla="*/ 880 w 912"/>
                    <a:gd name="T95" fmla="*/ 240 h 296"/>
                    <a:gd name="T96" fmla="*/ 888 w 912"/>
                    <a:gd name="T97" fmla="*/ 256 h 296"/>
                    <a:gd name="T98" fmla="*/ 912 w 912"/>
                    <a:gd name="T99" fmla="*/ 296 h 29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912" h="29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56" y="0"/>
                      </a:lnTo>
                      <a:lnTo>
                        <a:pt x="80" y="0"/>
                      </a:lnTo>
                      <a:lnTo>
                        <a:pt x="104" y="8"/>
                      </a:lnTo>
                      <a:lnTo>
                        <a:pt x="120" y="8"/>
                      </a:lnTo>
                      <a:lnTo>
                        <a:pt x="144" y="8"/>
                      </a:lnTo>
                      <a:lnTo>
                        <a:pt x="160" y="8"/>
                      </a:lnTo>
                      <a:lnTo>
                        <a:pt x="184" y="8"/>
                      </a:lnTo>
                      <a:lnTo>
                        <a:pt x="208" y="8"/>
                      </a:lnTo>
                      <a:lnTo>
                        <a:pt x="224" y="8"/>
                      </a:lnTo>
                      <a:lnTo>
                        <a:pt x="248" y="8"/>
                      </a:lnTo>
                      <a:lnTo>
                        <a:pt x="272" y="8"/>
                      </a:lnTo>
                      <a:lnTo>
                        <a:pt x="288" y="16"/>
                      </a:lnTo>
                      <a:lnTo>
                        <a:pt x="312" y="16"/>
                      </a:lnTo>
                      <a:lnTo>
                        <a:pt x="336" y="16"/>
                      </a:lnTo>
                      <a:lnTo>
                        <a:pt x="352" y="16"/>
                      </a:lnTo>
                      <a:lnTo>
                        <a:pt x="376" y="16"/>
                      </a:lnTo>
                      <a:lnTo>
                        <a:pt x="400" y="24"/>
                      </a:lnTo>
                      <a:lnTo>
                        <a:pt x="416" y="24"/>
                      </a:lnTo>
                      <a:lnTo>
                        <a:pt x="440" y="24"/>
                      </a:lnTo>
                      <a:lnTo>
                        <a:pt x="464" y="32"/>
                      </a:lnTo>
                      <a:lnTo>
                        <a:pt x="480" y="32"/>
                      </a:lnTo>
                      <a:lnTo>
                        <a:pt x="504" y="40"/>
                      </a:lnTo>
                      <a:lnTo>
                        <a:pt x="520" y="40"/>
                      </a:lnTo>
                      <a:lnTo>
                        <a:pt x="544" y="40"/>
                      </a:lnTo>
                      <a:lnTo>
                        <a:pt x="560" y="48"/>
                      </a:lnTo>
                      <a:lnTo>
                        <a:pt x="584" y="56"/>
                      </a:lnTo>
                      <a:lnTo>
                        <a:pt x="600" y="56"/>
                      </a:lnTo>
                      <a:lnTo>
                        <a:pt x="624" y="64"/>
                      </a:lnTo>
                      <a:lnTo>
                        <a:pt x="640" y="72"/>
                      </a:lnTo>
                      <a:lnTo>
                        <a:pt x="656" y="80"/>
                      </a:lnTo>
                      <a:lnTo>
                        <a:pt x="672" y="88"/>
                      </a:lnTo>
                      <a:lnTo>
                        <a:pt x="696" y="88"/>
                      </a:lnTo>
                      <a:lnTo>
                        <a:pt x="712" y="96"/>
                      </a:lnTo>
                      <a:lnTo>
                        <a:pt x="728" y="112"/>
                      </a:lnTo>
                      <a:lnTo>
                        <a:pt x="744" y="120"/>
                      </a:lnTo>
                      <a:lnTo>
                        <a:pt x="760" y="128"/>
                      </a:lnTo>
                      <a:lnTo>
                        <a:pt x="776" y="136"/>
                      </a:lnTo>
                      <a:lnTo>
                        <a:pt x="792" y="144"/>
                      </a:lnTo>
                      <a:lnTo>
                        <a:pt x="808" y="160"/>
                      </a:lnTo>
                      <a:lnTo>
                        <a:pt x="816" y="168"/>
                      </a:lnTo>
                      <a:lnTo>
                        <a:pt x="832" y="184"/>
                      </a:lnTo>
                      <a:lnTo>
                        <a:pt x="840" y="200"/>
                      </a:lnTo>
                      <a:lnTo>
                        <a:pt x="856" y="208"/>
                      </a:lnTo>
                      <a:lnTo>
                        <a:pt x="864" y="224"/>
                      </a:lnTo>
                      <a:lnTo>
                        <a:pt x="880" y="240"/>
                      </a:lnTo>
                      <a:lnTo>
                        <a:pt x="888" y="256"/>
                      </a:lnTo>
                      <a:lnTo>
                        <a:pt x="912" y="296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994" name="Rectangle 99"/>
                <p:cNvSpPr>
                  <a:spLocks noChangeArrowheads="1"/>
                </p:cNvSpPr>
                <p:nvPr/>
              </p:nvSpPr>
              <p:spPr bwMode="auto">
                <a:xfrm>
                  <a:off x="3298" y="993"/>
                  <a:ext cx="85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 b="0"/>
                </a:p>
              </p:txBody>
            </p:sp>
            <p:sp>
              <p:nvSpPr>
                <p:cNvPr id="83995" name="Rectangle 101"/>
                <p:cNvSpPr>
                  <a:spLocks noChangeArrowheads="1"/>
                </p:cNvSpPr>
                <p:nvPr/>
              </p:nvSpPr>
              <p:spPr bwMode="auto">
                <a:xfrm>
                  <a:off x="3370" y="1081"/>
                  <a:ext cx="75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400">
                      <a:solidFill>
                        <a:srgbClr val="000000"/>
                      </a:solidFill>
                      <a:latin typeface="Geneva" charset="0"/>
                    </a:rPr>
                    <a:t>2</a:t>
                  </a:r>
                  <a:endParaRPr lang="en-GB" b="0"/>
                </a:p>
              </p:txBody>
            </p:sp>
          </p:grpSp>
          <p:sp>
            <p:nvSpPr>
              <p:cNvPr id="83981" name="Rectangle 40"/>
              <p:cNvSpPr>
                <a:spLocks noChangeArrowheads="1"/>
              </p:cNvSpPr>
              <p:nvPr/>
            </p:nvSpPr>
            <p:spPr bwMode="auto">
              <a:xfrm>
                <a:off x="3730" y="1065"/>
                <a:ext cx="5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Martensite </a:t>
                </a:r>
                <a:endParaRPr lang="en-GB" b="0"/>
              </a:p>
            </p:txBody>
          </p:sp>
          <p:sp>
            <p:nvSpPr>
              <p:cNvPr id="83982" name="Rectangle 41"/>
              <p:cNvSpPr>
                <a:spLocks noChangeArrowheads="1"/>
              </p:cNvSpPr>
              <p:nvPr/>
            </p:nvSpPr>
            <p:spPr bwMode="auto">
              <a:xfrm>
                <a:off x="3730" y="1193"/>
                <a:ext cx="36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(wrong </a:t>
                </a:r>
                <a:endParaRPr lang="en-GB" b="0"/>
              </a:p>
            </p:txBody>
          </p:sp>
          <p:sp>
            <p:nvSpPr>
              <p:cNvPr id="83983" name="Rectangle 42"/>
              <p:cNvSpPr>
                <a:spLocks noChangeArrowheads="1"/>
              </p:cNvSpPr>
              <p:nvPr/>
            </p:nvSpPr>
            <p:spPr bwMode="auto">
              <a:xfrm>
                <a:off x="3730" y="1321"/>
                <a:ext cx="31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Geneva" charset="0"/>
                  </a:rPr>
                  <a:t>shape)</a:t>
                </a:r>
                <a:endParaRPr lang="en-GB" b="0"/>
              </a:p>
            </p:txBody>
          </p:sp>
        </p:grpSp>
        <p:grpSp>
          <p:nvGrpSpPr>
            <p:cNvPr id="83977" name="Group 102"/>
            <p:cNvGrpSpPr>
              <a:grpSpLocks/>
            </p:cNvGrpSpPr>
            <p:nvPr/>
          </p:nvGrpSpPr>
          <p:grpSpPr bwMode="auto">
            <a:xfrm>
              <a:off x="3842" y="761"/>
              <a:ext cx="72" cy="96"/>
              <a:chOff x="3842" y="761"/>
              <a:chExt cx="72" cy="96"/>
            </a:xfrm>
          </p:grpSpPr>
          <p:sp>
            <p:nvSpPr>
              <p:cNvPr id="83978" name="Line 103"/>
              <p:cNvSpPr>
                <a:spLocks noChangeShapeType="1"/>
              </p:cNvSpPr>
              <p:nvPr/>
            </p:nvSpPr>
            <p:spPr bwMode="auto">
              <a:xfrm flipH="1" flipV="1">
                <a:off x="3866" y="769"/>
                <a:ext cx="2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9" name="Freeform 104"/>
              <p:cNvSpPr>
                <a:spLocks/>
              </p:cNvSpPr>
              <p:nvPr/>
            </p:nvSpPr>
            <p:spPr bwMode="auto">
              <a:xfrm>
                <a:off x="3842" y="761"/>
                <a:ext cx="72" cy="96"/>
              </a:xfrm>
              <a:custGeom>
                <a:avLst/>
                <a:gdLst>
                  <a:gd name="T0" fmla="*/ 24 w 72"/>
                  <a:gd name="T1" fmla="*/ 8 h 96"/>
                  <a:gd name="T2" fmla="*/ 0 w 72"/>
                  <a:gd name="T3" fmla="*/ 24 h 96"/>
                  <a:gd name="T4" fmla="*/ 72 w 72"/>
                  <a:gd name="T5" fmla="*/ 96 h 96"/>
                  <a:gd name="T6" fmla="*/ 40 w 72"/>
                  <a:gd name="T7" fmla="*/ 0 h 96"/>
                  <a:gd name="T8" fmla="*/ 24 w 72"/>
                  <a:gd name="T9" fmla="*/ 8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96">
                    <a:moveTo>
                      <a:pt x="24" y="8"/>
                    </a:moveTo>
                    <a:lnTo>
                      <a:pt x="0" y="24"/>
                    </a:lnTo>
                    <a:lnTo>
                      <a:pt x="72" y="96"/>
                    </a:lnTo>
                    <a:lnTo>
                      <a:pt x="40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976CE-AD43-8141-8DDC-6AFC8BE3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58750"/>
            <a:ext cx="66294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77901" y="6165304"/>
            <a:ext cx="726219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latin typeface="Arial"/>
                <a:cs typeface="Arial"/>
              </a:rPr>
              <a:t>Transformation twins (Shibata, Maki)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548680"/>
            <a:ext cx="8199851" cy="5472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1565</TotalTime>
  <Words>321</Words>
  <Application>Microsoft Macintosh PowerPoint</Application>
  <PresentationFormat>Widescreen</PresentationFormat>
  <Paragraphs>139</Paragraphs>
  <Slides>28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Geneva</vt:lpstr>
      <vt:lpstr>Symbol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H.K.D.H. Bhadeshia</cp:lastModifiedBy>
  <cp:revision>164</cp:revision>
  <cp:lastPrinted>2020-09-22T08:39:56Z</cp:lastPrinted>
  <dcterms:created xsi:type="dcterms:W3CDTF">2002-10-31T17:31:35Z</dcterms:created>
  <dcterms:modified xsi:type="dcterms:W3CDTF">2020-10-02T07:46:04Z</dcterms:modified>
</cp:coreProperties>
</file>