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sldIdLst>
    <p:sldId id="371" r:id="rId2"/>
    <p:sldId id="299" r:id="rId3"/>
    <p:sldId id="365" r:id="rId4"/>
    <p:sldId id="367" r:id="rId5"/>
    <p:sldId id="368" r:id="rId6"/>
    <p:sldId id="369" r:id="rId7"/>
    <p:sldId id="351" r:id="rId8"/>
    <p:sldId id="366" r:id="rId9"/>
    <p:sldId id="352" r:id="rId10"/>
    <p:sldId id="301" r:id="rId11"/>
    <p:sldId id="302" r:id="rId12"/>
    <p:sldId id="303" r:id="rId13"/>
    <p:sldId id="297" r:id="rId14"/>
    <p:sldId id="364" r:id="rId15"/>
    <p:sldId id="269" r:id="rId16"/>
    <p:sldId id="349" r:id="rId17"/>
    <p:sldId id="308" r:id="rId18"/>
    <p:sldId id="353" r:id="rId19"/>
    <p:sldId id="356" r:id="rId20"/>
    <p:sldId id="359" r:id="rId21"/>
    <p:sldId id="357" r:id="rId22"/>
    <p:sldId id="361" r:id="rId23"/>
    <p:sldId id="270" r:id="rId24"/>
    <p:sldId id="348" r:id="rId25"/>
    <p:sldId id="362" r:id="rId26"/>
    <p:sldId id="304" r:id="rId27"/>
    <p:sldId id="274" r:id="rId28"/>
    <p:sldId id="305" r:id="rId29"/>
    <p:sldId id="370" r:id="rId30"/>
    <p:sldId id="268" r:id="rId31"/>
    <p:sldId id="306" r:id="rId32"/>
    <p:sldId id="277" r:id="rId33"/>
    <p:sldId id="324" r:id="rId34"/>
    <p:sldId id="350" r:id="rId35"/>
    <p:sldId id="279" r:id="rId36"/>
    <p:sldId id="309" r:id="rId37"/>
    <p:sldId id="310" r:id="rId38"/>
    <p:sldId id="311" r:id="rId39"/>
  </p:sldIdLst>
  <p:sldSz cx="12192000" cy="6858000"/>
  <p:notesSz cx="6858000" cy="9144000"/>
  <p:defaultTextStyle>
    <a:defPPr>
      <a:defRPr lang="en-US"/>
    </a:defPPr>
    <a:lvl1pPr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66CCFF"/>
    <a:srgbClr val="FF3399"/>
    <a:srgbClr val="FFCCCC"/>
    <a:srgbClr val="FF99CC"/>
    <a:srgbClr val="FFFF00"/>
    <a:srgbClr val="66FF3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121" d="100"/>
          <a:sy n="121" d="100"/>
        </p:scale>
        <p:origin x="744"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GB"/>
          </a:p>
        </p:txBody>
      </p:sp>
      <p:sp>
        <p:nvSpPr>
          <p:cNvPr id="409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GB"/>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09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GB"/>
          </a:p>
        </p:txBody>
      </p:sp>
      <p:sp>
        <p:nvSpPr>
          <p:cNvPr id="409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74CDA932-72CF-E145-8446-CC53B1561EAC}" type="slidenum">
              <a:rPr lang="en-GB"/>
              <a:pPr>
                <a:defRPr/>
              </a:pPr>
              <a:t>‹#›</a:t>
            </a:fld>
            <a:endParaRPr lang="en-GB"/>
          </a:p>
        </p:txBody>
      </p:sp>
    </p:spTree>
    <p:extLst>
      <p:ext uri="{BB962C8B-B14F-4D97-AF65-F5344CB8AC3E}">
        <p14:creationId xmlns:p14="http://schemas.microsoft.com/office/powerpoint/2010/main" val="35872014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B1985C-3B5D-9F4B-937D-CB16FC3ED3F1}" type="slidenum">
              <a:rPr lang="en-US" sz="1200"/>
              <a:pPr/>
              <a:t>1</a:t>
            </a:fld>
            <a:endParaRPr lang="en-US" sz="1200"/>
          </a:p>
        </p:txBody>
      </p:sp>
      <p:sp>
        <p:nvSpPr>
          <p:cNvPr id="15362" name="Rectangle 2"/>
          <p:cNvSpPr>
            <a:spLocks noGrp="1" noRot="1" noChangeAspect="1" noChangeArrowheads="1"/>
          </p:cNvSpPr>
          <p:nvPr>
            <p:ph type="sldImg"/>
          </p:nvPr>
        </p:nvSpPr>
        <p:spPr>
          <a:xfrm>
            <a:off x="382588" y="685800"/>
            <a:ext cx="6091237" cy="3427413"/>
          </a:xfrm>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1325197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381000" y="685800"/>
            <a:ext cx="6096000" cy="3429000"/>
          </a:xfrm>
          <a:ln/>
        </p:spPr>
      </p:sp>
      <p:sp>
        <p:nvSpPr>
          <p:cNvPr id="21506"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932F096C-4D64-A54A-8871-EB253A7BF661}" type="slidenum">
              <a:rPr lang="en-GB" sz="1200" b="0"/>
              <a:pPr/>
              <a:t>15</a:t>
            </a:fld>
            <a:endParaRPr lang="en-GB" sz="1200" b="0"/>
          </a:p>
        </p:txBody>
      </p:sp>
      <p:sp>
        <p:nvSpPr>
          <p:cNvPr id="37890" name="Rectangle 2"/>
          <p:cNvSpPr>
            <a:spLocks noGrp="1" noRot="1" noChangeAspect="1" noChangeArrowheads="1" noTextEdit="1"/>
          </p:cNvSpPr>
          <p:nvPr>
            <p:ph type="sldImg"/>
          </p:nvPr>
        </p:nvSpPr>
        <p:spPr>
          <a:xfrm>
            <a:off x="381000" y="685800"/>
            <a:ext cx="6096000" cy="3429000"/>
          </a:xfrm>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752139CE-328E-5F42-9AF9-AC088B94AFFE}" type="slidenum">
              <a:rPr lang="en-GB" sz="1200" b="0"/>
              <a:pPr/>
              <a:t>16</a:t>
            </a:fld>
            <a:endParaRPr lang="en-GB" sz="1200" b="0"/>
          </a:p>
        </p:txBody>
      </p:sp>
      <p:sp>
        <p:nvSpPr>
          <p:cNvPr id="39938" name="Rectangle 2"/>
          <p:cNvSpPr>
            <a:spLocks noGrp="1" noRot="1" noChangeAspect="1" noChangeArrowheads="1"/>
          </p:cNvSpPr>
          <p:nvPr>
            <p:ph type="sldImg"/>
          </p:nvPr>
        </p:nvSpPr>
        <p:spPr>
          <a:xfrm>
            <a:off x="381000" y="685800"/>
            <a:ext cx="6096000" cy="3429000"/>
          </a:xfrm>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FF4F4194-F3DE-BE41-A1E8-E388DB4B0FD4}" type="slidenum">
              <a:rPr lang="en-GB" sz="1200" b="0"/>
              <a:pPr/>
              <a:t>17</a:t>
            </a:fld>
            <a:endParaRPr lang="en-GB" sz="1200" b="0"/>
          </a:p>
        </p:txBody>
      </p:sp>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381000" y="685800"/>
            <a:ext cx="6096000" cy="3429000"/>
          </a:xfrm>
          <a:ln/>
        </p:spPr>
      </p:sp>
      <p:sp>
        <p:nvSpPr>
          <p:cNvPr id="4608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3877BF5E-25F9-794E-BE86-87E71498A39D}" type="slidenum">
              <a:rPr lang="en-GB" sz="1200" b="0"/>
              <a:pPr/>
              <a:t>22</a:t>
            </a:fld>
            <a:endParaRPr lang="en-GB" sz="1200" b="0"/>
          </a:p>
        </p:txBody>
      </p:sp>
      <p:sp>
        <p:nvSpPr>
          <p:cNvPr id="49154" name="Rectangle 2"/>
          <p:cNvSpPr>
            <a:spLocks noGrp="1" noRot="1" noChangeAspect="1" noChangeArrowheads="1" noTextEdit="1"/>
          </p:cNvSpPr>
          <p:nvPr>
            <p:ph type="sldImg"/>
          </p:nvPr>
        </p:nvSpPr>
        <p:spPr>
          <a:xfrm>
            <a:off x="381000" y="685800"/>
            <a:ext cx="6096000" cy="3429000"/>
          </a:xfrm>
          <a:ln/>
        </p:spPr>
      </p:sp>
      <p:sp>
        <p:nvSpPr>
          <p:cNvPr id="49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1DC3D096-62C6-7042-9780-B3B62304DBB5}" type="slidenum">
              <a:rPr lang="en-GB" sz="1200" b="0"/>
              <a:pPr/>
              <a:t>23</a:t>
            </a:fld>
            <a:endParaRPr lang="en-GB" sz="1200" b="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652D9E24-936F-3748-93EE-3D08A00242C8}" type="slidenum">
              <a:rPr lang="en-GB" sz="1200" b="0"/>
              <a:pPr/>
              <a:t>24</a:t>
            </a:fld>
            <a:endParaRPr lang="en-GB" sz="1200" b="0"/>
          </a:p>
        </p:txBody>
      </p:sp>
      <p:sp>
        <p:nvSpPr>
          <p:cNvPr id="53250" name="Rectangle 2"/>
          <p:cNvSpPr>
            <a:spLocks noGrp="1" noRot="1" noChangeAspect="1" noChangeArrowheads="1"/>
          </p:cNvSpPr>
          <p:nvPr>
            <p:ph type="sldImg"/>
          </p:nvPr>
        </p:nvSpPr>
        <p:spPr>
          <a:xfrm>
            <a:off x="381000" y="685800"/>
            <a:ext cx="6096000" cy="3429000"/>
          </a:xfrm>
          <a:solidFill>
            <a:srgbClr val="FFFFFF"/>
          </a:solidFill>
          <a:ln/>
        </p:spPr>
      </p:sp>
      <p:sp>
        <p:nvSpPr>
          <p:cNvPr id="5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7163606F-FF27-A840-994F-4FF01CD293B0}" type="slidenum">
              <a:rPr lang="en-GB" sz="1200" b="0"/>
              <a:pPr/>
              <a:t>25</a:t>
            </a:fld>
            <a:endParaRPr lang="en-GB" sz="1200" b="0"/>
          </a:p>
        </p:txBody>
      </p:sp>
      <p:sp>
        <p:nvSpPr>
          <p:cNvPr id="55298" name="Rectangle 2"/>
          <p:cNvSpPr>
            <a:spLocks noGrp="1" noRot="1" noChangeAspect="1" noChangeArrowheads="1" noTextEdit="1"/>
          </p:cNvSpPr>
          <p:nvPr>
            <p:ph type="sldImg"/>
          </p:nvPr>
        </p:nvSpPr>
        <p:spPr>
          <a:xfrm>
            <a:off x="381000" y="685800"/>
            <a:ext cx="6096000" cy="3429000"/>
          </a:xfrm>
          <a:ln/>
        </p:spPr>
      </p:sp>
      <p:sp>
        <p:nvSpPr>
          <p:cNvPr id="55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71BBCD90-CBD4-B84C-AEA6-56188ECE636A}" type="slidenum">
              <a:rPr lang="en-GB" sz="1200" b="0"/>
              <a:pPr/>
              <a:t>26</a:t>
            </a:fld>
            <a:endParaRPr lang="en-GB" sz="1200" b="0"/>
          </a:p>
        </p:txBody>
      </p:sp>
      <p:sp>
        <p:nvSpPr>
          <p:cNvPr id="57346" name="Rectangle 2"/>
          <p:cNvSpPr>
            <a:spLocks noGrp="1" noRot="1" noChangeAspect="1" noChangeArrowheads="1" noTextEdit="1"/>
          </p:cNvSpPr>
          <p:nvPr>
            <p:ph type="sldImg"/>
          </p:nvPr>
        </p:nvSpPr>
        <p:spPr>
          <a:xfrm>
            <a:off x="381000" y="685800"/>
            <a:ext cx="6096000" cy="3429000"/>
          </a:xfrm>
          <a:ln/>
        </p:spPr>
      </p:sp>
      <p:sp>
        <p:nvSpPr>
          <p:cNvPr id="5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967633-8123-FE4A-B479-83FB1169ECDA}" type="slidenum">
              <a:rPr lang="en-US"/>
              <a:pPr>
                <a:defRPr/>
              </a:pPr>
              <a:t>2</a:t>
            </a:fld>
            <a:endParaRPr lang="en-US"/>
          </a:p>
        </p:txBody>
      </p:sp>
      <p:sp>
        <p:nvSpPr>
          <p:cNvPr id="91138" name="Rectangle 2"/>
          <p:cNvSpPr>
            <a:spLocks noGrp="1" noRot="1" noChangeAspect="1" noChangeArrowheads="1"/>
          </p:cNvSpPr>
          <p:nvPr>
            <p:ph type="sldImg"/>
          </p:nvPr>
        </p:nvSpPr>
        <p:spPr>
          <a:xfrm>
            <a:off x="590550" y="803275"/>
            <a:ext cx="5676900" cy="3194050"/>
          </a:xfrm>
          <a:ln w="12700" cap="flat">
            <a:solidFill>
              <a:schemeClr val="tx1"/>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1139"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487" tIns="44450" rIns="90487" bIns="44450"/>
          <a:lstStyle/>
          <a:p>
            <a:pPr>
              <a:defRPr/>
            </a:pPr>
            <a:endParaRPr lang="en-US">
              <a:cs typeface="+mn-cs"/>
            </a:endParaRPr>
          </a:p>
        </p:txBody>
      </p:sp>
    </p:spTree>
    <p:extLst>
      <p:ext uri="{BB962C8B-B14F-4D97-AF65-F5344CB8AC3E}">
        <p14:creationId xmlns:p14="http://schemas.microsoft.com/office/powerpoint/2010/main" val="2624331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D1E952E3-B584-5F48-8104-FDD114DA0097}" type="slidenum">
              <a:rPr lang="en-GB" sz="1200" b="0"/>
              <a:pPr/>
              <a:t>27</a:t>
            </a:fld>
            <a:endParaRPr lang="en-GB" sz="1200" b="0"/>
          </a:p>
        </p:txBody>
      </p:sp>
      <p:sp>
        <p:nvSpPr>
          <p:cNvPr id="59394" name="Rectangle 2"/>
          <p:cNvSpPr>
            <a:spLocks noGrp="1" noRot="1" noChangeAspect="1" noChangeArrowheads="1" noTextEdit="1"/>
          </p:cNvSpPr>
          <p:nvPr>
            <p:ph type="sldImg"/>
          </p:nvPr>
        </p:nvSpPr>
        <p:spPr>
          <a:xfrm>
            <a:off x="381000" y="685800"/>
            <a:ext cx="6096000" cy="3429000"/>
          </a:xfrm>
          <a:ln/>
        </p:spPr>
      </p:sp>
      <p:sp>
        <p:nvSpPr>
          <p:cNvPr id="59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F8D410B-1F7A-584B-94A6-BECA22CE207F}" type="slidenum">
              <a:rPr lang="en-GB" sz="1200" b="0"/>
              <a:pPr/>
              <a:t>28</a:t>
            </a:fld>
            <a:endParaRPr lang="en-GB" sz="1200" b="0"/>
          </a:p>
        </p:txBody>
      </p:sp>
      <p:sp>
        <p:nvSpPr>
          <p:cNvPr id="61442" name="Rectangle 2"/>
          <p:cNvSpPr>
            <a:spLocks noGrp="1" noRot="1" noChangeAspect="1" noChangeArrowheads="1" noTextEdit="1"/>
          </p:cNvSpPr>
          <p:nvPr>
            <p:ph type="sldImg"/>
          </p:nvPr>
        </p:nvSpPr>
        <p:spPr>
          <a:xfrm>
            <a:off x="381000" y="685800"/>
            <a:ext cx="6096000" cy="3429000"/>
          </a:xfrm>
          <a:ln/>
        </p:spPr>
      </p:sp>
      <p:sp>
        <p:nvSpPr>
          <p:cNvPr id="61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D7EF3AA-0CB3-9243-8F9A-F45ADB5C41C0}" type="slidenum">
              <a:rPr lang="en-GB" sz="1200" b="0"/>
              <a:pPr/>
              <a:t>30</a:t>
            </a:fld>
            <a:endParaRPr lang="en-GB" sz="1200" b="0"/>
          </a:p>
        </p:txBody>
      </p:sp>
      <p:sp>
        <p:nvSpPr>
          <p:cNvPr id="63490" name="Rectangle 2"/>
          <p:cNvSpPr>
            <a:spLocks noGrp="1" noRot="1" noChangeAspect="1" noChangeArrowheads="1" noTextEdit="1"/>
          </p:cNvSpPr>
          <p:nvPr>
            <p:ph type="sldImg"/>
          </p:nvPr>
        </p:nvSpPr>
        <p:spPr>
          <a:xfrm>
            <a:off x="381000" y="685800"/>
            <a:ext cx="6096000" cy="3429000"/>
          </a:xfrm>
          <a:ln/>
        </p:spPr>
      </p:sp>
      <p:sp>
        <p:nvSpPr>
          <p:cNvPr id="63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FF301BF3-A1C4-984B-B951-43274214A327}" type="slidenum">
              <a:rPr lang="en-GB" sz="1200" b="0"/>
              <a:pPr/>
              <a:t>31</a:t>
            </a:fld>
            <a:endParaRPr lang="en-GB" sz="1200" b="0"/>
          </a:p>
        </p:txBody>
      </p:sp>
      <p:sp>
        <p:nvSpPr>
          <p:cNvPr id="65538" name="Rectangle 2"/>
          <p:cNvSpPr>
            <a:spLocks noGrp="1" noRot="1" noChangeAspect="1" noChangeArrowheads="1" noTextEdit="1"/>
          </p:cNvSpPr>
          <p:nvPr>
            <p:ph type="sldImg"/>
          </p:nvPr>
        </p:nvSpPr>
        <p:spPr>
          <a:xfrm>
            <a:off x="381000" y="685800"/>
            <a:ext cx="6096000" cy="3429000"/>
          </a:xfrm>
          <a:ln/>
        </p:spPr>
      </p:sp>
      <p:sp>
        <p:nvSpPr>
          <p:cNvPr id="65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C1FE0ECD-0F4C-8F42-BFAD-04763E6938EC}" type="slidenum">
              <a:rPr lang="en-GB" sz="1200" b="0"/>
              <a:pPr/>
              <a:t>32</a:t>
            </a:fld>
            <a:endParaRPr lang="en-GB" sz="1200" b="0"/>
          </a:p>
        </p:txBody>
      </p:sp>
      <p:sp>
        <p:nvSpPr>
          <p:cNvPr id="67586" name="Rectangle 2"/>
          <p:cNvSpPr>
            <a:spLocks noGrp="1" noRot="1" noChangeAspect="1" noChangeArrowheads="1" noTextEdit="1"/>
          </p:cNvSpPr>
          <p:nvPr>
            <p:ph type="sldImg"/>
          </p:nvPr>
        </p:nvSpPr>
        <p:spPr>
          <a:xfrm>
            <a:off x="381000" y="685800"/>
            <a:ext cx="6096000" cy="3429000"/>
          </a:xfrm>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4C18C4FB-3317-F74E-95CA-0BB3D91AE921}" type="slidenum">
              <a:rPr lang="en-GB" sz="1200" b="0"/>
              <a:pPr/>
              <a:t>33</a:t>
            </a:fld>
            <a:endParaRPr lang="en-GB" sz="1200" b="0"/>
          </a:p>
        </p:txBody>
      </p:sp>
      <p:sp>
        <p:nvSpPr>
          <p:cNvPr id="69634" name="Rectangle 2"/>
          <p:cNvSpPr>
            <a:spLocks noGrp="1" noRot="1" noChangeAspect="1" noChangeArrowheads="1" noTextEdit="1"/>
          </p:cNvSpPr>
          <p:nvPr>
            <p:ph type="sldImg"/>
          </p:nvPr>
        </p:nvSpPr>
        <p:spPr>
          <a:xfrm>
            <a:off x="381000" y="685800"/>
            <a:ext cx="6096000" cy="3429000"/>
          </a:xfrm>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0E30E10-CF84-D544-A603-409E441208E0}" type="slidenum">
              <a:rPr lang="en-GB" sz="1200" b="0"/>
              <a:pPr/>
              <a:t>34</a:t>
            </a:fld>
            <a:endParaRPr lang="en-GB" sz="1200" b="0"/>
          </a:p>
        </p:txBody>
      </p:sp>
      <p:sp>
        <p:nvSpPr>
          <p:cNvPr id="71682" name="Rectangle 2"/>
          <p:cNvSpPr>
            <a:spLocks noGrp="1" noRot="1" noChangeAspect="1" noChangeArrowheads="1"/>
          </p:cNvSpPr>
          <p:nvPr>
            <p:ph type="sldImg"/>
          </p:nvPr>
        </p:nvSpPr>
        <p:spPr>
          <a:xfrm>
            <a:off x="381000" y="685800"/>
            <a:ext cx="6096000" cy="3429000"/>
          </a:xfrm>
          <a:solidFill>
            <a:srgbClr val="FFFFFF"/>
          </a:solidFill>
          <a:ln/>
        </p:spPr>
      </p:sp>
      <p:sp>
        <p:nvSpPr>
          <p:cNvPr id="71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4A15D6D6-A512-2343-9DAE-CF97541D8AAE}" type="slidenum">
              <a:rPr lang="en-GB" sz="1200" b="0"/>
              <a:pPr/>
              <a:t>35</a:t>
            </a:fld>
            <a:endParaRPr lang="en-GB" sz="1200" b="0"/>
          </a:p>
        </p:txBody>
      </p:sp>
      <p:sp>
        <p:nvSpPr>
          <p:cNvPr id="73730" name="Rectangle 2"/>
          <p:cNvSpPr>
            <a:spLocks noGrp="1" noRot="1" noChangeAspect="1" noChangeArrowheads="1" noTextEdit="1"/>
          </p:cNvSpPr>
          <p:nvPr>
            <p:ph type="sldImg"/>
          </p:nvPr>
        </p:nvSpPr>
        <p:spPr>
          <a:xfrm>
            <a:off x="381000" y="685800"/>
            <a:ext cx="6096000" cy="3429000"/>
          </a:xfrm>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DE9F7CDA-DC37-134A-9ECD-C448B485FE27}" type="slidenum">
              <a:rPr lang="en-GB" sz="1200" b="0"/>
              <a:pPr/>
              <a:t>36</a:t>
            </a:fld>
            <a:endParaRPr lang="en-GB" sz="1200" b="0"/>
          </a:p>
        </p:txBody>
      </p:sp>
      <p:sp>
        <p:nvSpPr>
          <p:cNvPr id="75778" name="Rectangle 2"/>
          <p:cNvSpPr>
            <a:spLocks noGrp="1" noRot="1" noChangeAspect="1" noChangeArrowheads="1" noTextEdit="1"/>
          </p:cNvSpPr>
          <p:nvPr>
            <p:ph type="sldImg"/>
          </p:nvPr>
        </p:nvSpPr>
        <p:spPr>
          <a:xfrm>
            <a:off x="381000" y="685800"/>
            <a:ext cx="6096000" cy="3429000"/>
          </a:xfrm>
          <a:ln/>
        </p:spPr>
      </p:sp>
      <p:sp>
        <p:nvSpPr>
          <p:cNvPr id="75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D2EC21E4-A806-F346-89A7-2949C9C68A57}" type="slidenum">
              <a:rPr lang="en-GB" sz="1200" b="0"/>
              <a:pPr/>
              <a:t>37</a:t>
            </a:fld>
            <a:endParaRPr lang="en-GB" sz="1200" b="0"/>
          </a:p>
        </p:txBody>
      </p:sp>
      <p:sp>
        <p:nvSpPr>
          <p:cNvPr id="77826" name="Rectangle 2"/>
          <p:cNvSpPr>
            <a:spLocks noGrp="1" noRot="1" noChangeAspect="1" noChangeArrowheads="1" noTextEdit="1"/>
          </p:cNvSpPr>
          <p:nvPr>
            <p:ph type="sldImg"/>
          </p:nvPr>
        </p:nvSpPr>
        <p:spPr>
          <a:xfrm>
            <a:off x="381000" y="685800"/>
            <a:ext cx="6096000" cy="3429000"/>
          </a:xfrm>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296995-2F6F-EA43-9EDE-9170946D842D}" type="slidenum">
              <a:rPr lang="en-GB" sz="1200"/>
              <a:pPr/>
              <a:t>3</a:t>
            </a:fld>
            <a:endParaRPr lang="en-GB" sz="1200"/>
          </a:p>
        </p:txBody>
      </p:sp>
      <p:sp>
        <p:nvSpPr>
          <p:cNvPr id="113666" name="Rectangle 1026"/>
          <p:cNvSpPr>
            <a:spLocks noGrp="1" noRot="1" noChangeAspect="1" noChangeArrowheads="1"/>
          </p:cNvSpPr>
          <p:nvPr>
            <p:ph type="sldImg"/>
          </p:nvPr>
        </p:nvSpPr>
        <p:spPr>
          <a:xfrm>
            <a:off x="382588" y="685800"/>
            <a:ext cx="6091237" cy="3427413"/>
          </a:xfrm>
          <a:solidFill>
            <a:srgbClr val="FFFFFF"/>
          </a:solidFill>
          <a:ln/>
        </p:spPr>
      </p:sp>
      <p:sp>
        <p:nvSpPr>
          <p:cNvPr id="1136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9B99E0D-7133-BB42-8810-E07450E636C1}" type="slidenum">
              <a:rPr lang="en-GB" sz="1200" b="0"/>
              <a:pPr/>
              <a:t>38</a:t>
            </a:fld>
            <a:endParaRPr lang="en-GB" sz="1200" b="0"/>
          </a:p>
        </p:txBody>
      </p:sp>
      <p:sp>
        <p:nvSpPr>
          <p:cNvPr id="79874" name="Rectangle 2"/>
          <p:cNvSpPr>
            <a:spLocks noGrp="1" noRot="1" noChangeAspect="1" noChangeArrowheads="1" noTextEdit="1"/>
          </p:cNvSpPr>
          <p:nvPr>
            <p:ph type="sldImg"/>
          </p:nvPr>
        </p:nvSpPr>
        <p:spPr>
          <a:xfrm>
            <a:off x="381000" y="685800"/>
            <a:ext cx="6096000" cy="3429000"/>
          </a:xfrm>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r"/>
            <a:fld id="{8BF2D491-273C-F942-983F-294ABFDB2483}" type="slidenum">
              <a:rPr lang="en-GB" sz="1200" b="0"/>
              <a:pPr algn="r"/>
              <a:t>7</a:t>
            </a:fld>
            <a:endParaRPr lang="en-GB" sz="1200" b="0"/>
          </a:p>
        </p:txBody>
      </p:sp>
      <p:sp>
        <p:nvSpPr>
          <p:cNvPr id="25602"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5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r"/>
            <a:fld id="{76B33A9F-8B64-994B-A2C7-0DD116A0A68B}" type="slidenum">
              <a:rPr lang="en-GB" sz="1200" b="0"/>
              <a:pPr algn="r"/>
              <a:t>9</a:t>
            </a:fld>
            <a:endParaRPr lang="en-GB" sz="1200" b="0"/>
          </a:p>
        </p:txBody>
      </p:sp>
      <p:sp>
        <p:nvSpPr>
          <p:cNvPr id="27650"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F4500E78-294D-3C4D-9B04-F02FFCF29A95}" type="slidenum">
              <a:rPr lang="en-GB" sz="1200" b="0"/>
              <a:pPr/>
              <a:t>10</a:t>
            </a:fld>
            <a:endParaRPr lang="en-GB" sz="1200" b="0"/>
          </a:p>
        </p:txBody>
      </p:sp>
      <p:sp>
        <p:nvSpPr>
          <p:cNvPr id="29698" name="Rectangle 2"/>
          <p:cNvSpPr>
            <a:spLocks noGrp="1" noRot="1" noChangeAspect="1" noChangeArrowheads="1" noTextEdit="1"/>
          </p:cNvSpPr>
          <p:nvPr>
            <p:ph type="sldImg"/>
          </p:nvPr>
        </p:nvSpPr>
        <p:spPr>
          <a:xfrm>
            <a:off x="381000" y="685800"/>
            <a:ext cx="6096000" cy="3429000"/>
          </a:xfrm>
          <a:ln/>
        </p:spPr>
      </p:sp>
      <p:sp>
        <p:nvSpPr>
          <p:cNvPr id="29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168E5A0-BC73-3D4E-A49B-97D53B8F8FA9}" type="slidenum">
              <a:rPr lang="en-GB" sz="1200" b="0"/>
              <a:pPr/>
              <a:t>11</a:t>
            </a:fld>
            <a:endParaRPr lang="en-GB" sz="1200" b="0"/>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27652CD-4090-5742-8812-957F3583433A}" type="slidenum">
              <a:rPr lang="en-GB" sz="1200" b="0"/>
              <a:pPr/>
              <a:t>12</a:t>
            </a:fld>
            <a:endParaRPr lang="en-GB" sz="1200" b="0"/>
          </a:p>
        </p:txBody>
      </p:sp>
      <p:sp>
        <p:nvSpPr>
          <p:cNvPr id="33794" name="Rectangle 2"/>
          <p:cNvSpPr>
            <a:spLocks noGrp="1" noRot="1" noChangeAspect="1" noChangeArrowheads="1" noTextEdit="1"/>
          </p:cNvSpPr>
          <p:nvPr>
            <p:ph type="sldImg"/>
          </p:nvPr>
        </p:nvSpPr>
        <p:spPr>
          <a:xfrm>
            <a:off x="381000" y="685800"/>
            <a:ext cx="6096000" cy="3429000"/>
          </a:xfrm>
          <a:ln/>
        </p:spPr>
      </p:sp>
      <p:sp>
        <p:nvSpPr>
          <p:cNvPr id="33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034E7F6D-D8B1-AF4C-AA2B-024DEDA5627B}" type="slidenum">
              <a:rPr lang="en-GB" sz="1200" b="0"/>
              <a:pPr/>
              <a:t>13</a:t>
            </a:fld>
            <a:endParaRPr lang="en-GB" sz="1200" b="0"/>
          </a:p>
        </p:txBody>
      </p:sp>
      <p:sp>
        <p:nvSpPr>
          <p:cNvPr id="35842" name="Rectangle 2"/>
          <p:cNvSpPr>
            <a:spLocks noGrp="1" noRot="1" noChangeAspect="1" noChangeArrowheads="1" noTextEdit="1"/>
          </p:cNvSpPr>
          <p:nvPr>
            <p:ph type="sldImg"/>
          </p:nvPr>
        </p:nvSpPr>
        <p:spPr>
          <a:xfrm>
            <a:off x="381000" y="685800"/>
            <a:ext cx="6096000" cy="3429000"/>
          </a:xfrm>
          <a:ln/>
        </p:spPr>
      </p:sp>
      <p:sp>
        <p:nvSpPr>
          <p:cNvPr id="35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169E73C-9540-DE46-B38D-2BFF2A25D5CC}" type="slidenum">
              <a:rPr lang="en-US"/>
              <a:pPr>
                <a:defRPr/>
              </a:pPr>
              <a:t>‹#›</a:t>
            </a:fld>
            <a:endParaRPr lang="en-US"/>
          </a:p>
        </p:txBody>
      </p:sp>
    </p:spTree>
    <p:extLst>
      <p:ext uri="{BB962C8B-B14F-4D97-AF65-F5344CB8AC3E}">
        <p14:creationId xmlns:p14="http://schemas.microsoft.com/office/powerpoint/2010/main" val="3395134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F7CBA9E-96A5-8F4B-84A4-0C243A01ADD9}" type="slidenum">
              <a:rPr lang="en-US"/>
              <a:pPr>
                <a:defRPr/>
              </a:pPr>
              <a:t>‹#›</a:t>
            </a:fld>
            <a:endParaRPr lang="en-US"/>
          </a:p>
        </p:txBody>
      </p:sp>
    </p:spTree>
    <p:extLst>
      <p:ext uri="{BB962C8B-B14F-4D97-AF65-F5344CB8AC3E}">
        <p14:creationId xmlns:p14="http://schemas.microsoft.com/office/powerpoint/2010/main" val="2548647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2AFA08A-23A5-4B4F-8198-DD203ABF3760}" type="slidenum">
              <a:rPr lang="en-US"/>
              <a:pPr>
                <a:defRPr/>
              </a:pPr>
              <a:t>‹#›</a:t>
            </a:fld>
            <a:endParaRPr lang="en-US"/>
          </a:p>
        </p:txBody>
      </p:sp>
    </p:spTree>
    <p:extLst>
      <p:ext uri="{BB962C8B-B14F-4D97-AF65-F5344CB8AC3E}">
        <p14:creationId xmlns:p14="http://schemas.microsoft.com/office/powerpoint/2010/main" val="3797786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AB6A998-BDD0-B245-BD4E-37097AFF710A}" type="slidenum">
              <a:rPr lang="en-US"/>
              <a:pPr>
                <a:defRPr/>
              </a:pPr>
              <a:t>‹#›</a:t>
            </a:fld>
            <a:endParaRPr lang="en-US"/>
          </a:p>
        </p:txBody>
      </p:sp>
    </p:spTree>
    <p:extLst>
      <p:ext uri="{BB962C8B-B14F-4D97-AF65-F5344CB8AC3E}">
        <p14:creationId xmlns:p14="http://schemas.microsoft.com/office/powerpoint/2010/main" val="2488746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A2CD559-AD25-FC43-8B53-4903A037D7B2}" type="slidenum">
              <a:rPr lang="en-US"/>
              <a:pPr>
                <a:defRPr/>
              </a:pPr>
              <a:t>‹#›</a:t>
            </a:fld>
            <a:endParaRPr lang="en-US"/>
          </a:p>
        </p:txBody>
      </p:sp>
    </p:spTree>
    <p:extLst>
      <p:ext uri="{BB962C8B-B14F-4D97-AF65-F5344CB8AC3E}">
        <p14:creationId xmlns:p14="http://schemas.microsoft.com/office/powerpoint/2010/main" val="1683089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91F4B1E-EEC7-D046-BE6C-3710F2441BA4}" type="slidenum">
              <a:rPr lang="en-US"/>
              <a:pPr>
                <a:defRPr/>
              </a:pPr>
              <a:t>‹#›</a:t>
            </a:fld>
            <a:endParaRPr lang="en-US"/>
          </a:p>
        </p:txBody>
      </p:sp>
    </p:spTree>
    <p:extLst>
      <p:ext uri="{BB962C8B-B14F-4D97-AF65-F5344CB8AC3E}">
        <p14:creationId xmlns:p14="http://schemas.microsoft.com/office/powerpoint/2010/main" val="448185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84BD96DE-7E8F-4F4F-960D-45309AA2A9F4}" type="slidenum">
              <a:rPr lang="en-US"/>
              <a:pPr>
                <a:defRPr/>
              </a:pPr>
              <a:t>‹#›</a:t>
            </a:fld>
            <a:endParaRPr lang="en-US"/>
          </a:p>
        </p:txBody>
      </p:sp>
    </p:spTree>
    <p:extLst>
      <p:ext uri="{BB962C8B-B14F-4D97-AF65-F5344CB8AC3E}">
        <p14:creationId xmlns:p14="http://schemas.microsoft.com/office/powerpoint/2010/main" val="3279390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B9A4BD8-F586-9A43-9F37-ED552028314B}" type="slidenum">
              <a:rPr lang="en-US"/>
              <a:pPr>
                <a:defRPr/>
              </a:pPr>
              <a:t>‹#›</a:t>
            </a:fld>
            <a:endParaRPr lang="en-US"/>
          </a:p>
        </p:txBody>
      </p:sp>
    </p:spTree>
    <p:extLst>
      <p:ext uri="{BB962C8B-B14F-4D97-AF65-F5344CB8AC3E}">
        <p14:creationId xmlns:p14="http://schemas.microsoft.com/office/powerpoint/2010/main" val="3741938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461940A-4B89-3346-8E4F-3797CD313133}" type="slidenum">
              <a:rPr lang="en-US"/>
              <a:pPr>
                <a:defRPr/>
              </a:pPr>
              <a:t>‹#›</a:t>
            </a:fld>
            <a:endParaRPr lang="en-US"/>
          </a:p>
        </p:txBody>
      </p:sp>
    </p:spTree>
    <p:extLst>
      <p:ext uri="{BB962C8B-B14F-4D97-AF65-F5344CB8AC3E}">
        <p14:creationId xmlns:p14="http://schemas.microsoft.com/office/powerpoint/2010/main" val="2102375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1F0A345-06CE-3041-B28A-1F18DBE7142E}" type="slidenum">
              <a:rPr lang="en-US"/>
              <a:pPr>
                <a:defRPr/>
              </a:pPr>
              <a:t>‹#›</a:t>
            </a:fld>
            <a:endParaRPr lang="en-US"/>
          </a:p>
        </p:txBody>
      </p:sp>
    </p:spTree>
    <p:extLst>
      <p:ext uri="{BB962C8B-B14F-4D97-AF65-F5344CB8AC3E}">
        <p14:creationId xmlns:p14="http://schemas.microsoft.com/office/powerpoint/2010/main" val="3598872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B4AA581-2B8B-FF44-8EED-30E921A72729}" type="slidenum">
              <a:rPr lang="en-US"/>
              <a:pPr>
                <a:defRPr/>
              </a:pPr>
              <a:t>‹#›</a:t>
            </a:fld>
            <a:endParaRPr lang="en-US"/>
          </a:p>
        </p:txBody>
      </p:sp>
    </p:spTree>
    <p:extLst>
      <p:ext uri="{BB962C8B-B14F-4D97-AF65-F5344CB8AC3E}">
        <p14:creationId xmlns:p14="http://schemas.microsoft.com/office/powerpoint/2010/main" val="395133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GB"/>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GB"/>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7906FD8F-A384-F743-AAE0-96969B8C49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40.pn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3.pn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microsoft.com/office/2007/relationships/media" Target="../media/media8.mp4"/><Relationship Id="rId7" Type="http://schemas.openxmlformats.org/officeDocument/2006/relationships/image" Target="../media/image45.png"/><Relationship Id="rId2" Type="http://schemas.openxmlformats.org/officeDocument/2006/relationships/video" Target="../media/media7.mov"/><Relationship Id="rId1" Type="http://schemas.microsoft.com/office/2007/relationships/media" Target="../media/media7.mov"/><Relationship Id="rId6" Type="http://schemas.openxmlformats.org/officeDocument/2006/relationships/image" Target="../media/image44.png"/><Relationship Id="rId5" Type="http://schemas.openxmlformats.org/officeDocument/2006/relationships/slideLayout" Target="../slideLayouts/slideLayout7.xml"/><Relationship Id="rId4" Type="http://schemas.openxmlformats.org/officeDocument/2006/relationships/video" Target="../media/media8.mp4"/></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rot="-5400000">
            <a:off x="1791152" y="2662207"/>
            <a:ext cx="369332"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GB">
              <a:latin typeface="Times New Roman" charset="0"/>
            </a:endParaRPr>
          </a:p>
        </p:txBody>
      </p:sp>
      <p:sp>
        <p:nvSpPr>
          <p:cNvPr id="14339" name="Text Box 7"/>
          <p:cNvSpPr txBox="1">
            <a:spLocks noChangeArrowheads="1"/>
          </p:cNvSpPr>
          <p:nvPr/>
        </p:nvSpPr>
        <p:spPr bwMode="auto">
          <a:xfrm>
            <a:off x="335360" y="1159465"/>
            <a:ext cx="4104456"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b="0"/>
              <a:t>Martensite</a:t>
            </a:r>
          </a:p>
          <a:p>
            <a:pPr>
              <a:spcBef>
                <a:spcPct val="50000"/>
              </a:spcBef>
            </a:pPr>
            <a:r>
              <a:rPr lang="en-US" sz="2000" b="0">
                <a:solidFill>
                  <a:srgbClr val="FF0000"/>
                </a:solidFill>
              </a:rPr>
              <a:t>Bainite</a:t>
            </a:r>
          </a:p>
          <a:p>
            <a:pPr>
              <a:spcBef>
                <a:spcPct val="50000"/>
              </a:spcBef>
            </a:pPr>
            <a:r>
              <a:rPr lang="en-US" sz="2000" b="0"/>
              <a:t>Alloy design: strong bainite</a:t>
            </a:r>
          </a:p>
          <a:p>
            <a:pPr>
              <a:spcBef>
                <a:spcPct val="50000"/>
              </a:spcBef>
            </a:pPr>
            <a:r>
              <a:rPr lang="en-US" sz="2000" b="0"/>
              <a:t>Widmanstaetten ferrite</a:t>
            </a:r>
          </a:p>
          <a:p>
            <a:pPr>
              <a:spcBef>
                <a:spcPct val="50000"/>
              </a:spcBef>
            </a:pPr>
            <a:r>
              <a:rPr lang="en-US" sz="2000" b="0"/>
              <a:t>Allotriomorphic ferrite</a:t>
            </a:r>
          </a:p>
          <a:p>
            <a:pPr>
              <a:spcBef>
                <a:spcPct val="50000"/>
              </a:spcBef>
            </a:pPr>
            <a:r>
              <a:rPr lang="en-US" sz="2000" b="0"/>
              <a:t>Pearlite</a:t>
            </a:r>
          </a:p>
          <a:p>
            <a:pPr>
              <a:spcBef>
                <a:spcPct val="50000"/>
              </a:spcBef>
            </a:pPr>
            <a:r>
              <a:rPr lang="en-US" sz="2000" b="0"/>
              <a:t>Overall kinetics</a:t>
            </a:r>
          </a:p>
          <a:p>
            <a:pPr>
              <a:spcBef>
                <a:spcPct val="50000"/>
              </a:spcBef>
            </a:pPr>
            <a:r>
              <a:rPr lang="en-US" sz="2000" b="0"/>
              <a:t>TRIP steel</a:t>
            </a:r>
          </a:p>
          <a:p>
            <a:pPr>
              <a:spcBef>
                <a:spcPct val="50000"/>
              </a:spcBef>
            </a:pPr>
            <a:r>
              <a:rPr lang="en-US" sz="2000" b="0"/>
              <a:t>TWIP steel</a:t>
            </a:r>
          </a:p>
          <a:p>
            <a:pPr>
              <a:spcBef>
                <a:spcPct val="50000"/>
              </a:spcBef>
            </a:pPr>
            <a:r>
              <a:rPr lang="en-US" sz="2000" b="0"/>
              <a:t>Mitigation of residual stress</a:t>
            </a:r>
          </a:p>
          <a:p>
            <a:pPr>
              <a:spcBef>
                <a:spcPct val="50000"/>
              </a:spcBef>
            </a:pPr>
            <a:r>
              <a:rPr lang="en-US" sz="2000" b="0"/>
              <a:t>Bulk nanostructured steel</a:t>
            </a:r>
          </a:p>
        </p:txBody>
      </p:sp>
      <p:sp>
        <p:nvSpPr>
          <p:cNvPr id="14342" name="Text Box 2"/>
          <p:cNvSpPr txBox="1">
            <a:spLocks noChangeArrowheads="1"/>
          </p:cNvSpPr>
          <p:nvPr/>
        </p:nvSpPr>
        <p:spPr bwMode="auto">
          <a:xfrm>
            <a:off x="263352" y="260648"/>
            <a:ext cx="907300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a:solidFill>
                  <a:srgbClr val="000080"/>
                </a:solidFill>
                <a:cs typeface="Arial" charset="0"/>
              </a:rPr>
              <a:t>Steels: bainite, lecture 3 of 12 </a:t>
            </a:r>
          </a:p>
        </p:txBody>
      </p:sp>
      <p:pic>
        <p:nvPicPr>
          <p:cNvPr id="143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360" y="5805264"/>
            <a:ext cx="2362200" cy="65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4344" name="Text Box 9"/>
          <p:cNvSpPr txBox="1">
            <a:spLocks noChangeArrowheads="1"/>
          </p:cNvSpPr>
          <p:nvPr/>
        </p:nvSpPr>
        <p:spPr bwMode="auto">
          <a:xfrm>
            <a:off x="5663952" y="5903689"/>
            <a:ext cx="3352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0">
                <a:cs typeface="Arial" charset="0"/>
              </a:rPr>
              <a:t>H. K. D. H. Bhadeshia</a:t>
            </a:r>
          </a:p>
        </p:txBody>
      </p:sp>
      <p:sp>
        <p:nvSpPr>
          <p:cNvPr id="14341" name="Rectangle 1"/>
          <p:cNvSpPr>
            <a:spLocks noChangeArrowheads="1"/>
          </p:cNvSpPr>
          <p:nvPr/>
        </p:nvSpPr>
        <p:spPr bwMode="auto">
          <a:xfrm>
            <a:off x="5735960" y="5106528"/>
            <a:ext cx="568863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b="0">
                <a:latin typeface="Arial" panose="020B0604020202020204" pitchFamily="34" charset="0"/>
                <a:cs typeface="Arial" panose="020B0604020202020204" pitchFamily="34" charset="0"/>
              </a:rPr>
              <a:t>www.phase-trans.msm.cam.ac.uk/teaching.html</a:t>
            </a:r>
          </a:p>
        </p:txBody>
      </p:sp>
      <p:pic>
        <p:nvPicPr>
          <p:cNvPr id="9" name="Picture 8">
            <a:extLst>
              <a:ext uri="{FF2B5EF4-FFF2-40B4-BE49-F238E27FC236}">
                <a16:creationId xmlns:a16="http://schemas.microsoft.com/office/drawing/2014/main" id="{4A1211CC-56E9-0249-9164-4830CFDF7321}"/>
              </a:ext>
            </a:extLst>
          </p:cNvPr>
          <p:cNvPicPr>
            <a:picLocks noChangeAspect="1"/>
          </p:cNvPicPr>
          <p:nvPr/>
        </p:nvPicPr>
        <p:blipFill>
          <a:blip r:embed="rId4"/>
          <a:stretch>
            <a:fillRect/>
          </a:stretch>
        </p:blipFill>
        <p:spPr>
          <a:xfrm>
            <a:off x="6096000" y="1167107"/>
            <a:ext cx="2512608" cy="3821995"/>
          </a:xfrm>
          <a:prstGeom prst="rect">
            <a:avLst/>
          </a:prstGeom>
        </p:spPr>
      </p:pic>
    </p:spTree>
    <p:extLst>
      <p:ext uri="{BB962C8B-B14F-4D97-AF65-F5344CB8AC3E}">
        <p14:creationId xmlns:p14="http://schemas.microsoft.com/office/powerpoint/2010/main" val="2960960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descr="Screen shot 2012-03-22 at 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764704"/>
            <a:ext cx="8902700"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009" y="304800"/>
            <a:ext cx="5686425"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5" name="Text Box 5"/>
          <p:cNvSpPr txBox="1">
            <a:spLocks noChangeArrowheads="1"/>
          </p:cNvSpPr>
          <p:nvPr/>
        </p:nvSpPr>
        <p:spPr bwMode="auto">
          <a:xfrm>
            <a:off x="767408" y="1066800"/>
            <a:ext cx="20574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spcBef>
                <a:spcPct val="50000"/>
              </a:spcBef>
            </a:pPr>
            <a:r>
              <a:rPr lang="en-US" sz="4400" b="0" dirty="0">
                <a:latin typeface="Arial"/>
                <a:cs typeface="Arial"/>
              </a:rPr>
              <a:t>upper </a:t>
            </a:r>
            <a:r>
              <a:rPr lang="en-US" sz="4400" b="0" dirty="0" err="1">
                <a:latin typeface="Arial"/>
                <a:cs typeface="Arial"/>
              </a:rPr>
              <a:t>bainite</a:t>
            </a:r>
            <a:endParaRPr lang="en-US" sz="4400" b="0" dirty="0">
              <a:latin typeface="Arial"/>
              <a:cs typeface="Arial"/>
            </a:endParaRPr>
          </a:p>
        </p:txBody>
      </p:sp>
      <p:pic>
        <p:nvPicPr>
          <p:cNvPr id="2" name="Picture 1" descr="Screen Shot 2016-11-10 at 09.07.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5064" y="5589240"/>
            <a:ext cx="1464776" cy="778644"/>
          </a:xfrm>
          <a:prstGeom prst="rect">
            <a:avLst/>
          </a:prstGeom>
        </p:spPr>
      </p:pic>
      <p:pic>
        <p:nvPicPr>
          <p:cNvPr id="3" name="Picture 2"/>
          <p:cNvPicPr>
            <a:picLocks noChangeAspect="1"/>
          </p:cNvPicPr>
          <p:nvPr/>
        </p:nvPicPr>
        <p:blipFill>
          <a:blip r:embed="rId5"/>
          <a:stretch>
            <a:fillRect/>
          </a:stretch>
        </p:blipFill>
        <p:spPr>
          <a:xfrm>
            <a:off x="119335" y="4283078"/>
            <a:ext cx="3020691" cy="23142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7320136" y="4365104"/>
            <a:ext cx="20574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spcBef>
                <a:spcPct val="50000"/>
              </a:spcBef>
            </a:pPr>
            <a:r>
              <a:rPr lang="en-US" sz="4400" b="0" dirty="0">
                <a:latin typeface="Arial"/>
                <a:cs typeface="Arial"/>
              </a:rPr>
              <a:t>lower </a:t>
            </a:r>
            <a:r>
              <a:rPr lang="en-US" sz="4400" b="0" dirty="0" err="1">
                <a:latin typeface="Arial"/>
                <a:cs typeface="Arial"/>
              </a:rPr>
              <a:t>bainite</a:t>
            </a:r>
            <a:endParaRPr lang="en-US" sz="4400" b="0" dirty="0">
              <a:latin typeface="Arial"/>
              <a:cs typeface="Arial"/>
            </a:endParaRPr>
          </a:p>
        </p:txBody>
      </p:sp>
      <p:pic>
        <p:nvPicPr>
          <p:cNvPr id="2" name="Picture 1"/>
          <p:cNvPicPr>
            <a:picLocks noChangeAspect="1"/>
          </p:cNvPicPr>
          <p:nvPr/>
        </p:nvPicPr>
        <p:blipFill>
          <a:blip r:embed="rId3"/>
          <a:stretch>
            <a:fillRect/>
          </a:stretch>
        </p:blipFill>
        <p:spPr>
          <a:xfrm>
            <a:off x="1559496" y="28928"/>
            <a:ext cx="5400600" cy="68463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DD940-58D9-784D-BF0A-593BBD56AADC}"/>
              </a:ext>
            </a:extLst>
          </p:cNvPr>
          <p:cNvPicPr>
            <a:picLocks noChangeAspect="1"/>
          </p:cNvPicPr>
          <p:nvPr/>
        </p:nvPicPr>
        <p:blipFill>
          <a:blip r:embed="rId3"/>
          <a:stretch>
            <a:fillRect/>
          </a:stretch>
        </p:blipFill>
        <p:spPr>
          <a:xfrm>
            <a:off x="479376" y="819943"/>
            <a:ext cx="6336704" cy="5480393"/>
          </a:xfrm>
          <a:prstGeom prst="rect">
            <a:avLst/>
          </a:prstGeom>
        </p:spPr>
      </p:pic>
      <p:sp>
        <p:nvSpPr>
          <p:cNvPr id="6" name="TextBox 5">
            <a:extLst>
              <a:ext uri="{FF2B5EF4-FFF2-40B4-BE49-F238E27FC236}">
                <a16:creationId xmlns:a16="http://schemas.microsoft.com/office/drawing/2014/main" id="{BEC620BF-3459-7C48-916A-B26693BA67D6}"/>
              </a:ext>
            </a:extLst>
          </p:cNvPr>
          <p:cNvSpPr txBox="1"/>
          <p:nvPr/>
        </p:nvSpPr>
        <p:spPr>
          <a:xfrm>
            <a:off x="7620000" y="4908331"/>
            <a:ext cx="4443845" cy="1077218"/>
          </a:xfrm>
          <a:prstGeom prst="rect">
            <a:avLst/>
          </a:prstGeom>
          <a:noFill/>
        </p:spPr>
        <p:txBody>
          <a:bodyPr wrap="none" rtlCol="0">
            <a:spAutoFit/>
          </a:bodyPr>
          <a:lstStyle/>
          <a:p>
            <a:r>
              <a:rPr lang="en-US" sz="3200" b="0">
                <a:latin typeface="Arial" panose="020B0604020202020204" pitchFamily="34" charset="0"/>
                <a:cs typeface="Arial" panose="020B0604020202020204" pitchFamily="34" charset="0"/>
              </a:rPr>
              <a:t>schematic illustration of</a:t>
            </a:r>
          </a:p>
          <a:p>
            <a:r>
              <a:rPr lang="en-US" sz="3200" b="0">
                <a:latin typeface="Arial" panose="020B0604020202020204" pitchFamily="34" charset="0"/>
                <a:cs typeface="Arial" panose="020B0604020202020204" pitchFamily="34" charset="0"/>
              </a:rPr>
              <a:t>two-surface analysis</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isplacive transformation produces displacemen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1384" y="1844824"/>
            <a:ext cx="8768071" cy="3945632"/>
          </a:xfrm>
          <a:prstGeom prst="rect">
            <a:avLst/>
          </a:prstGeom>
        </p:spPr>
      </p:pic>
      <p:sp>
        <p:nvSpPr>
          <p:cNvPr id="2" name="TextBox 1">
            <a:extLst>
              <a:ext uri="{FF2B5EF4-FFF2-40B4-BE49-F238E27FC236}">
                <a16:creationId xmlns:a16="http://schemas.microsoft.com/office/drawing/2014/main" id="{3E785F53-63FD-414D-A60C-6AFD31314E89}"/>
              </a:ext>
            </a:extLst>
          </p:cNvPr>
          <p:cNvSpPr txBox="1"/>
          <p:nvPr/>
        </p:nvSpPr>
        <p:spPr>
          <a:xfrm>
            <a:off x="695400" y="6237312"/>
            <a:ext cx="3164649" cy="400110"/>
          </a:xfrm>
          <a:prstGeom prst="rect">
            <a:avLst/>
          </a:prstGeom>
          <a:noFill/>
        </p:spPr>
        <p:txBody>
          <a:bodyPr wrap="none" rtlCol="0">
            <a:spAutoFit/>
          </a:bodyPr>
          <a:lstStyle/>
          <a:p>
            <a:r>
              <a:rPr lang="en-US" sz="2000" b="0">
                <a:latin typeface="Arial" panose="020B0604020202020204" pitchFamily="34" charset="0"/>
                <a:cs typeface="Arial" panose="020B0604020202020204" pitchFamily="34" charset="0"/>
              </a:rPr>
              <a:t>Jun Hak Pak &amp; Bhadeshia</a:t>
            </a: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143668"/>
            <a:ext cx="8143875" cy="657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976ACBA-7C0F-6C4D-BDD0-7650C68808EA}"/>
              </a:ext>
            </a:extLst>
          </p:cNvPr>
          <p:cNvSpPr txBox="1"/>
          <p:nvPr/>
        </p:nvSpPr>
        <p:spPr>
          <a:xfrm>
            <a:off x="8688288" y="6165304"/>
            <a:ext cx="3148619" cy="461665"/>
          </a:xfrm>
          <a:prstGeom prst="rect">
            <a:avLst/>
          </a:prstGeom>
          <a:noFill/>
        </p:spPr>
        <p:txBody>
          <a:bodyPr wrap="none" rtlCol="0">
            <a:spAutoFit/>
          </a:bodyPr>
          <a:lstStyle/>
          <a:p>
            <a:r>
              <a:rPr lang="en-US" b="0">
                <a:latin typeface="Arial" panose="020B0604020202020204" pitchFamily="34" charset="0"/>
                <a:cs typeface="Arial" panose="020B0604020202020204" pitchFamily="34" charset="0"/>
              </a:rPr>
              <a:t>Swallow &amp; Bhadeshia</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4" y="1268760"/>
            <a:ext cx="8458200" cy="458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3392" y="22312"/>
            <a:ext cx="7083870" cy="68133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slocation" descr="dislocation">
            <a:hlinkClick r:id="" action="ppaction://media"/>
            <a:extLst>
              <a:ext uri="{FF2B5EF4-FFF2-40B4-BE49-F238E27FC236}">
                <a16:creationId xmlns:a16="http://schemas.microsoft.com/office/drawing/2014/main" id="{399630F9-7D00-8A41-AA7C-8BF4C0BF91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38" y="4763"/>
            <a:ext cx="8128000" cy="4572000"/>
          </a:xfrm>
          <a:prstGeom prst="rect">
            <a:avLst/>
          </a:prstGeom>
        </p:spPr>
      </p:pic>
      <p:sp>
        <p:nvSpPr>
          <p:cNvPr id="3" name="TextBox 2">
            <a:extLst>
              <a:ext uri="{FF2B5EF4-FFF2-40B4-BE49-F238E27FC236}">
                <a16:creationId xmlns:a16="http://schemas.microsoft.com/office/drawing/2014/main" id="{CF749042-A06E-F647-B138-E18921B6BB85}"/>
              </a:ext>
            </a:extLst>
          </p:cNvPr>
          <p:cNvSpPr txBox="1"/>
          <p:nvPr/>
        </p:nvSpPr>
        <p:spPr>
          <a:xfrm>
            <a:off x="479376" y="5085184"/>
            <a:ext cx="11040938" cy="1323439"/>
          </a:xfrm>
          <a:prstGeom prst="rect">
            <a:avLst/>
          </a:prstGeom>
          <a:noFill/>
        </p:spPr>
        <p:txBody>
          <a:bodyPr wrap="square" rtlCol="0">
            <a:spAutoFit/>
          </a:bodyPr>
          <a:lstStyle/>
          <a:p>
            <a:r>
              <a:rPr lang="en-GB" sz="2000" b="0">
                <a:latin typeface="Arial" panose="020B0604020202020204" pitchFamily="34" charset="0"/>
                <a:cs typeface="Arial" panose="020B0604020202020204" pitchFamily="34" charset="0"/>
              </a:rPr>
              <a:t>Molecular dynamics simulation: pinning of edge dislocation in bcc-iron by interstitial atom, 300 K. Courtesy of Katsutoshi Hyodo, Satoshi Araki, Shinji Munetoh, Toshihiro Tsuchiyama, Setsuo Takaki, Kyushu University. Steel Science (ISSS 2017) Characterization and design of multiscale heterostructures in advanced steels, 2017, ISIJ, Tokyo, pp. 175-178.</a:t>
            </a:r>
            <a:endParaRPr lang="en-US" sz="20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5" descr="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5800" y="1700808"/>
            <a:ext cx="4961351" cy="3816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6" name="Picture 6" descr="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391" y="1268760"/>
            <a:ext cx="3587802" cy="4651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576" y="209550"/>
            <a:ext cx="5791200" cy="6438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 name="Picture 1">
            <a:extLst>
              <a:ext uri="{FF2B5EF4-FFF2-40B4-BE49-F238E27FC236}">
                <a16:creationId xmlns:a16="http://schemas.microsoft.com/office/drawing/2014/main" id="{1012583E-3C73-994A-9D20-6CDE33B8E2AD}"/>
              </a:ext>
            </a:extLst>
          </p:cNvPr>
          <p:cNvPicPr>
            <a:picLocks noChangeAspect="1"/>
          </p:cNvPicPr>
          <p:nvPr/>
        </p:nvPicPr>
        <p:blipFill>
          <a:blip r:embed="rId4"/>
          <a:stretch>
            <a:fillRect/>
          </a:stretch>
        </p:blipFill>
        <p:spPr>
          <a:xfrm>
            <a:off x="246731" y="4797152"/>
            <a:ext cx="1947788" cy="1947788"/>
          </a:xfrm>
          <a:prstGeom prst="rect">
            <a:avLst/>
          </a:prstGeom>
        </p:spPr>
      </p:pic>
      <p:pic>
        <p:nvPicPr>
          <p:cNvPr id="3" name="Picture 2">
            <a:extLst>
              <a:ext uri="{FF2B5EF4-FFF2-40B4-BE49-F238E27FC236}">
                <a16:creationId xmlns:a16="http://schemas.microsoft.com/office/drawing/2014/main" id="{A21E7954-F9FE-4D46-8AB2-75B2B45D424B}"/>
              </a:ext>
            </a:extLst>
          </p:cNvPr>
          <p:cNvPicPr>
            <a:picLocks noChangeAspect="1"/>
          </p:cNvPicPr>
          <p:nvPr/>
        </p:nvPicPr>
        <p:blipFill>
          <a:blip r:embed="rId5"/>
          <a:stretch>
            <a:fillRect/>
          </a:stretch>
        </p:blipFill>
        <p:spPr>
          <a:xfrm>
            <a:off x="8070776" y="3933056"/>
            <a:ext cx="1340851" cy="1396207"/>
          </a:xfrm>
          <a:prstGeom prst="rect">
            <a:avLst/>
          </a:prstGeom>
        </p:spPr>
      </p:pic>
      <p:pic>
        <p:nvPicPr>
          <p:cNvPr id="5" name="Picture 4">
            <a:extLst>
              <a:ext uri="{FF2B5EF4-FFF2-40B4-BE49-F238E27FC236}">
                <a16:creationId xmlns:a16="http://schemas.microsoft.com/office/drawing/2014/main" id="{17B9E4B9-F3D1-B14E-AC67-ED869DA651D5}"/>
              </a:ext>
            </a:extLst>
          </p:cNvPr>
          <p:cNvPicPr>
            <a:picLocks noChangeAspect="1"/>
          </p:cNvPicPr>
          <p:nvPr/>
        </p:nvPicPr>
        <p:blipFill>
          <a:blip r:embed="rId6"/>
          <a:stretch>
            <a:fillRect/>
          </a:stretch>
        </p:blipFill>
        <p:spPr>
          <a:xfrm>
            <a:off x="8070776" y="5439616"/>
            <a:ext cx="1609726" cy="1203795"/>
          </a:xfrm>
          <a:prstGeom prst="rect">
            <a:avLst/>
          </a:prstGeom>
        </p:spPr>
      </p:pic>
      <p:pic>
        <p:nvPicPr>
          <p:cNvPr id="6" name="Picture 5">
            <a:extLst>
              <a:ext uri="{FF2B5EF4-FFF2-40B4-BE49-F238E27FC236}">
                <a16:creationId xmlns:a16="http://schemas.microsoft.com/office/drawing/2014/main" id="{B4A2DF8F-6F65-E643-A49E-D3AA1614CD0F}"/>
              </a:ext>
            </a:extLst>
          </p:cNvPr>
          <p:cNvPicPr>
            <a:picLocks noChangeAspect="1"/>
          </p:cNvPicPr>
          <p:nvPr/>
        </p:nvPicPr>
        <p:blipFill>
          <a:blip r:embed="rId7"/>
          <a:stretch>
            <a:fillRect/>
          </a:stretch>
        </p:blipFill>
        <p:spPr>
          <a:xfrm>
            <a:off x="407368" y="1909444"/>
            <a:ext cx="1471795" cy="1324616"/>
          </a:xfrm>
          <a:prstGeom prst="rect">
            <a:avLst/>
          </a:prstGeom>
        </p:spPr>
      </p:pic>
      <p:pic>
        <p:nvPicPr>
          <p:cNvPr id="8" name="Picture 7">
            <a:extLst>
              <a:ext uri="{FF2B5EF4-FFF2-40B4-BE49-F238E27FC236}">
                <a16:creationId xmlns:a16="http://schemas.microsoft.com/office/drawing/2014/main" id="{6DFD0847-56AA-9A4B-A926-494DDD5932ED}"/>
              </a:ext>
            </a:extLst>
          </p:cNvPr>
          <p:cNvPicPr>
            <a:picLocks noChangeAspect="1"/>
          </p:cNvPicPr>
          <p:nvPr/>
        </p:nvPicPr>
        <p:blipFill>
          <a:blip r:embed="rId8"/>
          <a:stretch>
            <a:fillRect/>
          </a:stretch>
        </p:blipFill>
        <p:spPr>
          <a:xfrm>
            <a:off x="407368" y="3383212"/>
            <a:ext cx="1444402" cy="1264787"/>
          </a:xfrm>
          <a:prstGeom prst="rect">
            <a:avLst/>
          </a:prstGeom>
        </p:spPr>
      </p:pic>
      <p:pic>
        <p:nvPicPr>
          <p:cNvPr id="10" name="Picture 9">
            <a:extLst>
              <a:ext uri="{FF2B5EF4-FFF2-40B4-BE49-F238E27FC236}">
                <a16:creationId xmlns:a16="http://schemas.microsoft.com/office/drawing/2014/main" id="{8A0C7BF9-20B1-BD48-961C-ADB939465A43}"/>
              </a:ext>
            </a:extLst>
          </p:cNvPr>
          <p:cNvPicPr>
            <a:picLocks noChangeAspect="1"/>
          </p:cNvPicPr>
          <p:nvPr/>
        </p:nvPicPr>
        <p:blipFill>
          <a:blip r:embed="rId9"/>
          <a:stretch>
            <a:fillRect/>
          </a:stretch>
        </p:blipFill>
        <p:spPr>
          <a:xfrm>
            <a:off x="8070776" y="2420888"/>
            <a:ext cx="1574800" cy="1181100"/>
          </a:xfrm>
          <a:prstGeom prst="rect">
            <a:avLst/>
          </a:prstGeom>
        </p:spPr>
      </p:pic>
    </p:spTree>
    <p:extLst>
      <p:ext uri="{BB962C8B-B14F-4D97-AF65-F5344CB8AC3E}">
        <p14:creationId xmlns:p14="http://schemas.microsoft.com/office/powerpoint/2010/main" val="1109965249"/>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791" y="1429320"/>
            <a:ext cx="3824288" cy="2944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Straight Arrow Connector 9"/>
          <p:cNvCxnSpPr/>
          <p:nvPr/>
        </p:nvCxnSpPr>
        <p:spPr>
          <a:xfrm flipH="1" flipV="1">
            <a:off x="2367930" y="2924746"/>
            <a:ext cx="2530475" cy="2130425"/>
          </a:xfrm>
          <a:prstGeom prst="straightConnector1">
            <a:avLst/>
          </a:prstGeom>
          <a:ln w="5715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258392" y="937196"/>
            <a:ext cx="2640013" cy="1216025"/>
          </a:xfrm>
          <a:prstGeom prst="straightConnector1">
            <a:avLst/>
          </a:prstGeom>
          <a:ln w="5715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pic>
        <p:nvPicPr>
          <p:cNvPr id="45060" name="Picture 1" descr="q.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8404" y="114871"/>
            <a:ext cx="4203700" cy="314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1" name="Picture 3" descr="w.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5880" y="3501008"/>
            <a:ext cx="4173537" cy="310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09F39EA-94CD-AF48-9043-68C21E3BE024}"/>
              </a:ext>
            </a:extLst>
          </p:cNvPr>
          <p:cNvSpPr txBox="1"/>
          <p:nvPr/>
        </p:nvSpPr>
        <p:spPr>
          <a:xfrm>
            <a:off x="193853" y="6381328"/>
            <a:ext cx="2175596" cy="338554"/>
          </a:xfrm>
          <a:prstGeom prst="rect">
            <a:avLst/>
          </a:prstGeom>
          <a:noFill/>
        </p:spPr>
        <p:txBody>
          <a:bodyPr wrap="none" rtlCol="0">
            <a:spAutoFit/>
          </a:bodyPr>
          <a:lstStyle/>
          <a:p>
            <a:r>
              <a:rPr lang="en-US" sz="1600" b="0">
                <a:latin typeface="Arial" panose="020B0604020202020204" pitchFamily="34" charset="0"/>
                <a:cs typeface="Arial" panose="020B0604020202020204" pitchFamily="34" charset="0"/>
              </a:rPr>
              <a:t>Shipway &amp; Bhadeshia</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4"/>
          <p:cNvSpPr txBox="1">
            <a:spLocks noChangeArrowheads="1"/>
          </p:cNvSpPr>
          <p:nvPr/>
        </p:nvSpPr>
        <p:spPr bwMode="auto">
          <a:xfrm>
            <a:off x="911424" y="306388"/>
            <a:ext cx="42926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r>
              <a:rPr lang="en-US" sz="2800" b="0">
                <a:latin typeface="Arial" charset="0"/>
                <a:cs typeface="Arial" charset="0"/>
              </a:rPr>
              <a:t>Mechanical stabilisation is </a:t>
            </a:r>
            <a:r>
              <a:rPr lang="en-US" sz="2800" b="0">
                <a:solidFill>
                  <a:srgbClr val="FF0000"/>
                </a:solidFill>
                <a:latin typeface="Arial" charset="0"/>
                <a:cs typeface="Arial" charset="0"/>
              </a:rPr>
              <a:t>only</a:t>
            </a:r>
            <a:r>
              <a:rPr lang="en-US" sz="2800" b="0">
                <a:latin typeface="Arial" charset="0"/>
                <a:cs typeface="Arial" charset="0"/>
              </a:rPr>
              <a:t> possible with displacive transformations.</a:t>
            </a:r>
          </a:p>
        </p:txBody>
      </p:sp>
      <p:sp>
        <p:nvSpPr>
          <p:cNvPr id="6" name="Rectangle 5"/>
          <p:cNvSpPr>
            <a:spLocks noChangeArrowheads="1"/>
          </p:cNvSpPr>
          <p:nvPr/>
        </p:nvSpPr>
        <p:spPr bwMode="auto">
          <a:xfrm>
            <a:off x="1019374" y="3429000"/>
            <a:ext cx="45720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b="0">
                <a:latin typeface="Arial" charset="0"/>
                <a:cs typeface="Arial" charset="0"/>
              </a:rPr>
              <a:t>Mechanical stabilisation </a:t>
            </a:r>
            <a:r>
              <a:rPr lang="en-US" sz="2800" b="0">
                <a:solidFill>
                  <a:srgbClr val="FF0000"/>
                </a:solidFill>
                <a:latin typeface="Arial" charset="0"/>
                <a:cs typeface="Arial" charset="0"/>
              </a:rPr>
              <a:t>never</a:t>
            </a:r>
            <a:r>
              <a:rPr lang="en-US" sz="2800" b="0">
                <a:latin typeface="Arial" charset="0"/>
                <a:cs typeface="Arial" charset="0"/>
              </a:rPr>
              <a:t> occurs with reconstructive transformations.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0950" y="1098550"/>
            <a:ext cx="4765675" cy="199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8136" y="4148138"/>
            <a:ext cx="4648200" cy="187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39714"/>
            <a:ext cx="6477000" cy="6465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5964" y="457200"/>
            <a:ext cx="5608637"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8" name="Text Box 4"/>
          <p:cNvSpPr txBox="1">
            <a:spLocks noChangeArrowheads="1"/>
          </p:cNvSpPr>
          <p:nvPr/>
        </p:nvSpPr>
        <p:spPr bwMode="auto">
          <a:xfrm>
            <a:off x="3505200" y="5029201"/>
            <a:ext cx="20574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spcBef>
                <a:spcPct val="50000"/>
              </a:spcBef>
            </a:pPr>
            <a:r>
              <a:rPr lang="en-GB" sz="4000" b="0"/>
              <a:t>50 µm</a:t>
            </a:r>
          </a:p>
        </p:txBody>
      </p:sp>
      <p:sp>
        <p:nvSpPr>
          <p:cNvPr id="50179" name="Line 5"/>
          <p:cNvSpPr>
            <a:spLocks noChangeShapeType="1"/>
          </p:cNvSpPr>
          <p:nvPr/>
        </p:nvSpPr>
        <p:spPr bwMode="auto">
          <a:xfrm>
            <a:off x="3962401" y="5791200"/>
            <a:ext cx="1082675" cy="0"/>
          </a:xfrm>
          <a:prstGeom prst="line">
            <a:avLst/>
          </a:prstGeom>
          <a:noFill/>
          <a:ln w="19050">
            <a:solidFill>
              <a:schemeClr val="tx1"/>
            </a:solidFill>
            <a:round/>
            <a:headEnd type="arrow" w="med" len="me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6989"/>
            <a:ext cx="8305800" cy="680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additive="base">
                                        <p:cTn id="7" dur="500" fill="hold"/>
                                        <p:tgtEl>
                                          <p:spTgt spid="17414"/>
                                        </p:tgtEl>
                                        <p:attrNameLst>
                                          <p:attrName>ppt_x</p:attrName>
                                        </p:attrNameLst>
                                      </p:cBhvr>
                                      <p:tavLst>
                                        <p:tav tm="0">
                                          <p:val>
                                            <p:strVal val="0-#ppt_w/2"/>
                                          </p:val>
                                        </p:tav>
                                        <p:tav tm="100000">
                                          <p:val>
                                            <p:strVal val="#ppt_x"/>
                                          </p:val>
                                        </p:tav>
                                      </p:tavLst>
                                    </p:anim>
                                    <p:anim calcmode="lin" valueType="num">
                                      <p:cBhvr additive="base">
                                        <p:cTn id="8"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52226" name="Picture 2" descr="FIM_Atoms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95250"/>
            <a:ext cx="6858000" cy="666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7" name="Text Box 3"/>
          <p:cNvSpPr txBox="1">
            <a:spLocks noChangeArrowheads="1"/>
          </p:cNvSpPr>
          <p:nvPr/>
        </p:nvSpPr>
        <p:spPr bwMode="auto">
          <a:xfrm>
            <a:off x="9120336" y="6237312"/>
            <a:ext cx="249242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spcBef>
                <a:spcPct val="50000"/>
              </a:spcBef>
            </a:pPr>
            <a:r>
              <a:rPr lang="en-US" sz="1400" b="0">
                <a:solidFill>
                  <a:srgbClr val="0000FF"/>
                </a:solidFill>
                <a:latin typeface="Arial"/>
                <a:cs typeface="Arial"/>
              </a:rPr>
              <a:t>Bhadeshia and Waugh, 1981</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ainite_mechanism_schematic" descr="bainite_mechanism_schematic">
            <a:hlinkClick r:id="" action="ppaction://media"/>
            <a:extLst>
              <a:ext uri="{FF2B5EF4-FFF2-40B4-BE49-F238E27FC236}">
                <a16:creationId xmlns:a16="http://schemas.microsoft.com/office/drawing/2014/main" id="{D49FD549-69A4-ED44-842D-6B50B688E4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472" y="76771"/>
            <a:ext cx="10440016" cy="58725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91544" y="260648"/>
            <a:ext cx="5904656" cy="64456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204"/>
          <p:cNvPicPr>
            <a:picLocks noChangeAspect="1" noChangeArrowheads="1"/>
          </p:cNvPicPr>
          <p:nvPr/>
        </p:nvPicPr>
        <p:blipFill>
          <a:blip r:embed="rId3">
            <a:extLst>
              <a:ext uri="{28A0092B-C50C-407E-A947-70E740481C1C}">
                <a14:useLocalDpi xmlns:a14="http://schemas.microsoft.com/office/drawing/2010/main" val="0"/>
              </a:ext>
            </a:extLst>
          </a:blip>
          <a:srcRect t="16226" b="507"/>
          <a:stretch>
            <a:fillRect/>
          </a:stretch>
        </p:blipFill>
        <p:spPr bwMode="auto">
          <a:xfrm>
            <a:off x="3124201" y="236539"/>
            <a:ext cx="5337175" cy="638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T_0_schematic" descr="T_0_schematic">
            <a:hlinkClick r:id="" action="ppaction://media"/>
            <a:extLst>
              <a:ext uri="{FF2B5EF4-FFF2-40B4-BE49-F238E27FC236}">
                <a16:creationId xmlns:a16="http://schemas.microsoft.com/office/drawing/2014/main" id="{5385C926-6D5E-244D-933E-8D669A5CAFA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443" t="16949" r="22629"/>
          <a:stretch/>
        </p:blipFill>
        <p:spPr>
          <a:xfrm>
            <a:off x="623392" y="795555"/>
            <a:ext cx="6408712" cy="54506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0_schematic_partitioning" descr="T0_schematic_partitioning">
            <a:hlinkClick r:id="" action="ppaction://media"/>
            <a:extLst>
              <a:ext uri="{FF2B5EF4-FFF2-40B4-BE49-F238E27FC236}">
                <a16:creationId xmlns:a16="http://schemas.microsoft.com/office/drawing/2014/main" id="{081178A3-4B1F-E64C-BB89-9A73406095E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17" y="-243408"/>
            <a:ext cx="12192000" cy="6858000"/>
          </a:xfrm>
          <a:prstGeom prst="rect">
            <a:avLst/>
          </a:prstGeom>
        </p:spPr>
      </p:pic>
      <p:pic>
        <p:nvPicPr>
          <p:cNvPr id="4" name="T_0_partitioning" descr="T_0_partitioning">
            <a:hlinkClick r:id="" action="ppaction://media"/>
            <a:extLst>
              <a:ext uri="{FF2B5EF4-FFF2-40B4-BE49-F238E27FC236}">
                <a16:creationId xmlns:a16="http://schemas.microsoft.com/office/drawing/2014/main" id="{20B3A80B-F4F7-514D-8BD2-A46267F867D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19490" t="5250" r="28536" b="9701"/>
          <a:stretch/>
        </p:blipFill>
        <p:spPr>
          <a:xfrm>
            <a:off x="839416" y="116632"/>
            <a:ext cx="6336704" cy="5832649"/>
          </a:xfrm>
          <a:prstGeom prst="rect">
            <a:avLst/>
          </a:prstGeom>
        </p:spPr>
      </p:pic>
    </p:spTree>
    <p:extLst>
      <p:ext uri="{BB962C8B-B14F-4D97-AF65-F5344CB8AC3E}">
        <p14:creationId xmlns:p14="http://schemas.microsoft.com/office/powerpoint/2010/main" val="105036885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4"/>
          <p:cNvSpPr>
            <a:spLocks noChangeArrowheads="1"/>
          </p:cNvSpPr>
          <p:nvPr/>
        </p:nvSpPr>
        <p:spPr bwMode="auto">
          <a:xfrm rot="-5400000">
            <a:off x="2294961" y="2662207"/>
            <a:ext cx="369332"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GB">
              <a:cs typeface="Arial" charset="0"/>
            </a:endParaRPr>
          </a:p>
        </p:txBody>
      </p:sp>
      <p:pic>
        <p:nvPicPr>
          <p:cNvPr id="993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3432" y="2060851"/>
            <a:ext cx="3886134" cy="44316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4470" y="333375"/>
            <a:ext cx="4657447" cy="37436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4283058"/>
      </p:ext>
    </p:extLst>
  </p:cSld>
  <p:clrMapOvr>
    <a:masterClrMapping/>
  </p:clrMapOvr>
  <p:transition spd="slow" advClick="0"/>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62466" name="Group 6"/>
          <p:cNvGrpSpPr>
            <a:grpSpLocks/>
          </p:cNvGrpSpPr>
          <p:nvPr/>
        </p:nvGrpSpPr>
        <p:grpSpPr bwMode="auto">
          <a:xfrm>
            <a:off x="6713413" y="5695850"/>
            <a:ext cx="1136650" cy="163513"/>
            <a:chOff x="3934" y="3252"/>
            <a:chExt cx="716" cy="103"/>
          </a:xfrm>
        </p:grpSpPr>
        <p:sp>
          <p:nvSpPr>
            <p:cNvPr id="62492" name="Line 3"/>
            <p:cNvSpPr>
              <a:spLocks noChangeShapeType="1"/>
            </p:cNvSpPr>
            <p:nvPr/>
          </p:nvSpPr>
          <p:spPr bwMode="auto">
            <a:xfrm>
              <a:off x="4057" y="3304"/>
              <a:ext cx="470" cy="1"/>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2493" name="Freeform 4"/>
            <p:cNvSpPr>
              <a:spLocks/>
            </p:cNvSpPr>
            <p:nvPr/>
          </p:nvSpPr>
          <p:spPr bwMode="auto">
            <a:xfrm>
              <a:off x="3934" y="3252"/>
              <a:ext cx="123" cy="103"/>
            </a:xfrm>
            <a:custGeom>
              <a:avLst/>
              <a:gdLst>
                <a:gd name="T0" fmla="*/ 123 w 123"/>
                <a:gd name="T1" fmla="*/ 52 h 103"/>
                <a:gd name="T2" fmla="*/ 123 w 123"/>
                <a:gd name="T3" fmla="*/ 0 h 103"/>
                <a:gd name="T4" fmla="*/ 0 w 123"/>
                <a:gd name="T5" fmla="*/ 52 h 103"/>
                <a:gd name="T6" fmla="*/ 123 w 123"/>
                <a:gd name="T7" fmla="*/ 103 h 103"/>
                <a:gd name="T8" fmla="*/ 123 w 123"/>
                <a:gd name="T9" fmla="*/ 52 h 103"/>
                <a:gd name="T10" fmla="*/ 0 60000 65536"/>
                <a:gd name="T11" fmla="*/ 0 60000 65536"/>
                <a:gd name="T12" fmla="*/ 0 60000 65536"/>
                <a:gd name="T13" fmla="*/ 0 60000 65536"/>
                <a:gd name="T14" fmla="*/ 0 60000 65536"/>
                <a:gd name="T15" fmla="*/ 0 w 123"/>
                <a:gd name="T16" fmla="*/ 0 h 103"/>
                <a:gd name="T17" fmla="*/ 123 w 123"/>
                <a:gd name="T18" fmla="*/ 103 h 103"/>
              </a:gdLst>
              <a:ahLst/>
              <a:cxnLst>
                <a:cxn ang="T10">
                  <a:pos x="T0" y="T1"/>
                </a:cxn>
                <a:cxn ang="T11">
                  <a:pos x="T2" y="T3"/>
                </a:cxn>
                <a:cxn ang="T12">
                  <a:pos x="T4" y="T5"/>
                </a:cxn>
                <a:cxn ang="T13">
                  <a:pos x="T6" y="T7"/>
                </a:cxn>
                <a:cxn ang="T14">
                  <a:pos x="T8" y="T9"/>
                </a:cxn>
              </a:cxnLst>
              <a:rect l="T15" t="T16" r="T17" b="T18"/>
              <a:pathLst>
                <a:path w="123" h="103">
                  <a:moveTo>
                    <a:pt x="123" y="52"/>
                  </a:moveTo>
                  <a:lnTo>
                    <a:pt x="123" y="0"/>
                  </a:lnTo>
                  <a:lnTo>
                    <a:pt x="0" y="52"/>
                  </a:lnTo>
                  <a:lnTo>
                    <a:pt x="123" y="103"/>
                  </a:lnTo>
                  <a:lnTo>
                    <a:pt x="123" y="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2494" name="Freeform 5"/>
            <p:cNvSpPr>
              <a:spLocks/>
            </p:cNvSpPr>
            <p:nvPr/>
          </p:nvSpPr>
          <p:spPr bwMode="auto">
            <a:xfrm>
              <a:off x="4527" y="3252"/>
              <a:ext cx="123" cy="103"/>
            </a:xfrm>
            <a:custGeom>
              <a:avLst/>
              <a:gdLst>
                <a:gd name="T0" fmla="*/ 0 w 123"/>
                <a:gd name="T1" fmla="*/ 52 h 103"/>
                <a:gd name="T2" fmla="*/ 0 w 123"/>
                <a:gd name="T3" fmla="*/ 103 h 103"/>
                <a:gd name="T4" fmla="*/ 123 w 123"/>
                <a:gd name="T5" fmla="*/ 52 h 103"/>
                <a:gd name="T6" fmla="*/ 0 w 123"/>
                <a:gd name="T7" fmla="*/ 0 h 103"/>
                <a:gd name="T8" fmla="*/ 0 w 123"/>
                <a:gd name="T9" fmla="*/ 52 h 103"/>
                <a:gd name="T10" fmla="*/ 0 60000 65536"/>
                <a:gd name="T11" fmla="*/ 0 60000 65536"/>
                <a:gd name="T12" fmla="*/ 0 60000 65536"/>
                <a:gd name="T13" fmla="*/ 0 60000 65536"/>
                <a:gd name="T14" fmla="*/ 0 60000 65536"/>
                <a:gd name="T15" fmla="*/ 0 w 123"/>
                <a:gd name="T16" fmla="*/ 0 h 103"/>
                <a:gd name="T17" fmla="*/ 123 w 123"/>
                <a:gd name="T18" fmla="*/ 103 h 103"/>
              </a:gdLst>
              <a:ahLst/>
              <a:cxnLst>
                <a:cxn ang="T10">
                  <a:pos x="T0" y="T1"/>
                </a:cxn>
                <a:cxn ang="T11">
                  <a:pos x="T2" y="T3"/>
                </a:cxn>
                <a:cxn ang="T12">
                  <a:pos x="T4" y="T5"/>
                </a:cxn>
                <a:cxn ang="T13">
                  <a:pos x="T6" y="T7"/>
                </a:cxn>
                <a:cxn ang="T14">
                  <a:pos x="T8" y="T9"/>
                </a:cxn>
              </a:cxnLst>
              <a:rect l="T15" t="T16" r="T17" b="T18"/>
              <a:pathLst>
                <a:path w="123" h="103">
                  <a:moveTo>
                    <a:pt x="0" y="52"/>
                  </a:moveTo>
                  <a:lnTo>
                    <a:pt x="0" y="103"/>
                  </a:lnTo>
                  <a:lnTo>
                    <a:pt x="123" y="52"/>
                  </a:lnTo>
                  <a:lnTo>
                    <a:pt x="0" y="0"/>
                  </a:lnTo>
                  <a:lnTo>
                    <a:pt x="0" y="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2467" name="Oval 15"/>
          <p:cNvSpPr>
            <a:spLocks noChangeArrowheads="1"/>
          </p:cNvSpPr>
          <p:nvPr/>
        </p:nvSpPr>
        <p:spPr bwMode="auto">
          <a:xfrm>
            <a:off x="2084264" y="4381399"/>
            <a:ext cx="3508375" cy="438150"/>
          </a:xfrm>
          <a:prstGeom prst="ellipse">
            <a:avLst/>
          </a:prstGeom>
          <a:solidFill>
            <a:srgbClr val="FF0000"/>
          </a:solidFill>
          <a:ln w="49276">
            <a:solidFill>
              <a:srgbClr val="800000"/>
            </a:solidFill>
            <a:round/>
            <a:headEnd/>
            <a:tailEnd/>
          </a:ln>
        </p:spPr>
        <p:txBody>
          <a:bodyPr/>
          <a:lstStyle/>
          <a:p>
            <a:endParaRPr lang="en-GB" b="0"/>
          </a:p>
        </p:txBody>
      </p:sp>
      <p:grpSp>
        <p:nvGrpSpPr>
          <p:cNvPr id="62468" name="Group 19"/>
          <p:cNvGrpSpPr>
            <a:grpSpLocks/>
          </p:cNvGrpSpPr>
          <p:nvPr/>
        </p:nvGrpSpPr>
        <p:grpSpPr bwMode="auto">
          <a:xfrm>
            <a:off x="2100139" y="5111650"/>
            <a:ext cx="3541713" cy="161925"/>
            <a:chOff x="1028" y="2884"/>
            <a:chExt cx="2231" cy="102"/>
          </a:xfrm>
        </p:grpSpPr>
        <p:sp>
          <p:nvSpPr>
            <p:cNvPr id="62489" name="Line 16"/>
            <p:cNvSpPr>
              <a:spLocks noChangeShapeType="1"/>
            </p:cNvSpPr>
            <p:nvPr/>
          </p:nvSpPr>
          <p:spPr bwMode="auto">
            <a:xfrm>
              <a:off x="1151" y="2935"/>
              <a:ext cx="1985" cy="1"/>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2490" name="Freeform 17"/>
            <p:cNvSpPr>
              <a:spLocks/>
            </p:cNvSpPr>
            <p:nvPr/>
          </p:nvSpPr>
          <p:spPr bwMode="auto">
            <a:xfrm>
              <a:off x="1028" y="2884"/>
              <a:ext cx="123" cy="102"/>
            </a:xfrm>
            <a:custGeom>
              <a:avLst/>
              <a:gdLst>
                <a:gd name="T0" fmla="*/ 123 w 123"/>
                <a:gd name="T1" fmla="*/ 51 h 102"/>
                <a:gd name="T2" fmla="*/ 123 w 123"/>
                <a:gd name="T3" fmla="*/ 0 h 102"/>
                <a:gd name="T4" fmla="*/ 0 w 123"/>
                <a:gd name="T5" fmla="*/ 51 h 102"/>
                <a:gd name="T6" fmla="*/ 123 w 123"/>
                <a:gd name="T7" fmla="*/ 102 h 102"/>
                <a:gd name="T8" fmla="*/ 123 w 123"/>
                <a:gd name="T9" fmla="*/ 51 h 102"/>
                <a:gd name="T10" fmla="*/ 0 60000 65536"/>
                <a:gd name="T11" fmla="*/ 0 60000 65536"/>
                <a:gd name="T12" fmla="*/ 0 60000 65536"/>
                <a:gd name="T13" fmla="*/ 0 60000 65536"/>
                <a:gd name="T14" fmla="*/ 0 60000 65536"/>
                <a:gd name="T15" fmla="*/ 0 w 123"/>
                <a:gd name="T16" fmla="*/ 0 h 102"/>
                <a:gd name="T17" fmla="*/ 123 w 123"/>
                <a:gd name="T18" fmla="*/ 102 h 102"/>
              </a:gdLst>
              <a:ahLst/>
              <a:cxnLst>
                <a:cxn ang="T10">
                  <a:pos x="T0" y="T1"/>
                </a:cxn>
                <a:cxn ang="T11">
                  <a:pos x="T2" y="T3"/>
                </a:cxn>
                <a:cxn ang="T12">
                  <a:pos x="T4" y="T5"/>
                </a:cxn>
                <a:cxn ang="T13">
                  <a:pos x="T6" y="T7"/>
                </a:cxn>
                <a:cxn ang="T14">
                  <a:pos x="T8" y="T9"/>
                </a:cxn>
              </a:cxnLst>
              <a:rect l="T15" t="T16" r="T17" b="T18"/>
              <a:pathLst>
                <a:path w="123" h="102">
                  <a:moveTo>
                    <a:pt x="123" y="51"/>
                  </a:moveTo>
                  <a:lnTo>
                    <a:pt x="123" y="0"/>
                  </a:lnTo>
                  <a:lnTo>
                    <a:pt x="0" y="51"/>
                  </a:lnTo>
                  <a:lnTo>
                    <a:pt x="123" y="102"/>
                  </a:lnTo>
                  <a:lnTo>
                    <a:pt x="123" y="5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2491" name="Freeform 18"/>
            <p:cNvSpPr>
              <a:spLocks/>
            </p:cNvSpPr>
            <p:nvPr/>
          </p:nvSpPr>
          <p:spPr bwMode="auto">
            <a:xfrm>
              <a:off x="3136" y="2884"/>
              <a:ext cx="123" cy="102"/>
            </a:xfrm>
            <a:custGeom>
              <a:avLst/>
              <a:gdLst>
                <a:gd name="T0" fmla="*/ 0 w 123"/>
                <a:gd name="T1" fmla="*/ 51 h 102"/>
                <a:gd name="T2" fmla="*/ 0 w 123"/>
                <a:gd name="T3" fmla="*/ 102 h 102"/>
                <a:gd name="T4" fmla="*/ 123 w 123"/>
                <a:gd name="T5" fmla="*/ 51 h 102"/>
                <a:gd name="T6" fmla="*/ 0 w 123"/>
                <a:gd name="T7" fmla="*/ 0 h 102"/>
                <a:gd name="T8" fmla="*/ 0 w 123"/>
                <a:gd name="T9" fmla="*/ 51 h 102"/>
                <a:gd name="T10" fmla="*/ 0 60000 65536"/>
                <a:gd name="T11" fmla="*/ 0 60000 65536"/>
                <a:gd name="T12" fmla="*/ 0 60000 65536"/>
                <a:gd name="T13" fmla="*/ 0 60000 65536"/>
                <a:gd name="T14" fmla="*/ 0 60000 65536"/>
                <a:gd name="T15" fmla="*/ 0 w 123"/>
                <a:gd name="T16" fmla="*/ 0 h 102"/>
                <a:gd name="T17" fmla="*/ 123 w 123"/>
                <a:gd name="T18" fmla="*/ 102 h 102"/>
              </a:gdLst>
              <a:ahLst/>
              <a:cxnLst>
                <a:cxn ang="T10">
                  <a:pos x="T0" y="T1"/>
                </a:cxn>
                <a:cxn ang="T11">
                  <a:pos x="T2" y="T3"/>
                </a:cxn>
                <a:cxn ang="T12">
                  <a:pos x="T4" y="T5"/>
                </a:cxn>
                <a:cxn ang="T13">
                  <a:pos x="T6" y="T7"/>
                </a:cxn>
                <a:cxn ang="T14">
                  <a:pos x="T8" y="T9"/>
                </a:cxn>
              </a:cxnLst>
              <a:rect l="T15" t="T16" r="T17" b="T18"/>
              <a:pathLst>
                <a:path w="123" h="102">
                  <a:moveTo>
                    <a:pt x="0" y="51"/>
                  </a:moveTo>
                  <a:lnTo>
                    <a:pt x="0" y="102"/>
                  </a:lnTo>
                  <a:lnTo>
                    <a:pt x="123" y="51"/>
                  </a:lnTo>
                  <a:lnTo>
                    <a:pt x="0" y="0"/>
                  </a:lnTo>
                  <a:lnTo>
                    <a:pt x="0" y="5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62469" name="Group 23"/>
          <p:cNvGrpSpPr>
            <a:grpSpLocks/>
          </p:cNvGrpSpPr>
          <p:nvPr/>
        </p:nvGrpSpPr>
        <p:grpSpPr bwMode="auto">
          <a:xfrm>
            <a:off x="1644526" y="4300438"/>
            <a:ext cx="163512" cy="485775"/>
            <a:chOff x="741" y="2373"/>
            <a:chExt cx="103" cy="306"/>
          </a:xfrm>
        </p:grpSpPr>
        <p:sp>
          <p:nvSpPr>
            <p:cNvPr id="62486" name="Line 20"/>
            <p:cNvSpPr>
              <a:spLocks noChangeShapeType="1"/>
            </p:cNvSpPr>
            <p:nvPr/>
          </p:nvSpPr>
          <p:spPr bwMode="auto">
            <a:xfrm>
              <a:off x="793" y="2495"/>
              <a:ext cx="1" cy="62"/>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2487" name="Freeform 21"/>
            <p:cNvSpPr>
              <a:spLocks/>
            </p:cNvSpPr>
            <p:nvPr/>
          </p:nvSpPr>
          <p:spPr bwMode="auto">
            <a:xfrm>
              <a:off x="741" y="2373"/>
              <a:ext cx="103" cy="122"/>
            </a:xfrm>
            <a:custGeom>
              <a:avLst/>
              <a:gdLst>
                <a:gd name="T0" fmla="*/ 52 w 103"/>
                <a:gd name="T1" fmla="*/ 122 h 122"/>
                <a:gd name="T2" fmla="*/ 103 w 103"/>
                <a:gd name="T3" fmla="*/ 122 h 122"/>
                <a:gd name="T4" fmla="*/ 52 w 103"/>
                <a:gd name="T5" fmla="*/ 0 h 122"/>
                <a:gd name="T6" fmla="*/ 0 w 103"/>
                <a:gd name="T7" fmla="*/ 122 h 122"/>
                <a:gd name="T8" fmla="*/ 52 w 103"/>
                <a:gd name="T9" fmla="*/ 122 h 122"/>
                <a:gd name="T10" fmla="*/ 0 60000 65536"/>
                <a:gd name="T11" fmla="*/ 0 60000 65536"/>
                <a:gd name="T12" fmla="*/ 0 60000 65536"/>
                <a:gd name="T13" fmla="*/ 0 60000 65536"/>
                <a:gd name="T14" fmla="*/ 0 60000 65536"/>
                <a:gd name="T15" fmla="*/ 0 w 103"/>
                <a:gd name="T16" fmla="*/ 0 h 122"/>
                <a:gd name="T17" fmla="*/ 103 w 103"/>
                <a:gd name="T18" fmla="*/ 122 h 122"/>
              </a:gdLst>
              <a:ahLst/>
              <a:cxnLst>
                <a:cxn ang="T10">
                  <a:pos x="T0" y="T1"/>
                </a:cxn>
                <a:cxn ang="T11">
                  <a:pos x="T2" y="T3"/>
                </a:cxn>
                <a:cxn ang="T12">
                  <a:pos x="T4" y="T5"/>
                </a:cxn>
                <a:cxn ang="T13">
                  <a:pos x="T6" y="T7"/>
                </a:cxn>
                <a:cxn ang="T14">
                  <a:pos x="T8" y="T9"/>
                </a:cxn>
              </a:cxnLst>
              <a:rect l="T15" t="T16" r="T17" b="T18"/>
              <a:pathLst>
                <a:path w="103" h="122">
                  <a:moveTo>
                    <a:pt x="52" y="122"/>
                  </a:moveTo>
                  <a:lnTo>
                    <a:pt x="103" y="122"/>
                  </a:lnTo>
                  <a:lnTo>
                    <a:pt x="52" y="0"/>
                  </a:lnTo>
                  <a:lnTo>
                    <a:pt x="0" y="122"/>
                  </a:lnTo>
                  <a:lnTo>
                    <a:pt x="52" y="1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2488" name="Freeform 22"/>
            <p:cNvSpPr>
              <a:spLocks/>
            </p:cNvSpPr>
            <p:nvPr/>
          </p:nvSpPr>
          <p:spPr bwMode="auto">
            <a:xfrm>
              <a:off x="741" y="2557"/>
              <a:ext cx="103" cy="122"/>
            </a:xfrm>
            <a:custGeom>
              <a:avLst/>
              <a:gdLst>
                <a:gd name="T0" fmla="*/ 52 w 103"/>
                <a:gd name="T1" fmla="*/ 0 h 122"/>
                <a:gd name="T2" fmla="*/ 0 w 103"/>
                <a:gd name="T3" fmla="*/ 0 h 122"/>
                <a:gd name="T4" fmla="*/ 52 w 103"/>
                <a:gd name="T5" fmla="*/ 122 h 122"/>
                <a:gd name="T6" fmla="*/ 103 w 103"/>
                <a:gd name="T7" fmla="*/ 0 h 122"/>
                <a:gd name="T8" fmla="*/ 52 w 103"/>
                <a:gd name="T9" fmla="*/ 0 h 122"/>
                <a:gd name="T10" fmla="*/ 0 60000 65536"/>
                <a:gd name="T11" fmla="*/ 0 60000 65536"/>
                <a:gd name="T12" fmla="*/ 0 60000 65536"/>
                <a:gd name="T13" fmla="*/ 0 60000 65536"/>
                <a:gd name="T14" fmla="*/ 0 60000 65536"/>
                <a:gd name="T15" fmla="*/ 0 w 103"/>
                <a:gd name="T16" fmla="*/ 0 h 122"/>
                <a:gd name="T17" fmla="*/ 103 w 103"/>
                <a:gd name="T18" fmla="*/ 122 h 122"/>
              </a:gdLst>
              <a:ahLst/>
              <a:cxnLst>
                <a:cxn ang="T10">
                  <a:pos x="T0" y="T1"/>
                </a:cxn>
                <a:cxn ang="T11">
                  <a:pos x="T2" y="T3"/>
                </a:cxn>
                <a:cxn ang="T12">
                  <a:pos x="T4" y="T5"/>
                </a:cxn>
                <a:cxn ang="T13">
                  <a:pos x="T6" y="T7"/>
                </a:cxn>
                <a:cxn ang="T14">
                  <a:pos x="T8" y="T9"/>
                </a:cxn>
              </a:cxnLst>
              <a:rect l="T15" t="T16" r="T17" b="T18"/>
              <a:pathLst>
                <a:path w="103" h="122">
                  <a:moveTo>
                    <a:pt x="52" y="0"/>
                  </a:moveTo>
                  <a:lnTo>
                    <a:pt x="0" y="0"/>
                  </a:lnTo>
                  <a:lnTo>
                    <a:pt x="52" y="122"/>
                  </a:lnTo>
                  <a:lnTo>
                    <a:pt x="103" y="0"/>
                  </a:lnTo>
                  <a:lnTo>
                    <a:pt x="5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2470" name="Rectangle 24"/>
          <p:cNvSpPr>
            <a:spLocks noChangeArrowheads="1"/>
          </p:cNvSpPr>
          <p:nvPr/>
        </p:nvSpPr>
        <p:spPr bwMode="auto">
          <a:xfrm>
            <a:off x="1271464" y="4267100"/>
            <a:ext cx="214313"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3100">
                <a:solidFill>
                  <a:srgbClr val="000000"/>
                </a:solidFill>
                <a:latin typeface="Geneva" charset="0"/>
              </a:rPr>
              <a:t>c</a:t>
            </a:r>
            <a:endParaRPr lang="en-GB" b="0"/>
          </a:p>
        </p:txBody>
      </p:sp>
      <p:sp>
        <p:nvSpPr>
          <p:cNvPr id="62471" name="Rectangle 25"/>
          <p:cNvSpPr>
            <a:spLocks noChangeArrowheads="1"/>
          </p:cNvSpPr>
          <p:nvPr/>
        </p:nvSpPr>
        <p:spPr bwMode="auto">
          <a:xfrm>
            <a:off x="3270126" y="4851299"/>
            <a:ext cx="703262" cy="63500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b="0"/>
          </a:p>
        </p:txBody>
      </p:sp>
      <p:sp>
        <p:nvSpPr>
          <p:cNvPr id="62472" name="Rectangle 26"/>
          <p:cNvSpPr>
            <a:spLocks noChangeArrowheads="1"/>
          </p:cNvSpPr>
          <p:nvPr/>
        </p:nvSpPr>
        <p:spPr bwMode="auto">
          <a:xfrm>
            <a:off x="3643188" y="4933850"/>
            <a:ext cx="1524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3100">
                <a:solidFill>
                  <a:srgbClr val="000000"/>
                </a:solidFill>
                <a:latin typeface="Geneva" charset="0"/>
              </a:rPr>
              <a:t>r</a:t>
            </a:r>
            <a:endParaRPr lang="en-GB" b="0"/>
          </a:p>
        </p:txBody>
      </p:sp>
      <p:sp>
        <p:nvSpPr>
          <p:cNvPr id="62473" name="Rectangle 27"/>
          <p:cNvSpPr>
            <a:spLocks noChangeArrowheads="1"/>
          </p:cNvSpPr>
          <p:nvPr/>
        </p:nvSpPr>
        <p:spPr bwMode="auto">
          <a:xfrm>
            <a:off x="6729288" y="4316313"/>
            <a:ext cx="1169988" cy="1087437"/>
          </a:xfrm>
          <a:prstGeom prst="rect">
            <a:avLst/>
          </a:prstGeom>
          <a:solidFill>
            <a:srgbClr val="00FFFF"/>
          </a:solidFill>
          <a:ln w="31750">
            <a:solidFill>
              <a:srgbClr val="000000"/>
            </a:solidFill>
            <a:miter lim="800000"/>
            <a:headEnd/>
            <a:tailEnd/>
          </a:ln>
        </p:spPr>
        <p:txBody>
          <a:bodyPr/>
          <a:lstStyle/>
          <a:p>
            <a:endParaRPr lang="en-GB" b="0"/>
          </a:p>
        </p:txBody>
      </p:sp>
      <p:sp>
        <p:nvSpPr>
          <p:cNvPr id="62474" name="Freeform 28"/>
          <p:cNvSpPr>
            <a:spLocks/>
          </p:cNvSpPr>
          <p:nvPr/>
        </p:nvSpPr>
        <p:spPr bwMode="auto">
          <a:xfrm>
            <a:off x="6729289" y="3795613"/>
            <a:ext cx="1738313" cy="1576387"/>
          </a:xfrm>
          <a:custGeom>
            <a:avLst/>
            <a:gdLst>
              <a:gd name="T0" fmla="*/ 0 w 1095"/>
              <a:gd name="T1" fmla="*/ 2147483647 h 993"/>
              <a:gd name="T2" fmla="*/ 2147483647 w 1095"/>
              <a:gd name="T3" fmla="*/ 0 h 993"/>
              <a:gd name="T4" fmla="*/ 2147483647 w 1095"/>
              <a:gd name="T5" fmla="*/ 0 h 993"/>
              <a:gd name="T6" fmla="*/ 2147483647 w 1095"/>
              <a:gd name="T7" fmla="*/ 2147483647 h 993"/>
              <a:gd name="T8" fmla="*/ 0 w 1095"/>
              <a:gd name="T9" fmla="*/ 2147483647 h 993"/>
              <a:gd name="T10" fmla="*/ 0 60000 65536"/>
              <a:gd name="T11" fmla="*/ 0 60000 65536"/>
              <a:gd name="T12" fmla="*/ 0 60000 65536"/>
              <a:gd name="T13" fmla="*/ 0 60000 65536"/>
              <a:gd name="T14" fmla="*/ 0 60000 65536"/>
              <a:gd name="T15" fmla="*/ 0 w 1095"/>
              <a:gd name="T16" fmla="*/ 0 h 993"/>
              <a:gd name="T17" fmla="*/ 1095 w 1095"/>
              <a:gd name="T18" fmla="*/ 993 h 993"/>
            </a:gdLst>
            <a:ahLst/>
            <a:cxnLst>
              <a:cxn ang="T10">
                <a:pos x="T0" y="T1"/>
              </a:cxn>
              <a:cxn ang="T11">
                <a:pos x="T2" y="T3"/>
              </a:cxn>
              <a:cxn ang="T12">
                <a:pos x="T4" y="T5"/>
              </a:cxn>
              <a:cxn ang="T13">
                <a:pos x="T6" y="T7"/>
              </a:cxn>
              <a:cxn ang="T14">
                <a:pos x="T8" y="T9"/>
              </a:cxn>
            </a:cxnLst>
            <a:rect l="T15" t="T16" r="T17" b="T18"/>
            <a:pathLst>
              <a:path w="1095" h="993">
                <a:moveTo>
                  <a:pt x="0" y="993"/>
                </a:moveTo>
                <a:lnTo>
                  <a:pt x="369" y="0"/>
                </a:lnTo>
                <a:lnTo>
                  <a:pt x="1095" y="0"/>
                </a:lnTo>
                <a:lnTo>
                  <a:pt x="727" y="993"/>
                </a:lnTo>
                <a:lnTo>
                  <a:pt x="0" y="993"/>
                </a:lnTo>
                <a:close/>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62475" name="Group 31"/>
          <p:cNvGrpSpPr>
            <a:grpSpLocks/>
          </p:cNvGrpSpPr>
          <p:nvPr/>
        </p:nvGrpSpPr>
        <p:grpSpPr bwMode="auto">
          <a:xfrm>
            <a:off x="7935788" y="3581300"/>
            <a:ext cx="554038" cy="155575"/>
            <a:chOff x="4691" y="1963"/>
            <a:chExt cx="358" cy="103"/>
          </a:xfrm>
        </p:grpSpPr>
        <p:sp>
          <p:nvSpPr>
            <p:cNvPr id="62484" name="Line 29"/>
            <p:cNvSpPr>
              <a:spLocks noChangeShapeType="1"/>
            </p:cNvSpPr>
            <p:nvPr/>
          </p:nvSpPr>
          <p:spPr bwMode="auto">
            <a:xfrm>
              <a:off x="4691" y="2015"/>
              <a:ext cx="235" cy="1"/>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2485" name="Freeform 30"/>
            <p:cNvSpPr>
              <a:spLocks/>
            </p:cNvSpPr>
            <p:nvPr/>
          </p:nvSpPr>
          <p:spPr bwMode="auto">
            <a:xfrm>
              <a:off x="4926" y="1963"/>
              <a:ext cx="123" cy="103"/>
            </a:xfrm>
            <a:custGeom>
              <a:avLst/>
              <a:gdLst>
                <a:gd name="T0" fmla="*/ 0 w 123"/>
                <a:gd name="T1" fmla="*/ 52 h 103"/>
                <a:gd name="T2" fmla="*/ 0 w 123"/>
                <a:gd name="T3" fmla="*/ 103 h 103"/>
                <a:gd name="T4" fmla="*/ 123 w 123"/>
                <a:gd name="T5" fmla="*/ 52 h 103"/>
                <a:gd name="T6" fmla="*/ 0 w 123"/>
                <a:gd name="T7" fmla="*/ 0 h 103"/>
                <a:gd name="T8" fmla="*/ 0 w 123"/>
                <a:gd name="T9" fmla="*/ 52 h 103"/>
                <a:gd name="T10" fmla="*/ 0 60000 65536"/>
                <a:gd name="T11" fmla="*/ 0 60000 65536"/>
                <a:gd name="T12" fmla="*/ 0 60000 65536"/>
                <a:gd name="T13" fmla="*/ 0 60000 65536"/>
                <a:gd name="T14" fmla="*/ 0 60000 65536"/>
                <a:gd name="T15" fmla="*/ 0 w 123"/>
                <a:gd name="T16" fmla="*/ 0 h 103"/>
                <a:gd name="T17" fmla="*/ 123 w 123"/>
                <a:gd name="T18" fmla="*/ 103 h 103"/>
              </a:gdLst>
              <a:ahLst/>
              <a:cxnLst>
                <a:cxn ang="T10">
                  <a:pos x="T0" y="T1"/>
                </a:cxn>
                <a:cxn ang="T11">
                  <a:pos x="T2" y="T3"/>
                </a:cxn>
                <a:cxn ang="T12">
                  <a:pos x="T4" y="T5"/>
                </a:cxn>
                <a:cxn ang="T13">
                  <a:pos x="T6" y="T7"/>
                </a:cxn>
                <a:cxn ang="T14">
                  <a:pos x="T8" y="T9"/>
                </a:cxn>
              </a:cxnLst>
              <a:rect l="T15" t="T16" r="T17" b="T18"/>
              <a:pathLst>
                <a:path w="123" h="103">
                  <a:moveTo>
                    <a:pt x="0" y="52"/>
                  </a:moveTo>
                  <a:lnTo>
                    <a:pt x="0" y="103"/>
                  </a:lnTo>
                  <a:lnTo>
                    <a:pt x="123" y="52"/>
                  </a:lnTo>
                  <a:lnTo>
                    <a:pt x="0" y="0"/>
                  </a:lnTo>
                  <a:lnTo>
                    <a:pt x="0" y="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62476" name="Group 34"/>
          <p:cNvGrpSpPr>
            <a:grpSpLocks/>
          </p:cNvGrpSpPr>
          <p:nvPr/>
        </p:nvGrpSpPr>
        <p:grpSpPr bwMode="auto">
          <a:xfrm>
            <a:off x="8418389" y="3813075"/>
            <a:ext cx="163513" cy="550863"/>
            <a:chOff x="5008" y="2066"/>
            <a:chExt cx="103" cy="347"/>
          </a:xfrm>
        </p:grpSpPr>
        <p:sp>
          <p:nvSpPr>
            <p:cNvPr id="62482" name="Line 32"/>
            <p:cNvSpPr>
              <a:spLocks noChangeShapeType="1"/>
            </p:cNvSpPr>
            <p:nvPr/>
          </p:nvSpPr>
          <p:spPr bwMode="auto">
            <a:xfrm flipV="1">
              <a:off x="5059" y="2188"/>
              <a:ext cx="1" cy="225"/>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2483" name="Freeform 33"/>
            <p:cNvSpPr>
              <a:spLocks/>
            </p:cNvSpPr>
            <p:nvPr/>
          </p:nvSpPr>
          <p:spPr bwMode="auto">
            <a:xfrm>
              <a:off x="5008" y="2066"/>
              <a:ext cx="103" cy="122"/>
            </a:xfrm>
            <a:custGeom>
              <a:avLst/>
              <a:gdLst>
                <a:gd name="T0" fmla="*/ 51 w 103"/>
                <a:gd name="T1" fmla="*/ 122 h 122"/>
                <a:gd name="T2" fmla="*/ 103 w 103"/>
                <a:gd name="T3" fmla="*/ 122 h 122"/>
                <a:gd name="T4" fmla="*/ 51 w 103"/>
                <a:gd name="T5" fmla="*/ 0 h 122"/>
                <a:gd name="T6" fmla="*/ 0 w 103"/>
                <a:gd name="T7" fmla="*/ 122 h 122"/>
                <a:gd name="T8" fmla="*/ 51 w 103"/>
                <a:gd name="T9" fmla="*/ 122 h 122"/>
                <a:gd name="T10" fmla="*/ 0 60000 65536"/>
                <a:gd name="T11" fmla="*/ 0 60000 65536"/>
                <a:gd name="T12" fmla="*/ 0 60000 65536"/>
                <a:gd name="T13" fmla="*/ 0 60000 65536"/>
                <a:gd name="T14" fmla="*/ 0 60000 65536"/>
                <a:gd name="T15" fmla="*/ 0 w 103"/>
                <a:gd name="T16" fmla="*/ 0 h 122"/>
                <a:gd name="T17" fmla="*/ 103 w 103"/>
                <a:gd name="T18" fmla="*/ 122 h 122"/>
              </a:gdLst>
              <a:ahLst/>
              <a:cxnLst>
                <a:cxn ang="T10">
                  <a:pos x="T0" y="T1"/>
                </a:cxn>
                <a:cxn ang="T11">
                  <a:pos x="T2" y="T3"/>
                </a:cxn>
                <a:cxn ang="T12">
                  <a:pos x="T4" y="T5"/>
                </a:cxn>
                <a:cxn ang="T13">
                  <a:pos x="T6" y="T7"/>
                </a:cxn>
                <a:cxn ang="T14">
                  <a:pos x="T8" y="T9"/>
                </a:cxn>
              </a:cxnLst>
              <a:rect l="T15" t="T16" r="T17" b="T18"/>
              <a:pathLst>
                <a:path w="103" h="122">
                  <a:moveTo>
                    <a:pt x="51" y="122"/>
                  </a:moveTo>
                  <a:lnTo>
                    <a:pt x="103" y="122"/>
                  </a:lnTo>
                  <a:lnTo>
                    <a:pt x="51" y="0"/>
                  </a:lnTo>
                  <a:lnTo>
                    <a:pt x="0" y="122"/>
                  </a:lnTo>
                  <a:lnTo>
                    <a:pt x="51" y="1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2477" name="Rectangle 35"/>
          <p:cNvSpPr>
            <a:spLocks noChangeArrowheads="1"/>
          </p:cNvSpPr>
          <p:nvPr/>
        </p:nvSpPr>
        <p:spPr bwMode="auto">
          <a:xfrm>
            <a:off x="8697789" y="3962300"/>
            <a:ext cx="195263"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3100">
                <a:solidFill>
                  <a:srgbClr val="000000"/>
                </a:solidFill>
                <a:latin typeface="Symbol" charset="0"/>
              </a:rPr>
              <a:t>d</a:t>
            </a:r>
            <a:endParaRPr lang="en-GB" b="0"/>
          </a:p>
        </p:txBody>
      </p:sp>
      <p:sp>
        <p:nvSpPr>
          <p:cNvPr id="62478" name="Rectangle 36"/>
          <p:cNvSpPr>
            <a:spLocks noChangeArrowheads="1"/>
          </p:cNvSpPr>
          <p:nvPr/>
        </p:nvSpPr>
        <p:spPr bwMode="auto">
          <a:xfrm>
            <a:off x="7935789" y="3200300"/>
            <a:ext cx="200025"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3100">
                <a:solidFill>
                  <a:srgbClr val="000000"/>
                </a:solidFill>
                <a:latin typeface="Geneva" charset="0"/>
              </a:rPr>
              <a:t>s</a:t>
            </a:r>
            <a:endParaRPr lang="en-GB" b="0"/>
          </a:p>
        </p:txBody>
      </p:sp>
      <p:sp>
        <p:nvSpPr>
          <p:cNvPr id="62479" name="Rectangle 37"/>
          <p:cNvSpPr>
            <a:spLocks noChangeArrowheads="1"/>
          </p:cNvSpPr>
          <p:nvPr/>
        </p:nvSpPr>
        <p:spPr bwMode="auto">
          <a:xfrm>
            <a:off x="7054727" y="5484713"/>
            <a:ext cx="534987" cy="5365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b="0"/>
          </a:p>
        </p:txBody>
      </p:sp>
      <p:sp>
        <p:nvSpPr>
          <p:cNvPr id="62480" name="Rectangle 38"/>
          <p:cNvSpPr>
            <a:spLocks noChangeArrowheads="1"/>
          </p:cNvSpPr>
          <p:nvPr/>
        </p:nvSpPr>
        <p:spPr bwMode="auto">
          <a:xfrm>
            <a:off x="7151564" y="5567263"/>
            <a:ext cx="195263" cy="350837"/>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2300">
                <a:solidFill>
                  <a:srgbClr val="000000"/>
                </a:solidFill>
                <a:latin typeface="Geneva" charset="0"/>
              </a:rPr>
              <a:t>1</a:t>
            </a:r>
            <a:endParaRPr lang="en-GB" b="0"/>
          </a:p>
        </p:txBody>
      </p:sp>
      <p:pic>
        <p:nvPicPr>
          <p:cNvPr id="15399" name="Picture 39"/>
          <p:cNvPicPr>
            <a:picLocks noChangeAspect="1" noChangeArrowheads="1"/>
          </p:cNvPicPr>
          <p:nvPr/>
        </p:nvPicPr>
        <p:blipFill>
          <a:blip r:embed="rId3"/>
          <a:srcRect/>
          <a:stretch>
            <a:fillRect/>
          </a:stretch>
        </p:blipFill>
        <p:spPr bwMode="auto">
          <a:xfrm>
            <a:off x="1344488" y="838099"/>
            <a:ext cx="7391400" cy="2128838"/>
          </a:xfrm>
          <a:prstGeom prst="rect">
            <a:avLst/>
          </a:prstGeom>
          <a:noFill/>
          <a:effectLst>
            <a:outerShdw blurRad="63500" dist="107763" dir="2700000" algn="ctr" rotWithShape="0">
              <a:srgbClr val="000000">
                <a:alpha val="74998"/>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41314"/>
            <a:ext cx="8839200" cy="58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pic>
        <p:nvPicPr>
          <p:cNvPr id="66562" name="Picture 3" descr="Screen shot 2012-03-22 at 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8600"/>
            <a:ext cx="8305800" cy="647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2819400" y="1143000"/>
            <a:ext cx="6477000" cy="762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spcBef>
                <a:spcPct val="50000"/>
              </a:spcBef>
            </a:pPr>
            <a:r>
              <a:rPr lang="en-GB" sz="4400" b="0">
                <a:solidFill>
                  <a:schemeClr val="accent2"/>
                </a:solidFill>
                <a:latin typeface="Arial"/>
                <a:cs typeface="Arial"/>
              </a:rPr>
              <a:t>Growth is diffusionless.</a:t>
            </a:r>
          </a:p>
        </p:txBody>
      </p:sp>
      <p:sp>
        <p:nvSpPr>
          <p:cNvPr id="68611" name="Text Box 3"/>
          <p:cNvSpPr txBox="1">
            <a:spLocks noChangeArrowheads="1"/>
          </p:cNvSpPr>
          <p:nvPr/>
        </p:nvSpPr>
        <p:spPr bwMode="auto">
          <a:xfrm>
            <a:off x="3048000" y="3657600"/>
            <a:ext cx="6172200" cy="14465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spcBef>
                <a:spcPct val="50000"/>
              </a:spcBef>
            </a:pPr>
            <a:r>
              <a:rPr lang="en-GB" sz="4400" b="0">
                <a:solidFill>
                  <a:schemeClr val="accent2"/>
                </a:solidFill>
                <a:latin typeface="Arial"/>
                <a:cs typeface="Arial"/>
              </a:rPr>
              <a:t>Strain energy must be accounted for.</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658" name="Picture 2" descr="Bainite_anim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2" y="548680"/>
            <a:ext cx="5551487" cy="552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795" name="Picture 3" descr="Bainite_anim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92" y="548680"/>
            <a:ext cx="5551487" cy="552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796" name="Picture 4" descr="Bainite_anim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392" y="548680"/>
            <a:ext cx="5551487" cy="552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797" name="Picture 5" descr="Bainite_anim0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392" y="548680"/>
            <a:ext cx="5551487" cy="552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798" name="Picture 6" descr="Bainite_anim0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392" y="548680"/>
            <a:ext cx="5551487" cy="552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947C758-006D-7040-9E61-D4FDE54EDD6F}"/>
              </a:ext>
            </a:extLst>
          </p:cNvPr>
          <p:cNvSpPr txBox="1"/>
          <p:nvPr/>
        </p:nvSpPr>
        <p:spPr>
          <a:xfrm>
            <a:off x="983432" y="6238861"/>
            <a:ext cx="4996881" cy="461665"/>
          </a:xfrm>
          <a:prstGeom prst="rect">
            <a:avLst/>
          </a:prstGeom>
          <a:noFill/>
        </p:spPr>
        <p:txBody>
          <a:bodyPr wrap="none" rtlCol="0">
            <a:spAutoFit/>
          </a:bodyPr>
          <a:lstStyle/>
          <a:p>
            <a:r>
              <a:rPr lang="en-US" b="0">
                <a:latin typeface="Arial" panose="020B0604020202020204" pitchFamily="34" charset="0"/>
                <a:cs typeface="Arial" panose="020B0604020202020204" pitchFamily="34" charset="0"/>
              </a:rPr>
              <a:t>photoemission electron microscopy</a:t>
            </a:r>
          </a:p>
        </p:txBody>
      </p:sp>
      <p:sp>
        <p:nvSpPr>
          <p:cNvPr id="3" name="TextBox 2">
            <a:extLst>
              <a:ext uri="{FF2B5EF4-FFF2-40B4-BE49-F238E27FC236}">
                <a16:creationId xmlns:a16="http://schemas.microsoft.com/office/drawing/2014/main" id="{28A5CFF5-1FA7-1B46-9BAE-11E9BFA818CC}"/>
              </a:ext>
            </a:extLst>
          </p:cNvPr>
          <p:cNvSpPr txBox="1"/>
          <p:nvPr/>
        </p:nvSpPr>
        <p:spPr>
          <a:xfrm>
            <a:off x="7007424" y="4509120"/>
            <a:ext cx="5184576" cy="1200329"/>
          </a:xfrm>
          <a:prstGeom prst="rect">
            <a:avLst/>
          </a:prstGeom>
          <a:noFill/>
        </p:spPr>
        <p:txBody>
          <a:bodyPr wrap="square" rtlCol="0">
            <a:spAutoFit/>
          </a:bodyPr>
          <a:lstStyle/>
          <a:p>
            <a:r>
              <a:rPr lang="en-US" b="0">
                <a:solidFill>
                  <a:schemeClr val="accent2"/>
                </a:solidFill>
                <a:latin typeface="Arial" panose="020B0604020202020204" pitchFamily="34" charset="0"/>
                <a:cs typeface="Arial" panose="020B0604020202020204" pitchFamily="34" charset="0"/>
              </a:rPr>
              <a:t>rate of growth of sub-units three orders of magnitude faster than permitted by carbon diffusion-control</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17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17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17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1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descr="Screen shot 2014-03-25 at 13.31.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400" y="884613"/>
            <a:ext cx="6235602" cy="57719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261E880-EB10-454F-A424-0D7A12E9FE1B}"/>
              </a:ext>
            </a:extLst>
          </p:cNvPr>
          <p:cNvSpPr txBox="1"/>
          <p:nvPr/>
        </p:nvSpPr>
        <p:spPr>
          <a:xfrm>
            <a:off x="6744072" y="5142390"/>
            <a:ext cx="4993675" cy="830997"/>
          </a:xfrm>
          <a:prstGeom prst="rect">
            <a:avLst/>
          </a:prstGeom>
          <a:noFill/>
        </p:spPr>
        <p:txBody>
          <a:bodyPr wrap="none" rtlCol="0">
            <a:spAutoFit/>
          </a:bodyPr>
          <a:lstStyle/>
          <a:p>
            <a:r>
              <a:rPr lang="en-US" b="0">
                <a:solidFill>
                  <a:schemeClr val="accent2"/>
                </a:solidFill>
                <a:latin typeface="Arial" panose="020B0604020202020204" pitchFamily="34" charset="0"/>
                <a:cs typeface="Arial" panose="020B0604020202020204" pitchFamily="34" charset="0"/>
              </a:rPr>
              <a:t>quantitative theory for the transition</a:t>
            </a:r>
          </a:p>
          <a:p>
            <a:r>
              <a:rPr lang="en-US" b="0">
                <a:solidFill>
                  <a:schemeClr val="accent2"/>
                </a:solidFill>
                <a:latin typeface="Arial" panose="020B0604020202020204" pitchFamily="34" charset="0"/>
                <a:cs typeface="Arial" panose="020B0604020202020204" pitchFamily="34" charset="0"/>
              </a:rPr>
              <a:t>from upper to lower bainite</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747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4" y="293687"/>
            <a:ext cx="6553200" cy="627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8C9F02F-DDB5-DC46-B89D-4FB02DE565FE}"/>
              </a:ext>
            </a:extLst>
          </p:cNvPr>
          <p:cNvSpPr txBox="1"/>
          <p:nvPr/>
        </p:nvSpPr>
        <p:spPr>
          <a:xfrm>
            <a:off x="3431704" y="620688"/>
            <a:ext cx="1026243" cy="400110"/>
          </a:xfrm>
          <a:prstGeom prst="rect">
            <a:avLst/>
          </a:prstGeom>
          <a:noFill/>
        </p:spPr>
        <p:txBody>
          <a:bodyPr wrap="none" rtlCol="0">
            <a:spAutoFit/>
          </a:bodyPr>
          <a:lstStyle/>
          <a:p>
            <a:r>
              <a:rPr lang="en-US" sz="2000" b="0">
                <a:latin typeface="Arial" panose="020B0604020202020204" pitchFamily="34" charset="0"/>
                <a:cs typeface="Arial" panose="020B0604020202020204" pitchFamily="34" charset="0"/>
              </a:rPr>
              <a:t>pearlite</a:t>
            </a:r>
          </a:p>
        </p:txBody>
      </p:sp>
      <p:sp>
        <p:nvSpPr>
          <p:cNvPr id="3" name="TextBox 2">
            <a:extLst>
              <a:ext uri="{FF2B5EF4-FFF2-40B4-BE49-F238E27FC236}">
                <a16:creationId xmlns:a16="http://schemas.microsoft.com/office/drawing/2014/main" id="{1E323440-DCB4-2242-9C63-6EAA0E109112}"/>
              </a:ext>
            </a:extLst>
          </p:cNvPr>
          <p:cNvSpPr txBox="1"/>
          <p:nvPr/>
        </p:nvSpPr>
        <p:spPr>
          <a:xfrm>
            <a:off x="8318296" y="6108889"/>
            <a:ext cx="2866939" cy="400110"/>
          </a:xfrm>
          <a:prstGeom prst="rect">
            <a:avLst/>
          </a:prstGeom>
          <a:noFill/>
        </p:spPr>
        <p:txBody>
          <a:bodyPr wrap="none" rtlCol="0">
            <a:spAutoFit/>
          </a:bodyPr>
          <a:lstStyle/>
          <a:p>
            <a:r>
              <a:rPr lang="en-US" sz="2000" b="0">
                <a:latin typeface="Arial" panose="020B0604020202020204" pitchFamily="34" charset="0"/>
                <a:cs typeface="Arial" panose="020B0604020202020204" pitchFamily="34" charset="0"/>
              </a:rPr>
              <a:t>Takahashi &amp; Bhadeshia</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456" y="260648"/>
            <a:ext cx="6477000" cy="613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Text Box 5"/>
          <p:cNvSpPr txBox="1">
            <a:spLocks noChangeArrowheads="1"/>
          </p:cNvSpPr>
          <p:nvPr/>
        </p:nvSpPr>
        <p:spPr bwMode="auto">
          <a:xfrm>
            <a:off x="8112224" y="5805264"/>
            <a:ext cx="324036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spcBef>
                <a:spcPct val="50000"/>
              </a:spcBef>
            </a:pPr>
            <a:r>
              <a:rPr lang="en-US" b="0">
                <a:latin typeface="Arial" panose="020B0604020202020204" pitchFamily="34" charset="0"/>
                <a:cs typeface="Arial" panose="020B0604020202020204" pitchFamily="34" charset="0"/>
              </a:rPr>
              <a:t>Oka and Okamoto</a:t>
            </a:r>
          </a:p>
        </p:txBody>
      </p:sp>
      <p:sp>
        <p:nvSpPr>
          <p:cNvPr id="2" name="TextBox 1">
            <a:extLst>
              <a:ext uri="{FF2B5EF4-FFF2-40B4-BE49-F238E27FC236}">
                <a16:creationId xmlns:a16="http://schemas.microsoft.com/office/drawing/2014/main" id="{808217A6-A829-4846-AD79-A506E2E1FA74}"/>
              </a:ext>
            </a:extLst>
          </p:cNvPr>
          <p:cNvSpPr txBox="1"/>
          <p:nvPr/>
        </p:nvSpPr>
        <p:spPr>
          <a:xfrm>
            <a:off x="7985772" y="4509120"/>
            <a:ext cx="3493264" cy="646331"/>
          </a:xfrm>
          <a:prstGeom prst="rect">
            <a:avLst/>
          </a:prstGeom>
          <a:solidFill>
            <a:schemeClr val="bg1"/>
          </a:solidFill>
        </p:spPr>
        <p:txBody>
          <a:bodyPr wrap="none" rtlCol="0">
            <a:spAutoFit/>
          </a:bodyPr>
          <a:lstStyle/>
          <a:p>
            <a:r>
              <a:rPr lang="en-US" sz="3600" b="0">
                <a:solidFill>
                  <a:srgbClr val="FF0000"/>
                </a:solidFill>
                <a:latin typeface="Arial" panose="020B0604020202020204" pitchFamily="34" charset="0"/>
                <a:cs typeface="Arial" panose="020B0604020202020204" pitchFamily="34" charset="0"/>
              </a:rPr>
              <a:t>no upper bainite</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78850" name="Text Box 3"/>
          <p:cNvSpPr txBox="1">
            <a:spLocks noChangeArrowheads="1"/>
          </p:cNvSpPr>
          <p:nvPr/>
        </p:nvSpPr>
        <p:spPr bwMode="auto">
          <a:xfrm>
            <a:off x="7536160" y="5301208"/>
            <a:ext cx="39604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spcBef>
                <a:spcPct val="50000"/>
              </a:spcBef>
            </a:pPr>
            <a:r>
              <a:rPr lang="en-US" b="0">
                <a:latin typeface="Arial" panose="020B0604020202020204" pitchFamily="34" charset="0"/>
                <a:cs typeface="Arial" panose="020B0604020202020204" pitchFamily="34" charset="0"/>
              </a:rPr>
              <a:t>Ohmori and Honeycombe</a:t>
            </a:r>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116632"/>
            <a:ext cx="6378575" cy="6259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4139B7D-BFD9-884F-90DA-727BD4379D85}"/>
              </a:ext>
            </a:extLst>
          </p:cNvPr>
          <p:cNvSpPr txBox="1"/>
          <p:nvPr/>
        </p:nvSpPr>
        <p:spPr>
          <a:xfrm>
            <a:off x="7255671" y="3645024"/>
            <a:ext cx="4528961" cy="1200329"/>
          </a:xfrm>
          <a:prstGeom prst="rect">
            <a:avLst/>
          </a:prstGeom>
          <a:solidFill>
            <a:schemeClr val="bg1"/>
          </a:solidFill>
        </p:spPr>
        <p:txBody>
          <a:bodyPr wrap="square" rtlCol="0">
            <a:spAutoFit/>
          </a:bodyPr>
          <a:lstStyle/>
          <a:p>
            <a:r>
              <a:rPr lang="en-US" sz="3600" b="0">
                <a:solidFill>
                  <a:srgbClr val="FF0000"/>
                </a:solidFill>
                <a:latin typeface="Arial" panose="020B0604020202020204" pitchFamily="34" charset="0"/>
                <a:cs typeface="Arial" panose="020B0604020202020204" pitchFamily="34" charset="0"/>
              </a:rPr>
              <a:t>no lower bainite for C&lt;0.4 wt%</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isplacive_reconstructive" descr="displacive_reconstructive">
            <a:hlinkClick r:id="" action="ppaction://media"/>
            <a:extLst>
              <a:ext uri="{FF2B5EF4-FFF2-40B4-BE49-F238E27FC236}">
                <a16:creationId xmlns:a16="http://schemas.microsoft.com/office/drawing/2014/main" id="{FCD2FB92-1293-7047-B59C-105F532C21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719" y="0"/>
            <a:ext cx="11208101" cy="6304557"/>
          </a:xfrm>
          <a:prstGeom prst="rect">
            <a:avLst/>
          </a:prstGeom>
        </p:spPr>
      </p:pic>
    </p:spTree>
    <p:extLst>
      <p:ext uri="{BB962C8B-B14F-4D97-AF65-F5344CB8AC3E}">
        <p14:creationId xmlns:p14="http://schemas.microsoft.com/office/powerpoint/2010/main" val="38056524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splacive_reconstructive2" descr="displacive_reconstructive2">
            <a:hlinkClick r:id="" action="ppaction://media"/>
            <a:extLst>
              <a:ext uri="{FF2B5EF4-FFF2-40B4-BE49-F238E27FC236}">
                <a16:creationId xmlns:a16="http://schemas.microsoft.com/office/drawing/2014/main" id="{9455FA83-82DC-804C-82EA-32E841D036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4763"/>
            <a:ext cx="11995893" cy="6747690"/>
          </a:xfrm>
          <a:prstGeom prst="rect">
            <a:avLst/>
          </a:prstGeom>
        </p:spPr>
      </p:pic>
    </p:spTree>
    <p:extLst>
      <p:ext uri="{BB962C8B-B14F-4D97-AF65-F5344CB8AC3E}">
        <p14:creationId xmlns:p14="http://schemas.microsoft.com/office/powerpoint/2010/main" val="102848913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8305" y="260648"/>
            <a:ext cx="6346877" cy="2496913"/>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3287688" y="3095021"/>
            <a:ext cx="6048672" cy="3516152"/>
          </a:xfrm>
          <a:prstGeom prst="rect">
            <a:avLst/>
          </a:prstGeom>
        </p:spPr>
      </p:pic>
    </p:spTree>
    <p:extLst>
      <p:ext uri="{BB962C8B-B14F-4D97-AF65-F5344CB8AC3E}">
        <p14:creationId xmlns:p14="http://schemas.microsoft.com/office/powerpoint/2010/main" val="40897005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9416" y="413951"/>
            <a:ext cx="7284711" cy="60300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10;tracey.jpg                                                     00035EDD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52" y="188640"/>
            <a:ext cx="9015546" cy="6316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624052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1384" y="0"/>
            <a:ext cx="8797578" cy="67449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Macintosh HD:Microsoft Office 98:Templates:Blank Presentation</Template>
  <TotalTime>1790</TotalTime>
  <Words>258</Words>
  <Application>Microsoft Macintosh PowerPoint</Application>
  <PresentationFormat>Widescreen</PresentationFormat>
  <Paragraphs>71</Paragraphs>
  <Slides>38</Slides>
  <Notes>30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Geneva</vt:lpstr>
      <vt:lpstr>Symbol</vt:lpstr>
      <vt:lpstr>Times</vt:lpstr>
      <vt:lpstr>Times New Roman</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Cambridge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Dr. Harry Bhadeshia</dc:creator>
  <cp:lastModifiedBy>H.K.D.H. Bhadeshia</cp:lastModifiedBy>
  <cp:revision>184</cp:revision>
  <dcterms:created xsi:type="dcterms:W3CDTF">2001-07-13T19:56:33Z</dcterms:created>
  <dcterms:modified xsi:type="dcterms:W3CDTF">2020-09-26T12:01:55Z</dcterms:modified>
</cp:coreProperties>
</file>