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371" r:id="rId2"/>
    <p:sldId id="372" r:id="rId3"/>
    <p:sldId id="373" r:id="rId4"/>
    <p:sldId id="374" r:id="rId5"/>
    <p:sldId id="276" r:id="rId6"/>
    <p:sldId id="299" r:id="rId7"/>
    <p:sldId id="273" r:id="rId8"/>
    <p:sldId id="302" r:id="rId9"/>
    <p:sldId id="281" r:id="rId10"/>
    <p:sldId id="268" r:id="rId11"/>
    <p:sldId id="269" r:id="rId12"/>
    <p:sldId id="259" r:id="rId13"/>
    <p:sldId id="260" r:id="rId14"/>
    <p:sldId id="258" r:id="rId15"/>
    <p:sldId id="286" r:id="rId16"/>
    <p:sldId id="261" r:id="rId17"/>
    <p:sldId id="263" r:id="rId18"/>
    <p:sldId id="264" r:id="rId19"/>
    <p:sldId id="265" r:id="rId20"/>
    <p:sldId id="267" r:id="rId21"/>
    <p:sldId id="282" r:id="rId22"/>
    <p:sldId id="266" r:id="rId23"/>
    <p:sldId id="280" r:id="rId24"/>
    <p:sldId id="274" r:id="rId25"/>
    <p:sldId id="284" r:id="rId26"/>
    <p:sldId id="275" r:id="rId27"/>
    <p:sldId id="277" r:id="rId28"/>
    <p:sldId id="278" r:id="rId29"/>
    <p:sldId id="279" r:id="rId30"/>
    <p:sldId id="296" r:id="rId31"/>
    <p:sldId id="297" r:id="rId32"/>
    <p:sldId id="293" r:id="rId33"/>
    <p:sldId id="294" r:id="rId34"/>
    <p:sldId id="295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701"/>
  </p:normalViewPr>
  <p:slideViewPr>
    <p:cSldViewPr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B9CF-A35E-FF40-B9E0-93242B6126A1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75D7C-2672-1842-B28D-F33B1063A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9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51CB7F-AB17-4A44-B91C-86EC5B3CE8FB}" type="slidenum">
              <a:rPr lang="en-GB" sz="1200">
                <a:latin typeface="Times New Roman" charset="0"/>
              </a:rPr>
              <a:pPr/>
              <a:t>8</a:t>
            </a:fld>
            <a:endParaRPr lang="en-GB" sz="1200">
              <a:latin typeface="Times New Roman" charset="0"/>
            </a:endParaRPr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034A466-D9B3-574D-877B-328A49732E04}" type="slidenum">
              <a:rPr lang="en-GB" sz="1200">
                <a:latin typeface="Times" charset="0"/>
              </a:rPr>
              <a:pPr algn="r"/>
              <a:t>8</a:t>
            </a:fld>
            <a:endParaRPr lang="en-GB" sz="1200">
              <a:latin typeface="Times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1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8ED4F-CE63-F748-B436-43CC6740B7C9}" type="slidenum">
              <a:rPr lang="en-US"/>
              <a:pPr/>
              <a:t>25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F2F6E-FE97-0A45-925C-235DDA9CB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8A97D-627C-1A4D-89B1-2B349CD98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1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AC8C5-1043-A54E-9624-B15DB1038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2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29F4-7443-6E42-9CF3-C94F9090F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572F4-3E9D-9F4B-BFB2-6D3C4D2D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9419E-2759-D749-B6F6-346B20568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5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64B58-BCBC-2246-A2F2-E6DEA0860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7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B73A9-1B9C-3D4A-A3DD-E36E7EAE3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0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3316F-2BEE-D44F-997A-611B9AEE9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4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15505-C336-7842-BCAC-A24C7C462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7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3D670-02F9-484D-BC34-5A369178C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7F643AA-3CB9-C945-B1CE-D26F69933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kashi_Kaiky%C5%8D_Bridg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63352" y="1440100"/>
            <a:ext cx="410445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/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Bainite: mechanism based design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dirty="0" err="1"/>
              <a:t>Widmanstätten</a:t>
            </a:r>
            <a:r>
              <a:rPr lang="en-US" sz="2000" dirty="0"/>
              <a:t> ferrite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F</a:t>
            </a:r>
            <a:r>
              <a:rPr lang="en-US" sz="2000" b="0">
                <a:solidFill>
                  <a:srgbClr val="FF0000"/>
                </a:solidFill>
              </a:rPr>
              <a:t>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191344" y="116661"/>
            <a:ext cx="9937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Steels: </a:t>
            </a:r>
            <a:r>
              <a:rPr lang="en-US" sz="4000" dirty="0" err="1">
                <a:solidFill>
                  <a:srgbClr val="0000FF"/>
                </a:solidFill>
              </a:rPr>
              <a:t>Ferrite</a:t>
            </a:r>
            <a:r>
              <a:rPr lang="en-US" sz="4000">
                <a:solidFill>
                  <a:srgbClr val="000080"/>
                </a:solidFill>
                <a:cs typeface="Arial" charset="0"/>
              </a:rPr>
              <a:t>,  lecture 6 of 12 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211CC-56E9-0249-9164-4830CFDF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67107"/>
            <a:ext cx="2512608" cy="38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allotriomorph1.layer.jpg                                       00035F54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6208" y="256456"/>
            <a:ext cx="2093913" cy="62484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5363" name="Picture 1027" descr="allotriomorph2.layer.jpg                                       00035F54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408" y="332656"/>
            <a:ext cx="4760913" cy="5334000"/>
          </a:xfrm>
          <a:prstGeom prst="rect">
            <a:avLst/>
          </a:prstGeom>
          <a:noFill/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6388" name="Line 1028"/>
          <p:cNvSpPr>
            <a:spLocks noChangeShapeType="1"/>
          </p:cNvSpPr>
          <p:nvPr/>
        </p:nvSpPr>
        <p:spPr bwMode="auto">
          <a:xfrm>
            <a:off x="4653607" y="6047656"/>
            <a:ext cx="933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1029"/>
          <p:cNvSpPr txBox="1">
            <a:spLocks noChangeArrowheads="1"/>
          </p:cNvSpPr>
          <p:nvPr/>
        </p:nvSpPr>
        <p:spPr bwMode="auto">
          <a:xfrm>
            <a:off x="4653607" y="6047656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20 µm</a:t>
            </a:r>
          </a:p>
        </p:txBody>
      </p:sp>
      <p:sp>
        <p:nvSpPr>
          <p:cNvPr id="16390" name="Text Box 1030"/>
          <p:cNvSpPr txBox="1">
            <a:spLocks noChangeArrowheads="1"/>
          </p:cNvSpPr>
          <p:nvPr/>
        </p:nvSpPr>
        <p:spPr bwMode="auto">
          <a:xfrm>
            <a:off x="310207" y="6123857"/>
            <a:ext cx="2399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 err="1">
                <a:solidFill>
                  <a:srgbClr val="800000"/>
                </a:solidFill>
                <a:latin typeface="Arial"/>
                <a:cs typeface="Arial"/>
              </a:rPr>
              <a:t>Barrite</a:t>
            </a:r>
            <a:r>
              <a:rPr lang="en-GB" dirty="0">
                <a:solidFill>
                  <a:srgbClr val="800000"/>
                </a:solidFill>
                <a:latin typeface="Arial"/>
                <a:cs typeface="Arial"/>
              </a:rPr>
              <a:t>, 1982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132856"/>
            <a:ext cx="877285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Teaching\Part.II\C9\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4" y="212765"/>
            <a:ext cx="52006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3933056"/>
            <a:ext cx="4536504" cy="27249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F:\Teaching\Part.II\C9\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7" y="156592"/>
            <a:ext cx="5686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4221088"/>
            <a:ext cx="5145327" cy="24989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F:\Teaching\Part.II\C9\a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905001"/>
            <a:ext cx="281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2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55576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 descr="F:\Teaching\Part.II\C9\a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374567"/>
            <a:ext cx="4038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196752"/>
            <a:ext cx="4626528" cy="432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ketch15292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6945" r="59027" b="24166"/>
          <a:stretch/>
        </p:blipFill>
        <p:spPr>
          <a:xfrm>
            <a:off x="407368" y="1196752"/>
            <a:ext cx="3557762" cy="51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02" y="260648"/>
            <a:ext cx="7779187" cy="1826930"/>
          </a:xfrm>
          <a:prstGeom prst="rect">
            <a:avLst/>
          </a:prstGeom>
        </p:spPr>
      </p:pic>
      <p:pic>
        <p:nvPicPr>
          <p:cNvPr id="3" name="Picture 2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64" y="2348880"/>
            <a:ext cx="6509392" cy="4124302"/>
          </a:xfrm>
          <a:prstGeom prst="rect">
            <a:avLst/>
          </a:prstGeom>
        </p:spPr>
      </p:pic>
      <p:pic>
        <p:nvPicPr>
          <p:cNvPr id="4" name="Picture 3" descr="Sketch152926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6945" r="59027" b="24166"/>
          <a:stretch/>
        </p:blipFill>
        <p:spPr>
          <a:xfrm>
            <a:off x="407368" y="2708921"/>
            <a:ext cx="2088232" cy="30115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F:\Teaching\Part.II\C9\a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861593"/>
            <a:ext cx="73152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0" y="280989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F:\Teaching\Part.II\C9\a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204864"/>
            <a:ext cx="28146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:\Teaching\Part.II\C9\a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6" y="4293096"/>
            <a:ext cx="44005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628800"/>
            <a:ext cx="8370300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04664"/>
            <a:ext cx="6336704" cy="59247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A86DB-07ED-2046-991B-9F51D1E2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2124"/>
            <a:ext cx="8685584" cy="68358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1B4F96-2D5C-2F4A-B98A-1D93D34960C1}"/>
              </a:ext>
            </a:extLst>
          </p:cNvPr>
          <p:cNvSpPr/>
          <p:nvPr/>
        </p:nvSpPr>
        <p:spPr>
          <a:xfrm>
            <a:off x="9192344" y="5517232"/>
            <a:ext cx="2399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GB" b="0" i="0" u="sng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b="0" i="0" u="sng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Akashi Kaikyō</a:t>
            </a:r>
          </a:p>
        </p:txBody>
      </p:sp>
    </p:spTree>
    <p:extLst>
      <p:ext uri="{BB962C8B-B14F-4D97-AF65-F5344CB8AC3E}">
        <p14:creationId xmlns:p14="http://schemas.microsoft.com/office/powerpoint/2010/main" val="2460669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1" y="5309512"/>
            <a:ext cx="6465165" cy="1446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66012"/>
            <a:ext cx="7500595" cy="46197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5" y="260649"/>
            <a:ext cx="4248472" cy="2570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324" y="2852936"/>
            <a:ext cx="4927360" cy="3680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368" y="5805264"/>
            <a:ext cx="22802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Song, </a:t>
            </a:r>
            <a:r>
              <a:rPr lang="en-US" sz="1400" dirty="0" err="1">
                <a:latin typeface="Arial"/>
                <a:cs typeface="Arial"/>
              </a:rPr>
              <a:t>Suh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Bhadeshia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err="1">
                <a:latin typeface="Arial"/>
                <a:cs typeface="Arial"/>
              </a:rPr>
              <a:t>Ironmaking</a:t>
            </a:r>
            <a:r>
              <a:rPr lang="en-US" sz="1400" dirty="0">
                <a:latin typeface="Arial"/>
                <a:cs typeface="Arial"/>
              </a:rPr>
              <a:t> &amp; Steelmaking</a:t>
            </a:r>
          </a:p>
          <a:p>
            <a:r>
              <a:rPr lang="en-US" sz="1400" dirty="0">
                <a:latin typeface="Arial"/>
                <a:cs typeface="Arial"/>
              </a:rPr>
              <a:t>39 (2012) 599</a:t>
            </a:r>
          </a:p>
        </p:txBody>
      </p:sp>
    </p:spTree>
    <p:extLst>
      <p:ext uri="{BB962C8B-B14F-4D97-AF65-F5344CB8AC3E}">
        <p14:creationId xmlns:p14="http://schemas.microsoft.com/office/powerpoint/2010/main" val="88003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F:\Teaching\Part.II\C9\a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132856"/>
            <a:ext cx="4291257" cy="44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32656"/>
            <a:ext cx="3636810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384" y="620688"/>
            <a:ext cx="10543271" cy="5045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/>
                <a:cs typeface="Arial"/>
              </a:rPr>
              <a:t>Approximations:</a:t>
            </a:r>
          </a:p>
          <a:p>
            <a:pPr>
              <a:lnSpc>
                <a:spcPct val="150000"/>
              </a:lnSpc>
            </a:pPr>
            <a:endParaRPr lang="en-US" sz="4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4400" dirty="0">
                <a:latin typeface="Arial"/>
                <a:cs typeface="Arial"/>
              </a:rPr>
              <a:t> Far field composition does not change.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4400" dirty="0">
                <a:latin typeface="Arial"/>
                <a:cs typeface="Arial"/>
              </a:rPr>
              <a:t> Growth is diffusion-controlled.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4400" dirty="0">
                <a:latin typeface="Arial"/>
                <a:cs typeface="Arial"/>
              </a:rPr>
              <a:t> One-dimensional growth.</a:t>
            </a:r>
          </a:p>
        </p:txBody>
      </p:sp>
    </p:spTree>
    <p:extLst>
      <p:ext uri="{BB962C8B-B14F-4D97-AF65-F5344CB8AC3E}">
        <p14:creationId xmlns:p14="http://schemas.microsoft.com/office/powerpoint/2010/main" val="661201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:\Teaching\Part.II\C9\a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507206"/>
            <a:ext cx="583565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Arc 4"/>
          <p:cNvSpPr>
            <a:spLocks/>
          </p:cNvSpPr>
          <p:nvPr/>
        </p:nvSpPr>
        <p:spPr bwMode="auto">
          <a:xfrm>
            <a:off x="4537075" y="2751138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Arc 5"/>
          <p:cNvSpPr>
            <a:spLocks/>
          </p:cNvSpPr>
          <p:nvPr/>
        </p:nvSpPr>
        <p:spPr bwMode="auto">
          <a:xfrm>
            <a:off x="6175375" y="1747838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537075" y="858838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219575" y="2636838"/>
            <a:ext cx="929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8080375" y="1582738"/>
            <a:ext cx="929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4219575" y="2814638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8105775" y="1824038"/>
            <a:ext cx="1138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4460875" y="5113339"/>
            <a:ext cx="166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7724775" y="5138739"/>
            <a:ext cx="14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5629275" y="5278439"/>
            <a:ext cx="120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5705475" y="5113338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 rot="16200000">
            <a:off x="1698153" y="2768909"/>
            <a:ext cx="30216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dirty="0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5387975" y="5621339"/>
            <a:ext cx="1365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/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4498975" y="2674938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Oval 18"/>
          <p:cNvSpPr>
            <a:spLocks noChangeArrowheads="1"/>
          </p:cNvSpPr>
          <p:nvPr/>
        </p:nvSpPr>
        <p:spPr bwMode="auto">
          <a:xfrm>
            <a:off x="7737475" y="1633538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5654675" y="4059238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572001" y="3860800"/>
            <a:ext cx="3216275" cy="7572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4486275" y="3792538"/>
            <a:ext cx="127000" cy="127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Oval 23"/>
          <p:cNvSpPr>
            <a:spLocks noChangeArrowheads="1"/>
          </p:cNvSpPr>
          <p:nvPr/>
        </p:nvSpPr>
        <p:spPr bwMode="auto">
          <a:xfrm>
            <a:off x="7750175" y="4567238"/>
            <a:ext cx="1143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4007768" y="3645024"/>
            <a:ext cx="330200" cy="369888"/>
            <a:chOff x="672" y="3456"/>
            <a:chExt cx="208" cy="233"/>
          </a:xfrm>
        </p:grpSpPr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672" y="3456"/>
              <a:ext cx="1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grpSp>
          <p:nvGrpSpPr>
            <p:cNvPr id="46106" name="Group 26"/>
            <p:cNvGrpSpPr>
              <a:grpSpLocks/>
            </p:cNvGrpSpPr>
            <p:nvPr/>
          </p:nvGrpSpPr>
          <p:grpSpPr bwMode="auto">
            <a:xfrm>
              <a:off x="768" y="3456"/>
              <a:ext cx="112" cy="233"/>
              <a:chOff x="1434" y="2245"/>
              <a:chExt cx="112" cy="233"/>
            </a:xfrm>
          </p:grpSpPr>
          <p:sp>
            <p:nvSpPr>
              <p:cNvPr id="46107" name="Rectangle 27"/>
              <p:cNvSpPr>
                <a:spLocks noChangeArrowheads="1"/>
              </p:cNvSpPr>
              <p:nvPr/>
            </p:nvSpPr>
            <p:spPr bwMode="auto">
              <a:xfrm>
                <a:off x="1546" y="2245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46108" name="Rectangle 28"/>
              <p:cNvSpPr>
                <a:spLocks noChangeArrowheads="1"/>
              </p:cNvSpPr>
              <p:nvPr/>
            </p:nvSpPr>
            <p:spPr bwMode="auto">
              <a:xfrm>
                <a:off x="1434" y="2309"/>
                <a:ext cx="8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en-GB"/>
              </a:p>
            </p:txBody>
          </p:sp>
        </p:grpSp>
      </p:grpSp>
      <p:grpSp>
        <p:nvGrpSpPr>
          <p:cNvPr id="46109" name="Group 29"/>
          <p:cNvGrpSpPr>
            <a:grpSpLocks/>
          </p:cNvGrpSpPr>
          <p:nvPr/>
        </p:nvGrpSpPr>
        <p:grpSpPr bwMode="auto">
          <a:xfrm>
            <a:off x="7968208" y="4437112"/>
            <a:ext cx="381000" cy="382588"/>
            <a:chOff x="4002" y="2805"/>
            <a:chExt cx="240" cy="241"/>
          </a:xfrm>
        </p:grpSpPr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4002" y="2805"/>
              <a:ext cx="1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auto">
            <a:xfrm>
              <a:off x="4242" y="2813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 dirty="0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4098" y="2885"/>
              <a:ext cx="7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Geneva" charset="0"/>
                </a:rPr>
                <a:t>B</a:t>
              </a:r>
              <a:endParaRPr lang="en-GB" dirty="0"/>
            </a:p>
          </p:txBody>
        </p:sp>
      </p:grp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5705475" y="4135438"/>
            <a:ext cx="12700" cy="939800"/>
            <a:chOff x="2634" y="2605"/>
            <a:chExt cx="8" cy="592"/>
          </a:xfrm>
        </p:grpSpPr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4092576" y="2649539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7940676" y="1633539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grpSp>
        <p:nvGrpSpPr>
          <p:cNvPr id="46129" name="Group 49"/>
          <p:cNvGrpSpPr>
            <a:grpSpLocks/>
          </p:cNvGrpSpPr>
          <p:nvPr/>
        </p:nvGrpSpPr>
        <p:grpSpPr bwMode="auto">
          <a:xfrm>
            <a:off x="4549775" y="4122738"/>
            <a:ext cx="1155700" cy="12700"/>
            <a:chOff x="1906" y="2597"/>
            <a:chExt cx="728" cy="8"/>
          </a:xfrm>
        </p:grpSpPr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Rectangle 62"/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Rectangle 63"/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Rectangle 64"/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46" name="Rectangle 66"/>
          <p:cNvSpPr>
            <a:spLocks noChangeArrowheads="1"/>
          </p:cNvSpPr>
          <p:nvPr/>
        </p:nvSpPr>
        <p:spPr bwMode="auto">
          <a:xfrm>
            <a:off x="4003676" y="4071939"/>
            <a:ext cx="481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G{x}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6165304"/>
            <a:ext cx="5029200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4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692696"/>
            <a:ext cx="8913515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67945"/>
            <a:ext cx="8079877" cy="63221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:\Teaching\Part.II\C9\a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27819"/>
            <a:ext cx="68580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Teaching\Part.II\C9\a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6" y="3436564"/>
            <a:ext cx="6791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80728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6EFEB-DCDE-B84A-952A-3CE5CBF3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548680"/>
            <a:ext cx="4650914" cy="6192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E03E-8191-194C-BC2F-195C364EF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2852935"/>
            <a:ext cx="5112568" cy="38396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CBFAA5-4902-2E4D-8ABA-FD05AD9A3ECA}"/>
              </a:ext>
            </a:extLst>
          </p:cNvPr>
          <p:cNvSpPr/>
          <p:nvPr/>
        </p:nvSpPr>
        <p:spPr>
          <a:xfrm>
            <a:off x="44865" y="116526"/>
            <a:ext cx="5087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www.phase-trans.msm.cam.ac.uk/2005/t101/t101.html</a:t>
            </a:r>
          </a:p>
        </p:txBody>
      </p:sp>
    </p:spTree>
    <p:extLst>
      <p:ext uri="{BB962C8B-B14F-4D97-AF65-F5344CB8AC3E}">
        <p14:creationId xmlns:p14="http://schemas.microsoft.com/office/powerpoint/2010/main" val="2675719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5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65100"/>
            <a:ext cx="77089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06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5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88640"/>
            <a:ext cx="7547856" cy="5852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577" y="6334780"/>
            <a:ext cx="5513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Cementite in hypereutectoid steel</a:t>
            </a:r>
          </a:p>
        </p:txBody>
      </p:sp>
    </p:spTree>
    <p:extLst>
      <p:ext uri="{BB962C8B-B14F-4D97-AF65-F5344CB8AC3E}">
        <p14:creationId xmlns:p14="http://schemas.microsoft.com/office/powerpoint/2010/main" val="2327001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6632"/>
            <a:ext cx="851092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63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9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60648"/>
            <a:ext cx="8387297" cy="6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80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8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/>
          <a:stretch/>
        </p:blipFill>
        <p:spPr>
          <a:xfrm>
            <a:off x="191344" y="764704"/>
            <a:ext cx="828814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98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FD1788-6770-8842-B90F-993F2764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2387744"/>
            <a:ext cx="5616624" cy="4209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17A4C4-3976-494C-B231-36FB6F72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60648"/>
            <a:ext cx="47525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177527-9A19-B244-B235-E99E057DD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268760"/>
            <a:ext cx="7981546" cy="52115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1-09 at 08.5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836712"/>
            <a:ext cx="9144000" cy="57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404664"/>
            <a:ext cx="5596836" cy="4008724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454937" y="5013176"/>
            <a:ext cx="2520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0" dirty="0">
                <a:solidFill>
                  <a:srgbClr val="0000FF"/>
                </a:solidFill>
                <a:latin typeface="Arial" charset="0"/>
              </a:rPr>
              <a:t>Ferrite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7BE97-2453-3841-AD19-39FBC7DE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21" y="2594643"/>
            <a:ext cx="4705990" cy="41432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A2C32-C851-A344-A08F-924FE1CD0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260647"/>
            <a:ext cx="5760640" cy="63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4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384" y="222664"/>
            <a:ext cx="41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T. </a:t>
            </a:r>
            <a:r>
              <a:rPr lang="en-US" dirty="0" err="1">
                <a:latin typeface="Arial"/>
                <a:cs typeface="Arial"/>
              </a:rPr>
              <a:t>Koseki</a:t>
            </a:r>
            <a:r>
              <a:rPr lang="en-US" dirty="0">
                <a:latin typeface="Arial"/>
                <a:cs typeface="Arial"/>
              </a:rPr>
              <a:t>, University of Tokyo</a:t>
            </a:r>
          </a:p>
        </p:txBody>
      </p:sp>
      <p:pic>
        <p:nvPicPr>
          <p:cNvPr id="5" name="allotriomorphic_relie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13" b="6796"/>
          <a:stretch/>
        </p:blipFill>
        <p:spPr>
          <a:xfrm>
            <a:off x="335360" y="980728"/>
            <a:ext cx="7200800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5046</TotalTime>
  <Words>158</Words>
  <Application>Microsoft Macintosh PowerPoint</Application>
  <PresentationFormat>Widescreen</PresentationFormat>
  <Paragraphs>49</Paragraphs>
  <Slides>34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</vt:lpstr>
      <vt:lpstr>Calibri</vt:lpstr>
      <vt:lpstr>Geneva</vt:lpstr>
      <vt:lpstr>Symbol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hkdb_2</dc:creator>
  <cp:lastModifiedBy>H.K.D.H. Bhadeshia</cp:lastModifiedBy>
  <cp:revision>87</cp:revision>
  <dcterms:created xsi:type="dcterms:W3CDTF">2002-11-07T09:39:57Z</dcterms:created>
  <dcterms:modified xsi:type="dcterms:W3CDTF">2020-09-28T16:47:36Z</dcterms:modified>
</cp:coreProperties>
</file>