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371" r:id="rId2"/>
    <p:sldId id="274" r:id="rId3"/>
    <p:sldId id="267" r:id="rId4"/>
    <p:sldId id="260" r:id="rId5"/>
    <p:sldId id="263" r:id="rId6"/>
    <p:sldId id="389" r:id="rId7"/>
    <p:sldId id="380" r:id="rId8"/>
    <p:sldId id="369" r:id="rId9"/>
    <p:sldId id="378" r:id="rId10"/>
    <p:sldId id="364" r:id="rId11"/>
    <p:sldId id="365" r:id="rId12"/>
    <p:sldId id="387" r:id="rId13"/>
    <p:sldId id="385" r:id="rId14"/>
    <p:sldId id="384" r:id="rId15"/>
    <p:sldId id="261" r:id="rId16"/>
    <p:sldId id="390" r:id="rId17"/>
    <p:sldId id="262" r:id="rId18"/>
    <p:sldId id="271" r:id="rId19"/>
    <p:sldId id="29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91" r:id="rId31"/>
    <p:sldId id="286" r:id="rId32"/>
    <p:sldId id="287" r:id="rId33"/>
    <p:sldId id="288" r:id="rId34"/>
    <p:sldId id="289" r:id="rId35"/>
    <p:sldId id="290" r:id="rId36"/>
    <p:sldId id="292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70"/>
  </p:normalViewPr>
  <p:slideViewPr>
    <p:cSldViewPr>
      <p:cViewPr varScale="1">
        <p:scale>
          <a:sx n="98" d="100"/>
          <a:sy n="98" d="100"/>
        </p:scale>
        <p:origin x="216" y="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E5147-FBA3-7F4B-B414-B0C342F091BE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E991-CF0F-B145-B065-95C65A09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1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B1985C-3B5D-9F4B-937D-CB16FC3ED3F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0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31F51-7EEB-4A4F-974E-A90DD307A4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8ED4F-CE63-F748-B436-43CC6740B7C9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8ED4F-CE63-F748-B436-43CC6740B7C9}" type="slidenum">
              <a:rPr lang="en-US"/>
              <a:pPr/>
              <a:t>22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B14C-FCB5-E74B-A06D-CD6A83B88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0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DD91-367C-394D-923E-B588D2361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E3F8-E822-0C49-9951-82D435C22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8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4177C-D8BE-5B43-B1E6-B4E6852B5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37A0-8F8C-F444-AB14-5D6A69152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1ED56-02EE-EB4A-BCB3-2C3544CA0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CE4ED-FF78-0D45-92C1-D28812FE5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31621-2732-274C-92C0-4CD6CE6C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9A710-DAA6-F34D-9871-7D5510E7D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618FE-B6CA-5642-9C26-11F1264E9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6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3D03-95B9-EE42-810E-D893B9487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E7490AFF-F8FB-6D47-846D-F6E927274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 rot="-5400000">
            <a:off x="1791152" y="2662207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11560" y="1628800"/>
            <a:ext cx="410445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/>
              <a:t>Martensite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Bainite: mechanism based design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Alloy design: strong bainite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Widmanstätten</a:t>
            </a:r>
            <a:r>
              <a:rPr lang="en-US" sz="2000" dirty="0"/>
              <a:t> ferrite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F</a:t>
            </a:r>
            <a:r>
              <a:rPr lang="en-US" sz="2000" b="0">
                <a:solidFill>
                  <a:srgbClr val="FF0000"/>
                </a:solidFill>
              </a:rPr>
              <a:t>errite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Pearlite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Overall kinetics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TRIP steel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TWIP steel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Mitigation of residual stress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Bulk nanostructured steel</a:t>
            </a:r>
          </a:p>
        </p:txBody>
      </p:sp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119336" y="74752"/>
            <a:ext cx="99370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80"/>
                </a:solidFill>
                <a:cs typeface="Arial" charset="0"/>
              </a:rPr>
              <a:t>Steels: </a:t>
            </a:r>
            <a:r>
              <a:rPr lang="en-US" sz="4000" dirty="0">
                <a:solidFill>
                  <a:srgbClr val="0000FF"/>
                </a:solidFill>
                <a:cs typeface="Arial" charset="0"/>
              </a:rPr>
              <a:t>irreversible processes, ferrite in multicomponent alloys</a:t>
            </a:r>
            <a:r>
              <a:rPr lang="en-US" sz="4000">
                <a:solidFill>
                  <a:srgbClr val="000080"/>
                </a:solidFill>
                <a:cs typeface="Arial" charset="0"/>
              </a:rPr>
              <a:t>,  lecture 7 of 12 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805264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663952" y="5903689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cs typeface="Arial" charset="0"/>
              </a:rPr>
              <a:t>H. K. D. H. Bhadeshia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5735960" y="5106528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</a:rPr>
              <a:t>www.phase-trans.msm.cam.ac.uk/teaching.html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211CC-56E9-0249-9164-4830CFDF7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1440100"/>
            <a:ext cx="2355235" cy="35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 flipH="1" flipV="1">
            <a:off x="-149225" y="592138"/>
            <a:ext cx="12700" cy="127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H="1" flipV="1">
            <a:off x="-149225" y="592138"/>
            <a:ext cx="12700" cy="127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041B7-C373-D04B-AD2B-657EFA26D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90288"/>
            <a:ext cx="6696744" cy="5545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BC4F2-4685-8F4B-8691-A97448A22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5836029"/>
            <a:ext cx="4991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76EE702-5658-9B4D-A30E-19B595FBC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02" y="126120"/>
            <a:ext cx="8912996" cy="2028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48686-09A1-4F4D-8037-268CA256F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1" t="13952" r="11962" b="20729"/>
          <a:stretch/>
        </p:blipFill>
        <p:spPr>
          <a:xfrm>
            <a:off x="2150209" y="2216461"/>
            <a:ext cx="7748670" cy="43381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D034FB-8A04-254C-80CA-C6CE6F6B4DB5}"/>
              </a:ext>
            </a:extLst>
          </p:cNvPr>
          <p:cNvCxnSpPr/>
          <p:nvPr/>
        </p:nvCxnSpPr>
        <p:spPr>
          <a:xfrm flipV="1">
            <a:off x="7155679" y="1427148"/>
            <a:ext cx="743484" cy="888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BE9332-DD57-8F49-BF42-50D03B5A040B}"/>
              </a:ext>
            </a:extLst>
          </p:cNvPr>
          <p:cNvCxnSpPr>
            <a:cxnSpLocks/>
          </p:cNvCxnSpPr>
          <p:nvPr/>
        </p:nvCxnSpPr>
        <p:spPr>
          <a:xfrm flipH="1" flipV="1">
            <a:off x="3111261" y="1673527"/>
            <a:ext cx="1017916" cy="1043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1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A0F54-6942-974C-9660-9BB412F84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3" t="21593" r="17169" b="17309"/>
          <a:stretch/>
        </p:blipFill>
        <p:spPr>
          <a:xfrm>
            <a:off x="1825926" y="1327070"/>
            <a:ext cx="8832001" cy="50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88D6DC4-3F59-CF45-B45A-E9FA9F49B9F8}"/>
              </a:ext>
            </a:extLst>
          </p:cNvPr>
          <p:cNvGrpSpPr/>
          <p:nvPr/>
        </p:nvGrpSpPr>
        <p:grpSpPr>
          <a:xfrm>
            <a:off x="2197538" y="279442"/>
            <a:ext cx="3898463" cy="3346629"/>
            <a:chOff x="673537" y="279441"/>
            <a:chExt cx="3898463" cy="33466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54D091-21D3-6B4C-8DA8-B7BD80F59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537" y="2111576"/>
              <a:ext cx="3898463" cy="15144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D7E30D-7163-4245-8CC0-EAF8600D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537" y="279441"/>
              <a:ext cx="3473607" cy="155504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5037EE2-D989-1946-84A2-A1688E48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63" y="2202863"/>
            <a:ext cx="3701701" cy="1331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9898C-E46F-004B-810E-CAA817769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229" y="4264354"/>
            <a:ext cx="5095834" cy="18421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EE660D-A667-3F4F-969A-0D363E4B999C}"/>
              </a:ext>
            </a:extLst>
          </p:cNvPr>
          <p:cNvGrpSpPr/>
          <p:nvPr/>
        </p:nvGrpSpPr>
        <p:grpSpPr>
          <a:xfrm>
            <a:off x="4782207" y="279442"/>
            <a:ext cx="5409018" cy="3416613"/>
            <a:chOff x="3258207" y="279441"/>
            <a:chExt cx="5409018" cy="34166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9ECEBE-5DC1-8648-86B5-23A5E826311E}"/>
                </a:ext>
              </a:extLst>
            </p:cNvPr>
            <p:cNvSpPr/>
            <p:nvPr/>
          </p:nvSpPr>
          <p:spPr>
            <a:xfrm>
              <a:off x="3258207" y="279441"/>
              <a:ext cx="1061545" cy="16544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41E78A-E9D9-C347-A147-5FCFBC77D432}"/>
                </a:ext>
              </a:extLst>
            </p:cNvPr>
            <p:cNvSpPr/>
            <p:nvPr/>
          </p:nvSpPr>
          <p:spPr>
            <a:xfrm>
              <a:off x="7683062" y="2041592"/>
              <a:ext cx="984163" cy="16544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20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6254B-1B30-4E49-AB61-D1DB74ED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58" y="370773"/>
            <a:ext cx="6068915" cy="4264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A143F2-8C92-864F-9964-1F9275D022D2}"/>
              </a:ext>
            </a:extLst>
          </p:cNvPr>
          <p:cNvSpPr txBox="1"/>
          <p:nvPr/>
        </p:nvSpPr>
        <p:spPr>
          <a:xfrm>
            <a:off x="1199456" y="5517232"/>
            <a:ext cx="936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these processes driven by free energy gradients.</a:t>
            </a:r>
          </a:p>
        </p:txBody>
      </p:sp>
    </p:spTree>
    <p:extLst>
      <p:ext uri="{BB962C8B-B14F-4D97-AF65-F5344CB8AC3E}">
        <p14:creationId xmlns:p14="http://schemas.microsoft.com/office/powerpoint/2010/main" val="91176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9616" y="2748136"/>
            <a:ext cx="5840288" cy="1977008"/>
            <a:chOff x="2339752" y="1700808"/>
            <a:chExt cx="5840288" cy="1977008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flipV="1">
              <a:off x="6732240" y="1772816"/>
              <a:ext cx="1447800" cy="1905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 flipV="1">
              <a:off x="2339752" y="1700808"/>
              <a:ext cx="1447800" cy="1905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180184"/>
            <a:ext cx="9452708" cy="1268588"/>
          </a:xfrm>
          <a:prstGeom prst="rect">
            <a:avLst/>
          </a:prstGeom>
        </p:spPr>
      </p:pic>
      <p:pic>
        <p:nvPicPr>
          <p:cNvPr id="6" name="Picture 5" descr="Screen Shot 2016-11-16 at 06.4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15" y="2629892"/>
            <a:ext cx="800100" cy="62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392" y="1379984"/>
            <a:ext cx="5445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Arial"/>
                <a:cs typeface="Arial"/>
              </a:rPr>
              <a:t>polynomial expansion of flux </a:t>
            </a:r>
          </a:p>
          <a:p>
            <a:r>
              <a:rPr lang="en-US" sz="3200" b="0" dirty="0">
                <a:latin typeface="Arial"/>
                <a:cs typeface="Arial"/>
              </a:rPr>
              <a:t>as a function of force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FDF41-E585-994D-BE5B-9D06D344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404664"/>
            <a:ext cx="4752528" cy="3288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33677-CC52-B546-894A-1C140E806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62" y="2468177"/>
            <a:ext cx="2782995" cy="804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E00D4-687C-054F-971E-41A46AEC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763" y="3908337"/>
            <a:ext cx="3827774" cy="804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6DF740-59CE-4F4C-8D39-BA3C15FDE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762" y="5348497"/>
            <a:ext cx="2444993" cy="300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56C7A4-0B06-7F48-A92D-E64F30C9C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34" y="4077072"/>
            <a:ext cx="6367135" cy="1113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EEDAFC-079C-9C49-AEFA-5CDDD83C7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335" y="5449424"/>
            <a:ext cx="799688" cy="7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20688"/>
            <a:ext cx="6428441" cy="217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140969"/>
            <a:ext cx="5772477" cy="1461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4797152"/>
            <a:ext cx="7178635" cy="1076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A:\a_l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"/>
            <a:ext cx="830580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erature_grad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60648"/>
            <a:ext cx="8476878" cy="577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9250" y="6311221"/>
            <a:ext cx="41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/>
                <a:cs typeface="Arial"/>
              </a:rPr>
              <a:t>data from </a:t>
            </a:r>
            <a:r>
              <a:rPr lang="en-US" b="0" dirty="0" err="1">
                <a:solidFill>
                  <a:srgbClr val="0000FF"/>
                </a:solidFill>
                <a:latin typeface="Arial"/>
                <a:cs typeface="Arial"/>
              </a:rPr>
              <a:t>Okafor</a:t>
            </a:r>
            <a:r>
              <a:rPr lang="en-US" b="0" dirty="0">
                <a:solidFill>
                  <a:srgbClr val="0000FF"/>
                </a:solidFill>
                <a:latin typeface="Arial"/>
                <a:cs typeface="Arial"/>
              </a:rPr>
              <a:t> et al. 1982 </a:t>
            </a:r>
          </a:p>
        </p:txBody>
      </p:sp>
    </p:spTree>
    <p:extLst>
      <p:ext uri="{BB962C8B-B14F-4D97-AF65-F5344CB8AC3E}">
        <p14:creationId xmlns:p14="http://schemas.microsoft.com/office/powerpoint/2010/main" val="344968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A:\steady.state.kinetics_l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12776"/>
            <a:ext cx="87630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20952" y="5327550"/>
            <a:ext cx="472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0000FF"/>
                </a:solidFill>
                <a:latin typeface="Arial"/>
                <a:cs typeface="Arial"/>
              </a:rPr>
              <a:t>dissipating free energy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1" y="548681"/>
            <a:ext cx="6089007" cy="4361241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53330" y="2852936"/>
            <a:ext cx="49747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0" dirty="0">
                <a:solidFill>
                  <a:srgbClr val="0000FF"/>
                </a:solidFill>
                <a:latin typeface="Arial" charset="0"/>
              </a:rPr>
              <a:t>Ferrite in multicomponent steels</a:t>
            </a:r>
          </a:p>
        </p:txBody>
      </p:sp>
    </p:spTree>
    <p:extLst>
      <p:ext uri="{BB962C8B-B14F-4D97-AF65-F5344CB8AC3E}">
        <p14:creationId xmlns:p14="http://schemas.microsoft.com/office/powerpoint/2010/main" val="302783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Teaching\Part.II\C9\a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583565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 flipH="1" flipV="1">
            <a:off x="-149225" y="592138"/>
            <a:ext cx="12700" cy="127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H="1" flipV="1">
            <a:off x="-149225" y="592138"/>
            <a:ext cx="12700" cy="127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Arc 4"/>
          <p:cNvSpPr>
            <a:spLocks/>
          </p:cNvSpPr>
          <p:nvPr/>
        </p:nvSpPr>
        <p:spPr bwMode="auto">
          <a:xfrm>
            <a:off x="4537075" y="2751138"/>
            <a:ext cx="1638300" cy="14478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Arc 5"/>
          <p:cNvSpPr>
            <a:spLocks/>
          </p:cNvSpPr>
          <p:nvPr/>
        </p:nvSpPr>
        <p:spPr bwMode="auto">
          <a:xfrm>
            <a:off x="6175375" y="1747838"/>
            <a:ext cx="1625600" cy="24511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37075" y="858838"/>
            <a:ext cx="3276600" cy="4254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219575" y="2636838"/>
            <a:ext cx="929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Geneva" charset="0"/>
              </a:rPr>
              <a:t>o</a:t>
            </a:r>
            <a:endParaRPr lang="en-GB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8080375" y="1582738"/>
            <a:ext cx="929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Geneva" charset="0"/>
              </a:rPr>
              <a:t>o</a:t>
            </a:r>
            <a:endParaRPr lang="en-GB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219575" y="2814638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8105775" y="1824038"/>
            <a:ext cx="1138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460875" y="5113339"/>
            <a:ext cx="166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7724775" y="5138739"/>
            <a:ext cx="146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629275" y="5278439"/>
            <a:ext cx="120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x</a:t>
            </a:r>
            <a:endParaRPr lang="en-GB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5705475" y="5113338"/>
            <a:ext cx="1588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 rot="16200000">
            <a:off x="1698153" y="2768909"/>
            <a:ext cx="3021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Geneva" charset="0"/>
              </a:rPr>
              <a:t>Gibbs free energy per mole</a:t>
            </a:r>
            <a:endParaRPr lang="en-GB" dirty="0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5387975" y="5621339"/>
            <a:ext cx="1365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Composition</a:t>
            </a:r>
            <a:endParaRPr lang="en-GB"/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4498975" y="2674938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7737475" y="1633538"/>
            <a:ext cx="1016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5654675" y="4059238"/>
            <a:ext cx="114300" cy="1270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4572001" y="3860800"/>
            <a:ext cx="3216275" cy="75723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4486275" y="3792538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7750175" y="4567238"/>
            <a:ext cx="114300" cy="1397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04" name="Group 24"/>
          <p:cNvGrpSpPr>
            <a:grpSpLocks/>
          </p:cNvGrpSpPr>
          <p:nvPr/>
        </p:nvGrpSpPr>
        <p:grpSpPr bwMode="auto">
          <a:xfrm>
            <a:off x="4007768" y="3645024"/>
            <a:ext cx="330200" cy="369888"/>
            <a:chOff x="672" y="3456"/>
            <a:chExt cx="208" cy="233"/>
          </a:xfrm>
        </p:grpSpPr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672" y="3456"/>
              <a:ext cx="1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  <a:latin typeface="Symbol" charset="0"/>
                </a:rPr>
                <a:t>m  </a:t>
              </a:r>
              <a:endParaRPr lang="en-GB" dirty="0"/>
            </a:p>
          </p:txBody>
        </p:sp>
        <p:grpSp>
          <p:nvGrpSpPr>
            <p:cNvPr id="46106" name="Group 26"/>
            <p:cNvGrpSpPr>
              <a:grpSpLocks/>
            </p:cNvGrpSpPr>
            <p:nvPr/>
          </p:nvGrpSpPr>
          <p:grpSpPr bwMode="auto">
            <a:xfrm>
              <a:off x="768" y="3456"/>
              <a:ext cx="112" cy="233"/>
              <a:chOff x="1434" y="2245"/>
              <a:chExt cx="112" cy="233"/>
            </a:xfrm>
          </p:grpSpPr>
          <p:sp>
            <p:nvSpPr>
              <p:cNvPr id="46107" name="Rectangle 27"/>
              <p:cNvSpPr>
                <a:spLocks noChangeArrowheads="1"/>
              </p:cNvSpPr>
              <p:nvPr/>
            </p:nvSpPr>
            <p:spPr bwMode="auto">
              <a:xfrm>
                <a:off x="1546" y="224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6108" name="Rectangle 28"/>
              <p:cNvSpPr>
                <a:spLocks noChangeArrowheads="1"/>
              </p:cNvSpPr>
              <p:nvPr/>
            </p:nvSpPr>
            <p:spPr bwMode="auto">
              <a:xfrm>
                <a:off x="1434" y="2309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GB"/>
              </a:p>
            </p:txBody>
          </p:sp>
        </p:grpSp>
      </p:grpSp>
      <p:grpSp>
        <p:nvGrpSpPr>
          <p:cNvPr id="46109" name="Group 29"/>
          <p:cNvGrpSpPr>
            <a:grpSpLocks/>
          </p:cNvGrpSpPr>
          <p:nvPr/>
        </p:nvGrpSpPr>
        <p:grpSpPr bwMode="auto">
          <a:xfrm>
            <a:off x="7968208" y="4437112"/>
            <a:ext cx="381000" cy="382588"/>
            <a:chOff x="4002" y="2805"/>
            <a:chExt cx="240" cy="241"/>
          </a:xfrm>
        </p:grpSpPr>
        <p:sp>
          <p:nvSpPr>
            <p:cNvPr id="46110" name="Rectangle 30"/>
            <p:cNvSpPr>
              <a:spLocks noChangeArrowheads="1"/>
            </p:cNvSpPr>
            <p:nvPr/>
          </p:nvSpPr>
          <p:spPr bwMode="auto">
            <a:xfrm>
              <a:off x="4002" y="2805"/>
              <a:ext cx="1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  <a:latin typeface="Symbol" charset="0"/>
                </a:rPr>
                <a:t>m  </a:t>
              </a:r>
              <a:endParaRPr lang="en-GB" dirty="0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4242" y="281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46112" name="Rectangle 32"/>
            <p:cNvSpPr>
              <a:spLocks noChangeArrowheads="1"/>
            </p:cNvSpPr>
            <p:nvPr/>
          </p:nvSpPr>
          <p:spPr bwMode="auto">
            <a:xfrm>
              <a:off x="4098" y="2885"/>
              <a:ext cx="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Geneva" charset="0"/>
                </a:rPr>
                <a:t>B</a:t>
              </a:r>
              <a:endParaRPr lang="en-GB" dirty="0"/>
            </a:p>
          </p:txBody>
        </p:sp>
      </p:grpSp>
      <p:grpSp>
        <p:nvGrpSpPr>
          <p:cNvPr id="46113" name="Group 33"/>
          <p:cNvGrpSpPr>
            <a:grpSpLocks/>
          </p:cNvGrpSpPr>
          <p:nvPr/>
        </p:nvGrpSpPr>
        <p:grpSpPr bwMode="auto">
          <a:xfrm>
            <a:off x="5705475" y="4135438"/>
            <a:ext cx="12700" cy="939800"/>
            <a:chOff x="2634" y="2605"/>
            <a:chExt cx="8" cy="592"/>
          </a:xfrm>
        </p:grpSpPr>
        <p:sp>
          <p:nvSpPr>
            <p:cNvPr id="46114" name="Rectangle 34"/>
            <p:cNvSpPr>
              <a:spLocks noChangeArrowheads="1"/>
            </p:cNvSpPr>
            <p:nvPr/>
          </p:nvSpPr>
          <p:spPr bwMode="auto">
            <a:xfrm>
              <a:off x="2634" y="3173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2634" y="3125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auto">
            <a:xfrm>
              <a:off x="2634" y="3077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Rectangle 37"/>
            <p:cNvSpPr>
              <a:spLocks noChangeArrowheads="1"/>
            </p:cNvSpPr>
            <p:nvPr/>
          </p:nvSpPr>
          <p:spPr bwMode="auto">
            <a:xfrm>
              <a:off x="2634" y="3029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8"/>
            <p:cNvSpPr>
              <a:spLocks noChangeArrowheads="1"/>
            </p:cNvSpPr>
            <p:nvPr/>
          </p:nvSpPr>
          <p:spPr bwMode="auto">
            <a:xfrm>
              <a:off x="2634" y="2981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auto">
            <a:xfrm>
              <a:off x="2634" y="2933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Rectangle 40"/>
            <p:cNvSpPr>
              <a:spLocks noChangeArrowheads="1"/>
            </p:cNvSpPr>
            <p:nvPr/>
          </p:nvSpPr>
          <p:spPr bwMode="auto">
            <a:xfrm>
              <a:off x="2634" y="2885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Rectangle 41"/>
            <p:cNvSpPr>
              <a:spLocks noChangeArrowheads="1"/>
            </p:cNvSpPr>
            <p:nvPr/>
          </p:nvSpPr>
          <p:spPr bwMode="auto">
            <a:xfrm>
              <a:off x="2634" y="2837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Rectangle 42"/>
            <p:cNvSpPr>
              <a:spLocks noChangeArrowheads="1"/>
            </p:cNvSpPr>
            <p:nvPr/>
          </p:nvSpPr>
          <p:spPr bwMode="auto">
            <a:xfrm>
              <a:off x="2634" y="2789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2634" y="2741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Rectangle 44"/>
            <p:cNvSpPr>
              <a:spLocks noChangeArrowheads="1"/>
            </p:cNvSpPr>
            <p:nvPr/>
          </p:nvSpPr>
          <p:spPr bwMode="auto">
            <a:xfrm>
              <a:off x="2634" y="2693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Rectangle 45"/>
            <p:cNvSpPr>
              <a:spLocks noChangeArrowheads="1"/>
            </p:cNvSpPr>
            <p:nvPr/>
          </p:nvSpPr>
          <p:spPr bwMode="auto">
            <a:xfrm>
              <a:off x="2634" y="2645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46"/>
            <p:cNvSpPr>
              <a:spLocks noChangeArrowheads="1"/>
            </p:cNvSpPr>
            <p:nvPr/>
          </p:nvSpPr>
          <p:spPr bwMode="auto">
            <a:xfrm>
              <a:off x="2634" y="2605"/>
              <a:ext cx="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4092576" y="2649539"/>
            <a:ext cx="131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Symbol" charset="0"/>
              </a:rPr>
              <a:t>m</a:t>
            </a:r>
            <a:endParaRPr lang="en-GB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7940676" y="1633539"/>
            <a:ext cx="131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Symbol" charset="0"/>
              </a:rPr>
              <a:t>m</a:t>
            </a:r>
            <a:endParaRPr lang="en-GB"/>
          </a:p>
        </p:txBody>
      </p: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4549775" y="4122738"/>
            <a:ext cx="1155700" cy="12700"/>
            <a:chOff x="1906" y="2597"/>
            <a:chExt cx="728" cy="8"/>
          </a:xfrm>
        </p:grpSpPr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>
              <a:off x="2610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Rectangle 51"/>
            <p:cNvSpPr>
              <a:spLocks noChangeArrowheads="1"/>
            </p:cNvSpPr>
            <p:nvPr/>
          </p:nvSpPr>
          <p:spPr bwMode="auto">
            <a:xfrm>
              <a:off x="2562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2514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Rectangle 53"/>
            <p:cNvSpPr>
              <a:spLocks noChangeArrowheads="1"/>
            </p:cNvSpPr>
            <p:nvPr/>
          </p:nvSpPr>
          <p:spPr bwMode="auto">
            <a:xfrm>
              <a:off x="2466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2418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Rectangle 55"/>
            <p:cNvSpPr>
              <a:spLocks noChangeArrowheads="1"/>
            </p:cNvSpPr>
            <p:nvPr/>
          </p:nvSpPr>
          <p:spPr bwMode="auto">
            <a:xfrm>
              <a:off x="2370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Rectangle 56"/>
            <p:cNvSpPr>
              <a:spLocks noChangeArrowheads="1"/>
            </p:cNvSpPr>
            <p:nvPr/>
          </p:nvSpPr>
          <p:spPr bwMode="auto">
            <a:xfrm>
              <a:off x="2322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Rectangle 57"/>
            <p:cNvSpPr>
              <a:spLocks noChangeArrowheads="1"/>
            </p:cNvSpPr>
            <p:nvPr/>
          </p:nvSpPr>
          <p:spPr bwMode="auto">
            <a:xfrm>
              <a:off x="2274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Rectangle 58"/>
            <p:cNvSpPr>
              <a:spLocks noChangeArrowheads="1"/>
            </p:cNvSpPr>
            <p:nvPr/>
          </p:nvSpPr>
          <p:spPr bwMode="auto">
            <a:xfrm>
              <a:off x="2226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Rectangle 59"/>
            <p:cNvSpPr>
              <a:spLocks noChangeArrowheads="1"/>
            </p:cNvSpPr>
            <p:nvPr/>
          </p:nvSpPr>
          <p:spPr bwMode="auto">
            <a:xfrm>
              <a:off x="2178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Rectangle 60"/>
            <p:cNvSpPr>
              <a:spLocks noChangeArrowheads="1"/>
            </p:cNvSpPr>
            <p:nvPr/>
          </p:nvSpPr>
          <p:spPr bwMode="auto">
            <a:xfrm>
              <a:off x="2130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Rectangle 61"/>
            <p:cNvSpPr>
              <a:spLocks noChangeArrowheads="1"/>
            </p:cNvSpPr>
            <p:nvPr/>
          </p:nvSpPr>
          <p:spPr bwMode="auto">
            <a:xfrm>
              <a:off x="2082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Rectangle 62"/>
            <p:cNvSpPr>
              <a:spLocks noChangeArrowheads="1"/>
            </p:cNvSpPr>
            <p:nvPr/>
          </p:nvSpPr>
          <p:spPr bwMode="auto">
            <a:xfrm>
              <a:off x="2034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Rectangle 63"/>
            <p:cNvSpPr>
              <a:spLocks noChangeArrowheads="1"/>
            </p:cNvSpPr>
            <p:nvPr/>
          </p:nvSpPr>
          <p:spPr bwMode="auto">
            <a:xfrm>
              <a:off x="1986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Rectangle 64"/>
            <p:cNvSpPr>
              <a:spLocks noChangeArrowheads="1"/>
            </p:cNvSpPr>
            <p:nvPr/>
          </p:nvSpPr>
          <p:spPr bwMode="auto">
            <a:xfrm>
              <a:off x="1938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Rectangle 65"/>
            <p:cNvSpPr>
              <a:spLocks noChangeArrowheads="1"/>
            </p:cNvSpPr>
            <p:nvPr/>
          </p:nvSpPr>
          <p:spPr bwMode="auto">
            <a:xfrm>
              <a:off x="1906" y="2597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4003676" y="4071939"/>
            <a:ext cx="481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G{x}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6165304"/>
            <a:ext cx="5029200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548680"/>
            <a:ext cx="891351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8640"/>
            <a:ext cx="8079877" cy="63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3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348EF-646B-FB4D-BF55-7A414DF6C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762000"/>
            <a:ext cx="61341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789C3-5F34-5A42-A218-83D99EEF519B}"/>
              </a:ext>
            </a:extLst>
          </p:cNvPr>
          <p:cNvSpPr txBox="1"/>
          <p:nvPr/>
        </p:nvSpPr>
        <p:spPr>
          <a:xfrm>
            <a:off x="164944" y="15902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1013 K</a:t>
            </a:r>
          </a:p>
        </p:txBody>
      </p:sp>
    </p:spTree>
    <p:extLst>
      <p:ext uri="{BB962C8B-B14F-4D97-AF65-F5344CB8AC3E}">
        <p14:creationId xmlns:p14="http://schemas.microsoft.com/office/powerpoint/2010/main" val="354829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F:\Teaching\Part.II\C9\a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1"/>
            <a:ext cx="85725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4284095"/>
            <a:ext cx="7560840" cy="2457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2852937"/>
            <a:ext cx="8892480" cy="13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6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3"/>
          <p:cNvSpPr>
            <a:spLocks noChangeShapeType="1"/>
          </p:cNvSpPr>
          <p:nvPr/>
        </p:nvSpPr>
        <p:spPr bwMode="auto">
          <a:xfrm flipH="1" flipV="1">
            <a:off x="-3182938" y="174625"/>
            <a:ext cx="19050" cy="19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" name="Line 4"/>
          <p:cNvSpPr>
            <a:spLocks noChangeShapeType="1"/>
          </p:cNvSpPr>
          <p:nvPr/>
        </p:nvSpPr>
        <p:spPr bwMode="auto">
          <a:xfrm flipH="1" flipV="1">
            <a:off x="-3182938" y="174625"/>
            <a:ext cx="19050" cy="19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1664"/>
            <a:ext cx="85344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924175" y="927100"/>
            <a:ext cx="4133850" cy="3748088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9"/>
          <p:cNvSpPr>
            <a:spLocks/>
          </p:cNvSpPr>
          <p:nvPr/>
        </p:nvSpPr>
        <p:spPr bwMode="auto">
          <a:xfrm>
            <a:off x="2943225" y="1558926"/>
            <a:ext cx="3727450" cy="3095625"/>
          </a:xfrm>
          <a:custGeom>
            <a:avLst/>
            <a:gdLst>
              <a:gd name="T0" fmla="*/ 41275 w 2348"/>
              <a:gd name="T1" fmla="*/ 0 h 1950"/>
              <a:gd name="T2" fmla="*/ 142875 w 2348"/>
              <a:gd name="T3" fmla="*/ 41275 h 1950"/>
              <a:gd name="T4" fmla="*/ 265113 w 2348"/>
              <a:gd name="T5" fmla="*/ 101600 h 1950"/>
              <a:gd name="T6" fmla="*/ 407988 w 2348"/>
              <a:gd name="T7" fmla="*/ 184150 h 1950"/>
              <a:gd name="T8" fmla="*/ 550863 w 2348"/>
              <a:gd name="T9" fmla="*/ 265113 h 1950"/>
              <a:gd name="T10" fmla="*/ 631825 w 2348"/>
              <a:gd name="T11" fmla="*/ 325438 h 1950"/>
              <a:gd name="T12" fmla="*/ 712788 w 2348"/>
              <a:gd name="T13" fmla="*/ 387350 h 1950"/>
              <a:gd name="T14" fmla="*/ 795338 w 2348"/>
              <a:gd name="T15" fmla="*/ 427038 h 1950"/>
              <a:gd name="T16" fmla="*/ 876300 w 2348"/>
              <a:gd name="T17" fmla="*/ 488950 h 1950"/>
              <a:gd name="T18" fmla="*/ 957263 w 2348"/>
              <a:gd name="T19" fmla="*/ 549275 h 1950"/>
              <a:gd name="T20" fmla="*/ 1060450 w 2348"/>
              <a:gd name="T21" fmla="*/ 631825 h 1950"/>
              <a:gd name="T22" fmla="*/ 1141413 w 2348"/>
              <a:gd name="T23" fmla="*/ 692150 h 1950"/>
              <a:gd name="T24" fmla="*/ 1243013 w 2348"/>
              <a:gd name="T25" fmla="*/ 774700 h 1950"/>
              <a:gd name="T26" fmla="*/ 1344613 w 2348"/>
              <a:gd name="T27" fmla="*/ 835025 h 1950"/>
              <a:gd name="T28" fmla="*/ 1425575 w 2348"/>
              <a:gd name="T29" fmla="*/ 915988 h 1950"/>
              <a:gd name="T30" fmla="*/ 1528763 w 2348"/>
              <a:gd name="T31" fmla="*/ 998538 h 1950"/>
              <a:gd name="T32" fmla="*/ 1630363 w 2348"/>
              <a:gd name="T33" fmla="*/ 1058863 h 1950"/>
              <a:gd name="T34" fmla="*/ 1731963 w 2348"/>
              <a:gd name="T35" fmla="*/ 1141413 h 1950"/>
              <a:gd name="T36" fmla="*/ 1812925 w 2348"/>
              <a:gd name="T37" fmla="*/ 1222375 h 1950"/>
              <a:gd name="T38" fmla="*/ 1914525 w 2348"/>
              <a:gd name="T39" fmla="*/ 1303338 h 1950"/>
              <a:gd name="T40" fmla="*/ 2017713 w 2348"/>
              <a:gd name="T41" fmla="*/ 1384300 h 1950"/>
              <a:gd name="T42" fmla="*/ 2119313 w 2348"/>
              <a:gd name="T43" fmla="*/ 1487488 h 1950"/>
              <a:gd name="T44" fmla="*/ 2200275 w 2348"/>
              <a:gd name="T45" fmla="*/ 1568450 h 1950"/>
              <a:gd name="T46" fmla="*/ 2301875 w 2348"/>
              <a:gd name="T47" fmla="*/ 1649413 h 1950"/>
              <a:gd name="T48" fmla="*/ 2403475 w 2348"/>
              <a:gd name="T49" fmla="*/ 1731963 h 1950"/>
              <a:gd name="T50" fmla="*/ 2486025 w 2348"/>
              <a:gd name="T51" fmla="*/ 1812925 h 1950"/>
              <a:gd name="T52" fmla="*/ 2587625 w 2348"/>
              <a:gd name="T53" fmla="*/ 1893888 h 1950"/>
              <a:gd name="T54" fmla="*/ 2668588 w 2348"/>
              <a:gd name="T55" fmla="*/ 1976438 h 1950"/>
              <a:gd name="T56" fmla="*/ 2770188 w 2348"/>
              <a:gd name="T57" fmla="*/ 2057400 h 1950"/>
              <a:gd name="T58" fmla="*/ 2852738 w 2348"/>
              <a:gd name="T59" fmla="*/ 2138363 h 1950"/>
              <a:gd name="T60" fmla="*/ 2933700 w 2348"/>
              <a:gd name="T61" fmla="*/ 2220913 h 1950"/>
              <a:gd name="T62" fmla="*/ 3014663 w 2348"/>
              <a:gd name="T63" fmla="*/ 2301875 h 1950"/>
              <a:gd name="T64" fmla="*/ 3178175 w 2348"/>
              <a:gd name="T65" fmla="*/ 2465388 h 1950"/>
              <a:gd name="T66" fmla="*/ 3321050 w 2348"/>
              <a:gd name="T67" fmla="*/ 2606675 h 1950"/>
              <a:gd name="T68" fmla="*/ 3443288 w 2348"/>
              <a:gd name="T69" fmla="*/ 2749550 h 1950"/>
              <a:gd name="T70" fmla="*/ 3565525 w 2348"/>
              <a:gd name="T71" fmla="*/ 2871788 h 1950"/>
              <a:gd name="T72" fmla="*/ 3646488 w 2348"/>
              <a:gd name="T73" fmla="*/ 2994025 h 1950"/>
              <a:gd name="T74" fmla="*/ 3727450 w 2348"/>
              <a:gd name="T75" fmla="*/ 3095625 h 19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48" h="1950">
                <a:moveTo>
                  <a:pt x="0" y="0"/>
                </a:moveTo>
                <a:lnTo>
                  <a:pt x="26" y="0"/>
                </a:lnTo>
                <a:lnTo>
                  <a:pt x="52" y="13"/>
                </a:lnTo>
                <a:lnTo>
                  <a:pt x="90" y="26"/>
                </a:lnTo>
                <a:lnTo>
                  <a:pt x="129" y="51"/>
                </a:lnTo>
                <a:lnTo>
                  <a:pt x="167" y="64"/>
                </a:lnTo>
                <a:lnTo>
                  <a:pt x="206" y="90"/>
                </a:lnTo>
                <a:lnTo>
                  <a:pt x="257" y="116"/>
                </a:lnTo>
                <a:lnTo>
                  <a:pt x="295" y="141"/>
                </a:lnTo>
                <a:lnTo>
                  <a:pt x="347" y="167"/>
                </a:lnTo>
                <a:lnTo>
                  <a:pt x="372" y="192"/>
                </a:lnTo>
                <a:lnTo>
                  <a:pt x="398" y="205"/>
                </a:lnTo>
                <a:lnTo>
                  <a:pt x="424" y="218"/>
                </a:lnTo>
                <a:lnTo>
                  <a:pt x="449" y="244"/>
                </a:lnTo>
                <a:lnTo>
                  <a:pt x="475" y="257"/>
                </a:lnTo>
                <a:lnTo>
                  <a:pt x="501" y="269"/>
                </a:lnTo>
                <a:lnTo>
                  <a:pt x="526" y="295"/>
                </a:lnTo>
                <a:lnTo>
                  <a:pt x="552" y="308"/>
                </a:lnTo>
                <a:lnTo>
                  <a:pt x="578" y="334"/>
                </a:lnTo>
                <a:lnTo>
                  <a:pt x="603" y="346"/>
                </a:lnTo>
                <a:lnTo>
                  <a:pt x="642" y="372"/>
                </a:lnTo>
                <a:lnTo>
                  <a:pt x="668" y="398"/>
                </a:lnTo>
                <a:lnTo>
                  <a:pt x="693" y="411"/>
                </a:lnTo>
                <a:lnTo>
                  <a:pt x="719" y="436"/>
                </a:lnTo>
                <a:lnTo>
                  <a:pt x="757" y="462"/>
                </a:lnTo>
                <a:lnTo>
                  <a:pt x="783" y="488"/>
                </a:lnTo>
                <a:lnTo>
                  <a:pt x="809" y="500"/>
                </a:lnTo>
                <a:lnTo>
                  <a:pt x="847" y="526"/>
                </a:lnTo>
                <a:lnTo>
                  <a:pt x="873" y="552"/>
                </a:lnTo>
                <a:lnTo>
                  <a:pt x="898" y="577"/>
                </a:lnTo>
                <a:lnTo>
                  <a:pt x="937" y="603"/>
                </a:lnTo>
                <a:lnTo>
                  <a:pt x="963" y="629"/>
                </a:lnTo>
                <a:lnTo>
                  <a:pt x="988" y="654"/>
                </a:lnTo>
                <a:lnTo>
                  <a:pt x="1027" y="667"/>
                </a:lnTo>
                <a:lnTo>
                  <a:pt x="1052" y="693"/>
                </a:lnTo>
                <a:lnTo>
                  <a:pt x="1091" y="719"/>
                </a:lnTo>
                <a:lnTo>
                  <a:pt x="1117" y="744"/>
                </a:lnTo>
                <a:lnTo>
                  <a:pt x="1142" y="770"/>
                </a:lnTo>
                <a:lnTo>
                  <a:pt x="1181" y="796"/>
                </a:lnTo>
                <a:lnTo>
                  <a:pt x="1206" y="821"/>
                </a:lnTo>
                <a:lnTo>
                  <a:pt x="1245" y="847"/>
                </a:lnTo>
                <a:lnTo>
                  <a:pt x="1271" y="872"/>
                </a:lnTo>
                <a:lnTo>
                  <a:pt x="1296" y="898"/>
                </a:lnTo>
                <a:lnTo>
                  <a:pt x="1335" y="937"/>
                </a:lnTo>
                <a:lnTo>
                  <a:pt x="1360" y="962"/>
                </a:lnTo>
                <a:lnTo>
                  <a:pt x="1386" y="988"/>
                </a:lnTo>
                <a:lnTo>
                  <a:pt x="1425" y="1014"/>
                </a:lnTo>
                <a:lnTo>
                  <a:pt x="1450" y="1039"/>
                </a:lnTo>
                <a:lnTo>
                  <a:pt x="1476" y="1065"/>
                </a:lnTo>
                <a:lnTo>
                  <a:pt x="1514" y="1091"/>
                </a:lnTo>
                <a:lnTo>
                  <a:pt x="1540" y="1116"/>
                </a:lnTo>
                <a:lnTo>
                  <a:pt x="1566" y="1142"/>
                </a:lnTo>
                <a:lnTo>
                  <a:pt x="1604" y="1168"/>
                </a:lnTo>
                <a:lnTo>
                  <a:pt x="1630" y="1193"/>
                </a:lnTo>
                <a:lnTo>
                  <a:pt x="1655" y="1219"/>
                </a:lnTo>
                <a:lnTo>
                  <a:pt x="1681" y="1245"/>
                </a:lnTo>
                <a:lnTo>
                  <a:pt x="1720" y="1270"/>
                </a:lnTo>
                <a:lnTo>
                  <a:pt x="1745" y="1296"/>
                </a:lnTo>
                <a:lnTo>
                  <a:pt x="1771" y="1322"/>
                </a:lnTo>
                <a:lnTo>
                  <a:pt x="1797" y="1347"/>
                </a:lnTo>
                <a:lnTo>
                  <a:pt x="1822" y="1373"/>
                </a:lnTo>
                <a:lnTo>
                  <a:pt x="1848" y="1399"/>
                </a:lnTo>
                <a:lnTo>
                  <a:pt x="1874" y="1424"/>
                </a:lnTo>
                <a:lnTo>
                  <a:pt x="1899" y="1450"/>
                </a:lnTo>
                <a:lnTo>
                  <a:pt x="1951" y="1501"/>
                </a:lnTo>
                <a:lnTo>
                  <a:pt x="2002" y="1553"/>
                </a:lnTo>
                <a:lnTo>
                  <a:pt x="2040" y="1591"/>
                </a:lnTo>
                <a:lnTo>
                  <a:pt x="2092" y="1642"/>
                </a:lnTo>
                <a:lnTo>
                  <a:pt x="2130" y="1694"/>
                </a:lnTo>
                <a:lnTo>
                  <a:pt x="2169" y="1732"/>
                </a:lnTo>
                <a:lnTo>
                  <a:pt x="2207" y="1771"/>
                </a:lnTo>
                <a:lnTo>
                  <a:pt x="2246" y="1809"/>
                </a:lnTo>
                <a:lnTo>
                  <a:pt x="2271" y="1848"/>
                </a:lnTo>
                <a:lnTo>
                  <a:pt x="2297" y="1886"/>
                </a:lnTo>
                <a:lnTo>
                  <a:pt x="2323" y="1925"/>
                </a:lnTo>
                <a:lnTo>
                  <a:pt x="2348" y="195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10"/>
          <p:cNvSpPr>
            <a:spLocks/>
          </p:cNvSpPr>
          <p:nvPr/>
        </p:nvSpPr>
        <p:spPr bwMode="auto">
          <a:xfrm>
            <a:off x="2924175" y="2414588"/>
            <a:ext cx="915988" cy="2239962"/>
          </a:xfrm>
          <a:custGeom>
            <a:avLst/>
            <a:gdLst>
              <a:gd name="T0" fmla="*/ 0 w 577"/>
              <a:gd name="T1" fmla="*/ 0 h 1411"/>
              <a:gd name="T2" fmla="*/ 19050 w 577"/>
              <a:gd name="T3" fmla="*/ 41275 h 1411"/>
              <a:gd name="T4" fmla="*/ 39688 w 577"/>
              <a:gd name="T5" fmla="*/ 80962 h 1411"/>
              <a:gd name="T6" fmla="*/ 60325 w 577"/>
              <a:gd name="T7" fmla="*/ 142875 h 1411"/>
              <a:gd name="T8" fmla="*/ 101600 w 577"/>
              <a:gd name="T9" fmla="*/ 182562 h 1411"/>
              <a:gd name="T10" fmla="*/ 122238 w 577"/>
              <a:gd name="T11" fmla="*/ 223837 h 1411"/>
              <a:gd name="T12" fmla="*/ 141288 w 577"/>
              <a:gd name="T13" fmla="*/ 265112 h 1411"/>
              <a:gd name="T14" fmla="*/ 161925 w 577"/>
              <a:gd name="T15" fmla="*/ 304800 h 1411"/>
              <a:gd name="T16" fmla="*/ 182563 w 577"/>
              <a:gd name="T17" fmla="*/ 346075 h 1411"/>
              <a:gd name="T18" fmla="*/ 203200 w 577"/>
              <a:gd name="T19" fmla="*/ 407987 h 1411"/>
              <a:gd name="T20" fmla="*/ 223838 w 577"/>
              <a:gd name="T21" fmla="*/ 447675 h 1411"/>
              <a:gd name="T22" fmla="*/ 242888 w 577"/>
              <a:gd name="T23" fmla="*/ 488950 h 1411"/>
              <a:gd name="T24" fmla="*/ 284163 w 577"/>
              <a:gd name="T25" fmla="*/ 528637 h 1411"/>
              <a:gd name="T26" fmla="*/ 304800 w 577"/>
              <a:gd name="T27" fmla="*/ 569912 h 1411"/>
              <a:gd name="T28" fmla="*/ 325438 w 577"/>
              <a:gd name="T29" fmla="*/ 631825 h 1411"/>
              <a:gd name="T30" fmla="*/ 346075 w 577"/>
              <a:gd name="T31" fmla="*/ 671512 h 1411"/>
              <a:gd name="T32" fmla="*/ 365125 w 577"/>
              <a:gd name="T33" fmla="*/ 712787 h 1411"/>
              <a:gd name="T34" fmla="*/ 385763 w 577"/>
              <a:gd name="T35" fmla="*/ 754062 h 1411"/>
              <a:gd name="T36" fmla="*/ 406400 w 577"/>
              <a:gd name="T37" fmla="*/ 814387 h 1411"/>
              <a:gd name="T38" fmla="*/ 427038 w 577"/>
              <a:gd name="T39" fmla="*/ 855662 h 1411"/>
              <a:gd name="T40" fmla="*/ 447675 w 577"/>
              <a:gd name="T41" fmla="*/ 895350 h 1411"/>
              <a:gd name="T42" fmla="*/ 468313 w 577"/>
              <a:gd name="T43" fmla="*/ 936625 h 1411"/>
              <a:gd name="T44" fmla="*/ 487363 w 577"/>
              <a:gd name="T45" fmla="*/ 998537 h 1411"/>
              <a:gd name="T46" fmla="*/ 508000 w 577"/>
              <a:gd name="T47" fmla="*/ 1038225 h 1411"/>
              <a:gd name="T48" fmla="*/ 528638 w 577"/>
              <a:gd name="T49" fmla="*/ 1079500 h 1411"/>
              <a:gd name="T50" fmla="*/ 549275 w 577"/>
              <a:gd name="T51" fmla="*/ 1120775 h 1411"/>
              <a:gd name="T52" fmla="*/ 569913 w 577"/>
              <a:gd name="T53" fmla="*/ 1181100 h 1411"/>
              <a:gd name="T54" fmla="*/ 590550 w 577"/>
              <a:gd name="T55" fmla="*/ 1222375 h 1411"/>
              <a:gd name="T56" fmla="*/ 609600 w 577"/>
              <a:gd name="T57" fmla="*/ 1262062 h 1411"/>
              <a:gd name="T58" fmla="*/ 630238 w 577"/>
              <a:gd name="T59" fmla="*/ 1323975 h 1411"/>
              <a:gd name="T60" fmla="*/ 650875 w 577"/>
              <a:gd name="T61" fmla="*/ 1365250 h 1411"/>
              <a:gd name="T62" fmla="*/ 671513 w 577"/>
              <a:gd name="T63" fmla="*/ 1404937 h 1411"/>
              <a:gd name="T64" fmla="*/ 692150 w 577"/>
              <a:gd name="T65" fmla="*/ 1466850 h 1411"/>
              <a:gd name="T66" fmla="*/ 712788 w 577"/>
              <a:gd name="T67" fmla="*/ 1506537 h 1411"/>
              <a:gd name="T68" fmla="*/ 731838 w 577"/>
              <a:gd name="T69" fmla="*/ 1547812 h 1411"/>
              <a:gd name="T70" fmla="*/ 731838 w 577"/>
              <a:gd name="T71" fmla="*/ 1609725 h 1411"/>
              <a:gd name="T72" fmla="*/ 752475 w 577"/>
              <a:gd name="T73" fmla="*/ 1649412 h 1411"/>
              <a:gd name="T74" fmla="*/ 773113 w 577"/>
              <a:gd name="T75" fmla="*/ 1690687 h 1411"/>
              <a:gd name="T76" fmla="*/ 793750 w 577"/>
              <a:gd name="T77" fmla="*/ 1751012 h 1411"/>
              <a:gd name="T78" fmla="*/ 793750 w 577"/>
              <a:gd name="T79" fmla="*/ 1792287 h 1411"/>
              <a:gd name="T80" fmla="*/ 814388 w 577"/>
              <a:gd name="T81" fmla="*/ 1833562 h 1411"/>
              <a:gd name="T82" fmla="*/ 835025 w 577"/>
              <a:gd name="T83" fmla="*/ 1893887 h 1411"/>
              <a:gd name="T84" fmla="*/ 854075 w 577"/>
              <a:gd name="T85" fmla="*/ 1935162 h 1411"/>
              <a:gd name="T86" fmla="*/ 854075 w 577"/>
              <a:gd name="T87" fmla="*/ 1995487 h 1411"/>
              <a:gd name="T88" fmla="*/ 874713 w 577"/>
              <a:gd name="T89" fmla="*/ 2036762 h 1411"/>
              <a:gd name="T90" fmla="*/ 874713 w 577"/>
              <a:gd name="T91" fmla="*/ 2097087 h 1411"/>
              <a:gd name="T92" fmla="*/ 895350 w 577"/>
              <a:gd name="T93" fmla="*/ 2138362 h 1411"/>
              <a:gd name="T94" fmla="*/ 915988 w 577"/>
              <a:gd name="T95" fmla="*/ 2200275 h 1411"/>
              <a:gd name="T96" fmla="*/ 915988 w 577"/>
              <a:gd name="T97" fmla="*/ 2239962 h 141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7" h="1411">
                <a:moveTo>
                  <a:pt x="0" y="0"/>
                </a:moveTo>
                <a:lnTo>
                  <a:pt x="12" y="26"/>
                </a:lnTo>
                <a:lnTo>
                  <a:pt x="25" y="51"/>
                </a:lnTo>
                <a:lnTo>
                  <a:pt x="38" y="90"/>
                </a:lnTo>
                <a:lnTo>
                  <a:pt x="64" y="115"/>
                </a:lnTo>
                <a:lnTo>
                  <a:pt x="77" y="141"/>
                </a:lnTo>
                <a:lnTo>
                  <a:pt x="89" y="167"/>
                </a:lnTo>
                <a:lnTo>
                  <a:pt x="102" y="192"/>
                </a:lnTo>
                <a:lnTo>
                  <a:pt x="115" y="218"/>
                </a:lnTo>
                <a:lnTo>
                  <a:pt x="128" y="257"/>
                </a:lnTo>
                <a:lnTo>
                  <a:pt x="141" y="282"/>
                </a:lnTo>
                <a:lnTo>
                  <a:pt x="153" y="308"/>
                </a:lnTo>
                <a:lnTo>
                  <a:pt x="179" y="333"/>
                </a:lnTo>
                <a:lnTo>
                  <a:pt x="192" y="359"/>
                </a:lnTo>
                <a:lnTo>
                  <a:pt x="205" y="398"/>
                </a:lnTo>
                <a:lnTo>
                  <a:pt x="218" y="423"/>
                </a:lnTo>
                <a:lnTo>
                  <a:pt x="230" y="449"/>
                </a:lnTo>
                <a:lnTo>
                  <a:pt x="243" y="475"/>
                </a:lnTo>
                <a:lnTo>
                  <a:pt x="256" y="513"/>
                </a:lnTo>
                <a:lnTo>
                  <a:pt x="269" y="539"/>
                </a:lnTo>
                <a:lnTo>
                  <a:pt x="282" y="564"/>
                </a:lnTo>
                <a:lnTo>
                  <a:pt x="295" y="590"/>
                </a:lnTo>
                <a:lnTo>
                  <a:pt x="307" y="629"/>
                </a:lnTo>
                <a:lnTo>
                  <a:pt x="320" y="654"/>
                </a:lnTo>
                <a:lnTo>
                  <a:pt x="333" y="680"/>
                </a:lnTo>
                <a:lnTo>
                  <a:pt x="346" y="706"/>
                </a:lnTo>
                <a:lnTo>
                  <a:pt x="359" y="744"/>
                </a:lnTo>
                <a:lnTo>
                  <a:pt x="372" y="770"/>
                </a:lnTo>
                <a:lnTo>
                  <a:pt x="384" y="795"/>
                </a:lnTo>
                <a:lnTo>
                  <a:pt x="397" y="834"/>
                </a:lnTo>
                <a:lnTo>
                  <a:pt x="410" y="860"/>
                </a:lnTo>
                <a:lnTo>
                  <a:pt x="423" y="885"/>
                </a:lnTo>
                <a:lnTo>
                  <a:pt x="436" y="924"/>
                </a:lnTo>
                <a:lnTo>
                  <a:pt x="449" y="949"/>
                </a:lnTo>
                <a:lnTo>
                  <a:pt x="461" y="975"/>
                </a:lnTo>
                <a:lnTo>
                  <a:pt x="461" y="1014"/>
                </a:lnTo>
                <a:lnTo>
                  <a:pt x="474" y="1039"/>
                </a:lnTo>
                <a:lnTo>
                  <a:pt x="487" y="1065"/>
                </a:lnTo>
                <a:lnTo>
                  <a:pt x="500" y="1103"/>
                </a:lnTo>
                <a:lnTo>
                  <a:pt x="500" y="1129"/>
                </a:lnTo>
                <a:lnTo>
                  <a:pt x="513" y="1155"/>
                </a:lnTo>
                <a:lnTo>
                  <a:pt x="526" y="1193"/>
                </a:lnTo>
                <a:lnTo>
                  <a:pt x="538" y="1219"/>
                </a:lnTo>
                <a:lnTo>
                  <a:pt x="538" y="1257"/>
                </a:lnTo>
                <a:lnTo>
                  <a:pt x="551" y="1283"/>
                </a:lnTo>
                <a:lnTo>
                  <a:pt x="551" y="1321"/>
                </a:lnTo>
                <a:lnTo>
                  <a:pt x="564" y="1347"/>
                </a:lnTo>
                <a:lnTo>
                  <a:pt x="577" y="1386"/>
                </a:lnTo>
                <a:lnTo>
                  <a:pt x="577" y="141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5275263" y="4827588"/>
            <a:ext cx="126156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900">
                <a:solidFill>
                  <a:srgbClr val="000000"/>
                </a:solidFill>
                <a:latin typeface="Geneva" charset="0"/>
              </a:rPr>
              <a:t>Carbon</a:t>
            </a:r>
            <a:endParaRPr lang="en-GB"/>
          </a:p>
        </p:txBody>
      </p:sp>
      <p:grpSp>
        <p:nvGrpSpPr>
          <p:cNvPr id="7176" name="Group 14"/>
          <p:cNvGrpSpPr>
            <a:grpSpLocks/>
          </p:cNvGrpSpPr>
          <p:nvPr/>
        </p:nvGrpSpPr>
        <p:grpSpPr bwMode="auto">
          <a:xfrm>
            <a:off x="6630989" y="5000626"/>
            <a:ext cx="528637" cy="163513"/>
            <a:chOff x="3217" y="3150"/>
            <a:chExt cx="333" cy="103"/>
          </a:xfrm>
        </p:grpSpPr>
        <p:sp>
          <p:nvSpPr>
            <p:cNvPr id="7484" name="Freeform 12"/>
            <p:cNvSpPr>
              <a:spLocks/>
            </p:cNvSpPr>
            <p:nvPr/>
          </p:nvSpPr>
          <p:spPr bwMode="auto">
            <a:xfrm>
              <a:off x="3217" y="3202"/>
              <a:ext cx="333" cy="51"/>
            </a:xfrm>
            <a:custGeom>
              <a:avLst/>
              <a:gdLst>
                <a:gd name="T0" fmla="*/ 0 w 333"/>
                <a:gd name="T1" fmla="*/ 0 h 51"/>
                <a:gd name="T2" fmla="*/ 333 w 333"/>
                <a:gd name="T3" fmla="*/ 0 h 51"/>
                <a:gd name="T4" fmla="*/ 205 w 333"/>
                <a:gd name="T5" fmla="*/ 51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3" h="51">
                  <a:moveTo>
                    <a:pt x="0" y="0"/>
                  </a:moveTo>
                  <a:lnTo>
                    <a:pt x="333" y="0"/>
                  </a:lnTo>
                  <a:lnTo>
                    <a:pt x="205" y="5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" name="Line 13"/>
            <p:cNvSpPr>
              <a:spLocks noChangeShapeType="1"/>
            </p:cNvSpPr>
            <p:nvPr/>
          </p:nvSpPr>
          <p:spPr bwMode="auto">
            <a:xfrm flipH="1" flipV="1">
              <a:off x="3422" y="3150"/>
              <a:ext cx="128" cy="5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7" name="Group 17"/>
          <p:cNvGrpSpPr>
            <a:grpSpLocks/>
          </p:cNvGrpSpPr>
          <p:nvPr/>
        </p:nvGrpSpPr>
        <p:grpSpPr bwMode="auto">
          <a:xfrm>
            <a:off x="2332038" y="1069976"/>
            <a:ext cx="163512" cy="733425"/>
            <a:chOff x="509" y="674"/>
            <a:chExt cx="103" cy="462"/>
          </a:xfrm>
        </p:grpSpPr>
        <p:sp>
          <p:nvSpPr>
            <p:cNvPr id="7482" name="Freeform 15"/>
            <p:cNvSpPr>
              <a:spLocks/>
            </p:cNvSpPr>
            <p:nvPr/>
          </p:nvSpPr>
          <p:spPr bwMode="auto">
            <a:xfrm>
              <a:off x="561" y="674"/>
              <a:ext cx="51" cy="462"/>
            </a:xfrm>
            <a:custGeom>
              <a:avLst/>
              <a:gdLst>
                <a:gd name="T0" fmla="*/ 0 w 51"/>
                <a:gd name="T1" fmla="*/ 462 h 462"/>
                <a:gd name="T2" fmla="*/ 0 w 51"/>
                <a:gd name="T3" fmla="*/ 0 h 462"/>
                <a:gd name="T4" fmla="*/ 51 w 51"/>
                <a:gd name="T5" fmla="*/ 128 h 4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462">
                  <a:moveTo>
                    <a:pt x="0" y="462"/>
                  </a:moveTo>
                  <a:lnTo>
                    <a:pt x="0" y="0"/>
                  </a:lnTo>
                  <a:lnTo>
                    <a:pt x="51" y="12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" name="Line 16"/>
            <p:cNvSpPr>
              <a:spLocks noChangeShapeType="1"/>
            </p:cNvSpPr>
            <p:nvPr/>
          </p:nvSpPr>
          <p:spPr bwMode="auto">
            <a:xfrm flipH="1">
              <a:off x="509" y="674"/>
              <a:ext cx="52" cy="12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8" name="Rectangle 18"/>
          <p:cNvSpPr>
            <a:spLocks noChangeArrowheads="1"/>
          </p:cNvSpPr>
          <p:nvPr/>
        </p:nvSpPr>
        <p:spPr bwMode="auto">
          <a:xfrm rot="-5400000">
            <a:off x="1418370" y="2824861"/>
            <a:ext cx="198291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900">
                <a:solidFill>
                  <a:srgbClr val="000000"/>
                </a:solidFill>
                <a:latin typeface="Geneva" charset="0"/>
              </a:rPr>
              <a:t>Manganese</a:t>
            </a:r>
            <a:endParaRPr lang="en-GB"/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 flipV="1">
            <a:off x="3208338" y="1824039"/>
            <a:ext cx="265112" cy="1139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20"/>
          <p:cNvSpPr>
            <a:spLocks noChangeShapeType="1"/>
          </p:cNvSpPr>
          <p:nvPr/>
        </p:nvSpPr>
        <p:spPr bwMode="auto">
          <a:xfrm flipV="1">
            <a:off x="3575051" y="2841626"/>
            <a:ext cx="1222375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Oval 36"/>
          <p:cNvSpPr>
            <a:spLocks noChangeArrowheads="1"/>
          </p:cNvSpPr>
          <p:nvPr/>
        </p:nvSpPr>
        <p:spPr bwMode="auto">
          <a:xfrm>
            <a:off x="4724401" y="3276601"/>
            <a:ext cx="163513" cy="161925"/>
          </a:xfrm>
          <a:prstGeom prst="ellipse">
            <a:avLst/>
          </a:prstGeom>
          <a:solidFill>
            <a:srgbClr val="FF0000"/>
          </a:solidFill>
          <a:ln w="20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Rectangle 37"/>
          <p:cNvSpPr>
            <a:spLocks noChangeArrowheads="1"/>
          </p:cNvSpPr>
          <p:nvPr/>
        </p:nvSpPr>
        <p:spPr bwMode="auto">
          <a:xfrm>
            <a:off x="3035300" y="3259138"/>
            <a:ext cx="23403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900">
                <a:solidFill>
                  <a:srgbClr val="000000"/>
                </a:solidFill>
                <a:latin typeface="Symbol" charset="0"/>
              </a:rPr>
              <a:t>a</a:t>
            </a:r>
            <a:endParaRPr lang="en-GB"/>
          </a:p>
        </p:txBody>
      </p:sp>
      <p:sp>
        <p:nvSpPr>
          <p:cNvPr id="7183" name="Rectangle 38"/>
          <p:cNvSpPr>
            <a:spLocks noChangeArrowheads="1"/>
          </p:cNvSpPr>
          <p:nvPr/>
        </p:nvSpPr>
        <p:spPr bwMode="auto">
          <a:xfrm>
            <a:off x="4052888" y="1303338"/>
            <a:ext cx="15228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900">
                <a:solidFill>
                  <a:srgbClr val="000000"/>
                </a:solidFill>
                <a:latin typeface="Symbol" charset="0"/>
              </a:rPr>
              <a:t>g</a:t>
            </a:r>
            <a:endParaRPr lang="en-GB"/>
          </a:p>
        </p:txBody>
      </p:sp>
      <p:sp>
        <p:nvSpPr>
          <p:cNvPr id="7184" name="Rectangle 39"/>
          <p:cNvSpPr>
            <a:spLocks noChangeArrowheads="1"/>
          </p:cNvSpPr>
          <p:nvPr/>
        </p:nvSpPr>
        <p:spPr bwMode="auto">
          <a:xfrm>
            <a:off x="5561014" y="4094163"/>
            <a:ext cx="58990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900">
                <a:solidFill>
                  <a:srgbClr val="000000"/>
                </a:solidFill>
                <a:latin typeface="Symbol" charset="0"/>
              </a:rPr>
              <a:t>a+g</a:t>
            </a:r>
            <a:endParaRPr lang="en-GB"/>
          </a:p>
        </p:txBody>
      </p:sp>
      <p:grpSp>
        <p:nvGrpSpPr>
          <p:cNvPr id="3461" name="Group 389"/>
          <p:cNvGrpSpPr>
            <a:grpSpLocks/>
          </p:cNvGrpSpPr>
          <p:nvPr/>
        </p:nvGrpSpPr>
        <p:grpSpPr bwMode="auto">
          <a:xfrm>
            <a:off x="3554414" y="2862263"/>
            <a:ext cx="1284287" cy="3321050"/>
            <a:chOff x="1279" y="1803"/>
            <a:chExt cx="809" cy="2092"/>
          </a:xfrm>
        </p:grpSpPr>
        <p:grpSp>
          <p:nvGrpSpPr>
            <p:cNvPr id="7382" name="Group 388"/>
            <p:cNvGrpSpPr>
              <a:grpSpLocks/>
            </p:cNvGrpSpPr>
            <p:nvPr/>
          </p:nvGrpSpPr>
          <p:grpSpPr bwMode="auto">
            <a:xfrm>
              <a:off x="1279" y="1803"/>
              <a:ext cx="809" cy="2092"/>
              <a:chOff x="1279" y="1803"/>
              <a:chExt cx="809" cy="2092"/>
            </a:xfrm>
          </p:grpSpPr>
          <p:grpSp>
            <p:nvGrpSpPr>
              <p:cNvPr id="7387" name="Group 265"/>
              <p:cNvGrpSpPr>
                <a:grpSpLocks/>
              </p:cNvGrpSpPr>
              <p:nvPr/>
            </p:nvGrpSpPr>
            <p:grpSpPr bwMode="auto">
              <a:xfrm>
                <a:off x="1279" y="2445"/>
                <a:ext cx="13" cy="1437"/>
                <a:chOff x="1279" y="2445"/>
                <a:chExt cx="13" cy="1437"/>
              </a:xfrm>
            </p:grpSpPr>
            <p:sp>
              <p:nvSpPr>
                <p:cNvPr id="7444" name="Rectangle 227"/>
                <p:cNvSpPr>
                  <a:spLocks noChangeArrowheads="1"/>
                </p:cNvSpPr>
                <p:nvPr/>
              </p:nvSpPr>
              <p:spPr bwMode="auto">
                <a:xfrm>
                  <a:off x="1279" y="2445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" name="Rectangle 228"/>
                <p:cNvSpPr>
                  <a:spLocks noChangeArrowheads="1"/>
                </p:cNvSpPr>
                <p:nvPr/>
              </p:nvSpPr>
              <p:spPr bwMode="auto">
                <a:xfrm>
                  <a:off x="1279" y="2483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" name="Rectangle 229"/>
                <p:cNvSpPr>
                  <a:spLocks noChangeArrowheads="1"/>
                </p:cNvSpPr>
                <p:nvPr/>
              </p:nvSpPr>
              <p:spPr bwMode="auto">
                <a:xfrm>
                  <a:off x="1279" y="2522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" name="Rectangle 230"/>
                <p:cNvSpPr>
                  <a:spLocks noChangeArrowheads="1"/>
                </p:cNvSpPr>
                <p:nvPr/>
              </p:nvSpPr>
              <p:spPr bwMode="auto">
                <a:xfrm>
                  <a:off x="1279" y="2560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" name="Rectangle 231"/>
                <p:cNvSpPr>
                  <a:spLocks noChangeArrowheads="1"/>
                </p:cNvSpPr>
                <p:nvPr/>
              </p:nvSpPr>
              <p:spPr bwMode="auto">
                <a:xfrm>
                  <a:off x="1279" y="2599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" name="Rectangle 232"/>
                <p:cNvSpPr>
                  <a:spLocks noChangeArrowheads="1"/>
                </p:cNvSpPr>
                <p:nvPr/>
              </p:nvSpPr>
              <p:spPr bwMode="auto">
                <a:xfrm>
                  <a:off x="1279" y="2637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" name="Rectangle 233"/>
                <p:cNvSpPr>
                  <a:spLocks noChangeArrowheads="1"/>
                </p:cNvSpPr>
                <p:nvPr/>
              </p:nvSpPr>
              <p:spPr bwMode="auto">
                <a:xfrm>
                  <a:off x="1279" y="2676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" name="Rectangle 234"/>
                <p:cNvSpPr>
                  <a:spLocks noChangeArrowheads="1"/>
                </p:cNvSpPr>
                <p:nvPr/>
              </p:nvSpPr>
              <p:spPr bwMode="auto">
                <a:xfrm>
                  <a:off x="1279" y="2714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" name="Rectangle 235"/>
                <p:cNvSpPr>
                  <a:spLocks noChangeArrowheads="1"/>
                </p:cNvSpPr>
                <p:nvPr/>
              </p:nvSpPr>
              <p:spPr bwMode="auto">
                <a:xfrm>
                  <a:off x="1279" y="2753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279" y="2791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279" y="2830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" name="Rectangle 238"/>
                <p:cNvSpPr>
                  <a:spLocks noChangeArrowheads="1"/>
                </p:cNvSpPr>
                <p:nvPr/>
              </p:nvSpPr>
              <p:spPr bwMode="auto">
                <a:xfrm>
                  <a:off x="1279" y="2868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" name="Rectangle 239"/>
                <p:cNvSpPr>
                  <a:spLocks noChangeArrowheads="1"/>
                </p:cNvSpPr>
                <p:nvPr/>
              </p:nvSpPr>
              <p:spPr bwMode="auto">
                <a:xfrm>
                  <a:off x="1279" y="2907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" name="Rectangle 240"/>
                <p:cNvSpPr>
                  <a:spLocks noChangeArrowheads="1"/>
                </p:cNvSpPr>
                <p:nvPr/>
              </p:nvSpPr>
              <p:spPr bwMode="auto">
                <a:xfrm>
                  <a:off x="1279" y="2945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" name="Rectangle 241"/>
                <p:cNvSpPr>
                  <a:spLocks noChangeArrowheads="1"/>
                </p:cNvSpPr>
                <p:nvPr/>
              </p:nvSpPr>
              <p:spPr bwMode="auto">
                <a:xfrm>
                  <a:off x="1279" y="2984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" name="Rectangle 242"/>
                <p:cNvSpPr>
                  <a:spLocks noChangeArrowheads="1"/>
                </p:cNvSpPr>
                <p:nvPr/>
              </p:nvSpPr>
              <p:spPr bwMode="auto">
                <a:xfrm>
                  <a:off x="1279" y="3022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" name="Rectangle 243"/>
                <p:cNvSpPr>
                  <a:spLocks noChangeArrowheads="1"/>
                </p:cNvSpPr>
                <p:nvPr/>
              </p:nvSpPr>
              <p:spPr bwMode="auto">
                <a:xfrm>
                  <a:off x="1279" y="3061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" name="Rectangle 244"/>
                <p:cNvSpPr>
                  <a:spLocks noChangeArrowheads="1"/>
                </p:cNvSpPr>
                <p:nvPr/>
              </p:nvSpPr>
              <p:spPr bwMode="auto">
                <a:xfrm>
                  <a:off x="1279" y="3099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" name="Rectangle 245"/>
                <p:cNvSpPr>
                  <a:spLocks noChangeArrowheads="1"/>
                </p:cNvSpPr>
                <p:nvPr/>
              </p:nvSpPr>
              <p:spPr bwMode="auto">
                <a:xfrm>
                  <a:off x="1279" y="3138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" name="Rectangle 246"/>
                <p:cNvSpPr>
                  <a:spLocks noChangeArrowheads="1"/>
                </p:cNvSpPr>
                <p:nvPr/>
              </p:nvSpPr>
              <p:spPr bwMode="auto">
                <a:xfrm>
                  <a:off x="1279" y="3176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" name="Rectangle 247"/>
                <p:cNvSpPr>
                  <a:spLocks noChangeArrowheads="1"/>
                </p:cNvSpPr>
                <p:nvPr/>
              </p:nvSpPr>
              <p:spPr bwMode="auto">
                <a:xfrm>
                  <a:off x="1279" y="3215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79" y="3253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" name="Rectangle 249"/>
                <p:cNvSpPr>
                  <a:spLocks noChangeArrowheads="1"/>
                </p:cNvSpPr>
                <p:nvPr/>
              </p:nvSpPr>
              <p:spPr bwMode="auto">
                <a:xfrm>
                  <a:off x="1279" y="3291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" name="Rectangle 250"/>
                <p:cNvSpPr>
                  <a:spLocks noChangeArrowheads="1"/>
                </p:cNvSpPr>
                <p:nvPr/>
              </p:nvSpPr>
              <p:spPr bwMode="auto">
                <a:xfrm>
                  <a:off x="1279" y="3330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" name="Rectangle 251"/>
                <p:cNvSpPr>
                  <a:spLocks noChangeArrowheads="1"/>
                </p:cNvSpPr>
                <p:nvPr/>
              </p:nvSpPr>
              <p:spPr bwMode="auto">
                <a:xfrm>
                  <a:off x="1279" y="3368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" name="Rectangle 252"/>
                <p:cNvSpPr>
                  <a:spLocks noChangeArrowheads="1"/>
                </p:cNvSpPr>
                <p:nvPr/>
              </p:nvSpPr>
              <p:spPr bwMode="auto">
                <a:xfrm>
                  <a:off x="1279" y="3407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" name="Rectangle 253"/>
                <p:cNvSpPr>
                  <a:spLocks noChangeArrowheads="1"/>
                </p:cNvSpPr>
                <p:nvPr/>
              </p:nvSpPr>
              <p:spPr bwMode="auto">
                <a:xfrm>
                  <a:off x="1279" y="3445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" name="Rectangle 254"/>
                <p:cNvSpPr>
                  <a:spLocks noChangeArrowheads="1"/>
                </p:cNvSpPr>
                <p:nvPr/>
              </p:nvSpPr>
              <p:spPr bwMode="auto">
                <a:xfrm>
                  <a:off x="1279" y="3484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" name="Rectangle 255"/>
                <p:cNvSpPr>
                  <a:spLocks noChangeArrowheads="1"/>
                </p:cNvSpPr>
                <p:nvPr/>
              </p:nvSpPr>
              <p:spPr bwMode="auto">
                <a:xfrm>
                  <a:off x="1279" y="3522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" name="Rectangle 256"/>
                <p:cNvSpPr>
                  <a:spLocks noChangeArrowheads="1"/>
                </p:cNvSpPr>
                <p:nvPr/>
              </p:nvSpPr>
              <p:spPr bwMode="auto">
                <a:xfrm>
                  <a:off x="1279" y="3561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" name="Rectangle 257"/>
                <p:cNvSpPr>
                  <a:spLocks noChangeArrowheads="1"/>
                </p:cNvSpPr>
                <p:nvPr/>
              </p:nvSpPr>
              <p:spPr bwMode="auto">
                <a:xfrm>
                  <a:off x="1279" y="3599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5" name="Rectangle 258"/>
                <p:cNvSpPr>
                  <a:spLocks noChangeArrowheads="1"/>
                </p:cNvSpPr>
                <p:nvPr/>
              </p:nvSpPr>
              <p:spPr bwMode="auto">
                <a:xfrm>
                  <a:off x="1279" y="3638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" name="Rectangle 259"/>
                <p:cNvSpPr>
                  <a:spLocks noChangeArrowheads="1"/>
                </p:cNvSpPr>
                <p:nvPr/>
              </p:nvSpPr>
              <p:spPr bwMode="auto">
                <a:xfrm>
                  <a:off x="1279" y="3676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7" name="Rectangle 260"/>
                <p:cNvSpPr>
                  <a:spLocks noChangeArrowheads="1"/>
                </p:cNvSpPr>
                <p:nvPr/>
              </p:nvSpPr>
              <p:spPr bwMode="auto">
                <a:xfrm>
                  <a:off x="1279" y="3715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8" name="Rectangle 261"/>
                <p:cNvSpPr>
                  <a:spLocks noChangeArrowheads="1"/>
                </p:cNvSpPr>
                <p:nvPr/>
              </p:nvSpPr>
              <p:spPr bwMode="auto">
                <a:xfrm>
                  <a:off x="1279" y="3753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" name="Rectangle 262"/>
                <p:cNvSpPr>
                  <a:spLocks noChangeArrowheads="1"/>
                </p:cNvSpPr>
                <p:nvPr/>
              </p:nvSpPr>
              <p:spPr bwMode="auto">
                <a:xfrm>
                  <a:off x="1279" y="3792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0" name="Rectangle 263"/>
                <p:cNvSpPr>
                  <a:spLocks noChangeArrowheads="1"/>
                </p:cNvSpPr>
                <p:nvPr/>
              </p:nvSpPr>
              <p:spPr bwMode="auto">
                <a:xfrm>
                  <a:off x="1279" y="3830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" name="Rectangle 264"/>
                <p:cNvSpPr>
                  <a:spLocks noChangeArrowheads="1"/>
                </p:cNvSpPr>
                <p:nvPr/>
              </p:nvSpPr>
              <p:spPr bwMode="auto">
                <a:xfrm>
                  <a:off x="1279" y="3869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88" name="Group 367"/>
              <p:cNvGrpSpPr>
                <a:grpSpLocks/>
              </p:cNvGrpSpPr>
              <p:nvPr/>
            </p:nvGrpSpPr>
            <p:grpSpPr bwMode="auto">
              <a:xfrm>
                <a:off x="2075" y="1803"/>
                <a:ext cx="13" cy="2092"/>
                <a:chOff x="2075" y="1803"/>
                <a:chExt cx="13" cy="2092"/>
              </a:xfrm>
            </p:grpSpPr>
            <p:sp>
              <p:nvSpPr>
                <p:cNvPr id="7389" name="Rectangle 312"/>
                <p:cNvSpPr>
                  <a:spLocks noChangeArrowheads="1"/>
                </p:cNvSpPr>
                <p:nvPr/>
              </p:nvSpPr>
              <p:spPr bwMode="auto">
                <a:xfrm>
                  <a:off x="2075" y="1803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0" name="Rectangle 313"/>
                <p:cNvSpPr>
                  <a:spLocks noChangeArrowheads="1"/>
                </p:cNvSpPr>
                <p:nvPr/>
              </p:nvSpPr>
              <p:spPr bwMode="auto">
                <a:xfrm>
                  <a:off x="2075" y="1842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1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75" y="1880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" name="Rectangle 315"/>
                <p:cNvSpPr>
                  <a:spLocks noChangeArrowheads="1"/>
                </p:cNvSpPr>
                <p:nvPr/>
              </p:nvSpPr>
              <p:spPr bwMode="auto">
                <a:xfrm>
                  <a:off x="2075" y="1919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" name="Rectangle 316"/>
                <p:cNvSpPr>
                  <a:spLocks noChangeArrowheads="1"/>
                </p:cNvSpPr>
                <p:nvPr/>
              </p:nvSpPr>
              <p:spPr bwMode="auto">
                <a:xfrm>
                  <a:off x="2075" y="1957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" name="Rectangle 317"/>
                <p:cNvSpPr>
                  <a:spLocks noChangeArrowheads="1"/>
                </p:cNvSpPr>
                <p:nvPr/>
              </p:nvSpPr>
              <p:spPr bwMode="auto">
                <a:xfrm>
                  <a:off x="2075" y="1996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" name="Rectangle 318"/>
                <p:cNvSpPr>
                  <a:spLocks noChangeArrowheads="1"/>
                </p:cNvSpPr>
                <p:nvPr/>
              </p:nvSpPr>
              <p:spPr bwMode="auto">
                <a:xfrm>
                  <a:off x="2075" y="2034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" name="Rectangle 319"/>
                <p:cNvSpPr>
                  <a:spLocks noChangeArrowheads="1"/>
                </p:cNvSpPr>
                <p:nvPr/>
              </p:nvSpPr>
              <p:spPr bwMode="auto">
                <a:xfrm>
                  <a:off x="2075" y="2073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" name="Rectangle 320"/>
                <p:cNvSpPr>
                  <a:spLocks noChangeArrowheads="1"/>
                </p:cNvSpPr>
                <p:nvPr/>
              </p:nvSpPr>
              <p:spPr bwMode="auto">
                <a:xfrm>
                  <a:off x="2075" y="2111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" name="Rectangle 321"/>
                <p:cNvSpPr>
                  <a:spLocks noChangeArrowheads="1"/>
                </p:cNvSpPr>
                <p:nvPr/>
              </p:nvSpPr>
              <p:spPr bwMode="auto">
                <a:xfrm>
                  <a:off x="2075" y="2150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" name="Rectangle 322"/>
                <p:cNvSpPr>
                  <a:spLocks noChangeArrowheads="1"/>
                </p:cNvSpPr>
                <p:nvPr/>
              </p:nvSpPr>
              <p:spPr bwMode="auto">
                <a:xfrm>
                  <a:off x="2075" y="2188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" name="Rectangle 323"/>
                <p:cNvSpPr>
                  <a:spLocks noChangeArrowheads="1"/>
                </p:cNvSpPr>
                <p:nvPr/>
              </p:nvSpPr>
              <p:spPr bwMode="auto">
                <a:xfrm>
                  <a:off x="2075" y="2227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" name="Rectangle 324"/>
                <p:cNvSpPr>
                  <a:spLocks noChangeArrowheads="1"/>
                </p:cNvSpPr>
                <p:nvPr/>
              </p:nvSpPr>
              <p:spPr bwMode="auto">
                <a:xfrm>
                  <a:off x="2075" y="2265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" name="Rectangle 325"/>
                <p:cNvSpPr>
                  <a:spLocks noChangeArrowheads="1"/>
                </p:cNvSpPr>
                <p:nvPr/>
              </p:nvSpPr>
              <p:spPr bwMode="auto">
                <a:xfrm>
                  <a:off x="2075" y="2304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" name="Rectangle 326"/>
                <p:cNvSpPr>
                  <a:spLocks noChangeArrowheads="1"/>
                </p:cNvSpPr>
                <p:nvPr/>
              </p:nvSpPr>
              <p:spPr bwMode="auto">
                <a:xfrm>
                  <a:off x="2075" y="2342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" name="Rectangle 327"/>
                <p:cNvSpPr>
                  <a:spLocks noChangeArrowheads="1"/>
                </p:cNvSpPr>
                <p:nvPr/>
              </p:nvSpPr>
              <p:spPr bwMode="auto">
                <a:xfrm>
                  <a:off x="2075" y="2381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75" y="2419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" name="Rectangle 329"/>
                <p:cNvSpPr>
                  <a:spLocks noChangeArrowheads="1"/>
                </p:cNvSpPr>
                <p:nvPr/>
              </p:nvSpPr>
              <p:spPr bwMode="auto">
                <a:xfrm>
                  <a:off x="2075" y="2458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" name="Rectangle 330"/>
                <p:cNvSpPr>
                  <a:spLocks noChangeArrowheads="1"/>
                </p:cNvSpPr>
                <p:nvPr/>
              </p:nvSpPr>
              <p:spPr bwMode="auto">
                <a:xfrm>
                  <a:off x="2075" y="2496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" name="Rectangle 331"/>
                <p:cNvSpPr>
                  <a:spLocks noChangeArrowheads="1"/>
                </p:cNvSpPr>
                <p:nvPr/>
              </p:nvSpPr>
              <p:spPr bwMode="auto">
                <a:xfrm>
                  <a:off x="2075" y="2535"/>
                  <a:ext cx="13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" name="Rectangle 332"/>
                <p:cNvSpPr>
                  <a:spLocks noChangeArrowheads="1"/>
                </p:cNvSpPr>
                <p:nvPr/>
              </p:nvSpPr>
              <p:spPr bwMode="auto">
                <a:xfrm>
                  <a:off x="2075" y="2573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" name="Rectangle 333"/>
                <p:cNvSpPr>
                  <a:spLocks noChangeArrowheads="1"/>
                </p:cNvSpPr>
                <p:nvPr/>
              </p:nvSpPr>
              <p:spPr bwMode="auto">
                <a:xfrm>
                  <a:off x="2075" y="2611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" name="Rectangle 334"/>
                <p:cNvSpPr>
                  <a:spLocks noChangeArrowheads="1"/>
                </p:cNvSpPr>
                <p:nvPr/>
              </p:nvSpPr>
              <p:spPr bwMode="auto">
                <a:xfrm>
                  <a:off x="2075" y="2650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" name="Rectangle 335"/>
                <p:cNvSpPr>
                  <a:spLocks noChangeArrowheads="1"/>
                </p:cNvSpPr>
                <p:nvPr/>
              </p:nvSpPr>
              <p:spPr bwMode="auto">
                <a:xfrm>
                  <a:off x="2075" y="2688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" name="Rectangle 336"/>
                <p:cNvSpPr>
                  <a:spLocks noChangeArrowheads="1"/>
                </p:cNvSpPr>
                <p:nvPr/>
              </p:nvSpPr>
              <p:spPr bwMode="auto">
                <a:xfrm>
                  <a:off x="2075" y="2727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" name="Rectangle 337"/>
                <p:cNvSpPr>
                  <a:spLocks noChangeArrowheads="1"/>
                </p:cNvSpPr>
                <p:nvPr/>
              </p:nvSpPr>
              <p:spPr bwMode="auto">
                <a:xfrm>
                  <a:off x="2075" y="2765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" name="Rectangle 338"/>
                <p:cNvSpPr>
                  <a:spLocks noChangeArrowheads="1"/>
                </p:cNvSpPr>
                <p:nvPr/>
              </p:nvSpPr>
              <p:spPr bwMode="auto">
                <a:xfrm>
                  <a:off x="2075" y="2804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" name="Rectangle 339"/>
                <p:cNvSpPr>
                  <a:spLocks noChangeArrowheads="1"/>
                </p:cNvSpPr>
                <p:nvPr/>
              </p:nvSpPr>
              <p:spPr bwMode="auto">
                <a:xfrm>
                  <a:off x="2075" y="2842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" name="Rectangle 340"/>
                <p:cNvSpPr>
                  <a:spLocks noChangeArrowheads="1"/>
                </p:cNvSpPr>
                <p:nvPr/>
              </p:nvSpPr>
              <p:spPr bwMode="auto">
                <a:xfrm>
                  <a:off x="2075" y="2881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" name="Rectangle 341"/>
                <p:cNvSpPr>
                  <a:spLocks noChangeArrowheads="1"/>
                </p:cNvSpPr>
                <p:nvPr/>
              </p:nvSpPr>
              <p:spPr bwMode="auto">
                <a:xfrm>
                  <a:off x="2075" y="2919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" name="Rectangle 342"/>
                <p:cNvSpPr>
                  <a:spLocks noChangeArrowheads="1"/>
                </p:cNvSpPr>
                <p:nvPr/>
              </p:nvSpPr>
              <p:spPr bwMode="auto">
                <a:xfrm>
                  <a:off x="2075" y="2958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" name="Rectangle 343"/>
                <p:cNvSpPr>
                  <a:spLocks noChangeArrowheads="1"/>
                </p:cNvSpPr>
                <p:nvPr/>
              </p:nvSpPr>
              <p:spPr bwMode="auto">
                <a:xfrm>
                  <a:off x="2075" y="2996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" name="Rectangle 344"/>
                <p:cNvSpPr>
                  <a:spLocks noChangeArrowheads="1"/>
                </p:cNvSpPr>
                <p:nvPr/>
              </p:nvSpPr>
              <p:spPr bwMode="auto">
                <a:xfrm>
                  <a:off x="2075" y="3035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" name="Rectangle 345"/>
                <p:cNvSpPr>
                  <a:spLocks noChangeArrowheads="1"/>
                </p:cNvSpPr>
                <p:nvPr/>
              </p:nvSpPr>
              <p:spPr bwMode="auto">
                <a:xfrm>
                  <a:off x="2075" y="3073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" name="Rectangle 346"/>
                <p:cNvSpPr>
                  <a:spLocks noChangeArrowheads="1"/>
                </p:cNvSpPr>
                <p:nvPr/>
              </p:nvSpPr>
              <p:spPr bwMode="auto">
                <a:xfrm>
                  <a:off x="2075" y="3112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" name="Rectangle 347"/>
                <p:cNvSpPr>
                  <a:spLocks noChangeArrowheads="1"/>
                </p:cNvSpPr>
                <p:nvPr/>
              </p:nvSpPr>
              <p:spPr bwMode="auto">
                <a:xfrm>
                  <a:off x="2075" y="3150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" name="Rectangle 348"/>
                <p:cNvSpPr>
                  <a:spLocks noChangeArrowheads="1"/>
                </p:cNvSpPr>
                <p:nvPr/>
              </p:nvSpPr>
              <p:spPr bwMode="auto">
                <a:xfrm>
                  <a:off x="2075" y="3189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" name="Rectangle 349"/>
                <p:cNvSpPr>
                  <a:spLocks noChangeArrowheads="1"/>
                </p:cNvSpPr>
                <p:nvPr/>
              </p:nvSpPr>
              <p:spPr bwMode="auto">
                <a:xfrm>
                  <a:off x="2075" y="3227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" name="Rectangle 350"/>
                <p:cNvSpPr>
                  <a:spLocks noChangeArrowheads="1"/>
                </p:cNvSpPr>
                <p:nvPr/>
              </p:nvSpPr>
              <p:spPr bwMode="auto">
                <a:xfrm>
                  <a:off x="2075" y="3266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" name="Rectangle 351"/>
                <p:cNvSpPr>
                  <a:spLocks noChangeArrowheads="1"/>
                </p:cNvSpPr>
                <p:nvPr/>
              </p:nvSpPr>
              <p:spPr bwMode="auto">
                <a:xfrm>
                  <a:off x="2075" y="3304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" name="Rectangle 352"/>
                <p:cNvSpPr>
                  <a:spLocks noChangeArrowheads="1"/>
                </p:cNvSpPr>
                <p:nvPr/>
              </p:nvSpPr>
              <p:spPr bwMode="auto">
                <a:xfrm>
                  <a:off x="2075" y="3343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" name="Rectangle 353"/>
                <p:cNvSpPr>
                  <a:spLocks noChangeArrowheads="1"/>
                </p:cNvSpPr>
                <p:nvPr/>
              </p:nvSpPr>
              <p:spPr bwMode="auto">
                <a:xfrm>
                  <a:off x="2075" y="3381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" name="Rectangle 354"/>
                <p:cNvSpPr>
                  <a:spLocks noChangeArrowheads="1"/>
                </p:cNvSpPr>
                <p:nvPr/>
              </p:nvSpPr>
              <p:spPr bwMode="auto">
                <a:xfrm>
                  <a:off x="2075" y="3420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" name="Rectangle 355"/>
                <p:cNvSpPr>
                  <a:spLocks noChangeArrowheads="1"/>
                </p:cNvSpPr>
                <p:nvPr/>
              </p:nvSpPr>
              <p:spPr bwMode="auto">
                <a:xfrm>
                  <a:off x="2075" y="3458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" name="Rectangle 356"/>
                <p:cNvSpPr>
                  <a:spLocks noChangeArrowheads="1"/>
                </p:cNvSpPr>
                <p:nvPr/>
              </p:nvSpPr>
              <p:spPr bwMode="auto">
                <a:xfrm>
                  <a:off x="2075" y="3497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" name="Rectangle 357"/>
                <p:cNvSpPr>
                  <a:spLocks noChangeArrowheads="1"/>
                </p:cNvSpPr>
                <p:nvPr/>
              </p:nvSpPr>
              <p:spPr bwMode="auto">
                <a:xfrm>
                  <a:off x="2075" y="3535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" name="Rectangle 358"/>
                <p:cNvSpPr>
                  <a:spLocks noChangeArrowheads="1"/>
                </p:cNvSpPr>
                <p:nvPr/>
              </p:nvSpPr>
              <p:spPr bwMode="auto">
                <a:xfrm>
                  <a:off x="2075" y="3574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" name="Rectangle 359"/>
                <p:cNvSpPr>
                  <a:spLocks noChangeArrowheads="1"/>
                </p:cNvSpPr>
                <p:nvPr/>
              </p:nvSpPr>
              <p:spPr bwMode="auto">
                <a:xfrm>
                  <a:off x="2075" y="3612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" name="Rectangle 360"/>
                <p:cNvSpPr>
                  <a:spLocks noChangeArrowheads="1"/>
                </p:cNvSpPr>
                <p:nvPr/>
              </p:nvSpPr>
              <p:spPr bwMode="auto">
                <a:xfrm>
                  <a:off x="2075" y="3651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" name="Rectangle 361"/>
                <p:cNvSpPr>
                  <a:spLocks noChangeArrowheads="1"/>
                </p:cNvSpPr>
                <p:nvPr/>
              </p:nvSpPr>
              <p:spPr bwMode="auto">
                <a:xfrm>
                  <a:off x="2075" y="3689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" name="Rectangle 362"/>
                <p:cNvSpPr>
                  <a:spLocks noChangeArrowheads="1"/>
                </p:cNvSpPr>
                <p:nvPr/>
              </p:nvSpPr>
              <p:spPr bwMode="auto">
                <a:xfrm>
                  <a:off x="2075" y="3728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" name="Rectangle 363"/>
                <p:cNvSpPr>
                  <a:spLocks noChangeArrowheads="1"/>
                </p:cNvSpPr>
                <p:nvPr/>
              </p:nvSpPr>
              <p:spPr bwMode="auto">
                <a:xfrm>
                  <a:off x="2075" y="3766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" name="Rectangle 364"/>
                <p:cNvSpPr>
                  <a:spLocks noChangeArrowheads="1"/>
                </p:cNvSpPr>
                <p:nvPr/>
              </p:nvSpPr>
              <p:spPr bwMode="auto">
                <a:xfrm>
                  <a:off x="2075" y="3805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" name="Rectangle 365"/>
                <p:cNvSpPr>
                  <a:spLocks noChangeArrowheads="1"/>
                </p:cNvSpPr>
                <p:nvPr/>
              </p:nvSpPr>
              <p:spPr bwMode="auto">
                <a:xfrm>
                  <a:off x="2075" y="3843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" name="Rectangle 366"/>
                <p:cNvSpPr>
                  <a:spLocks noChangeArrowheads="1"/>
                </p:cNvSpPr>
                <p:nvPr/>
              </p:nvSpPr>
              <p:spPr bwMode="auto">
                <a:xfrm>
                  <a:off x="2075" y="3882"/>
                  <a:ext cx="1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83" name="Freeform 371"/>
            <p:cNvSpPr>
              <a:spLocks/>
            </p:cNvSpPr>
            <p:nvPr/>
          </p:nvSpPr>
          <p:spPr bwMode="auto">
            <a:xfrm>
              <a:off x="1279" y="3189"/>
              <a:ext cx="796" cy="244"/>
            </a:xfrm>
            <a:custGeom>
              <a:avLst/>
              <a:gdLst>
                <a:gd name="T0" fmla="*/ 0 w 796"/>
                <a:gd name="T1" fmla="*/ 0 h 244"/>
                <a:gd name="T2" fmla="*/ 0 w 796"/>
                <a:gd name="T3" fmla="*/ 244 h 244"/>
                <a:gd name="T4" fmla="*/ 796 w 796"/>
                <a:gd name="T5" fmla="*/ 244 h 2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6" h="244">
                  <a:moveTo>
                    <a:pt x="0" y="0"/>
                  </a:moveTo>
                  <a:lnTo>
                    <a:pt x="0" y="244"/>
                  </a:lnTo>
                  <a:lnTo>
                    <a:pt x="796" y="24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" name="Line 373"/>
            <p:cNvSpPr>
              <a:spLocks noChangeShapeType="1"/>
            </p:cNvSpPr>
            <p:nvPr/>
          </p:nvSpPr>
          <p:spPr bwMode="auto">
            <a:xfrm flipH="1">
              <a:off x="2064" y="3445"/>
              <a:ext cx="11" cy="44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5" name="Rectangle 375"/>
            <p:cNvSpPr>
              <a:spLocks noChangeArrowheads="1"/>
            </p:cNvSpPr>
            <p:nvPr/>
          </p:nvSpPr>
          <p:spPr bwMode="auto">
            <a:xfrm rot="5400000">
              <a:off x="1560" y="3212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a</a:t>
              </a:r>
              <a:endParaRPr lang="en-GB"/>
            </a:p>
          </p:txBody>
        </p:sp>
        <p:sp>
          <p:nvSpPr>
            <p:cNvPr id="7386" name="Rectangle 376"/>
            <p:cNvSpPr>
              <a:spLocks noChangeArrowheads="1"/>
            </p:cNvSpPr>
            <p:nvPr/>
          </p:nvSpPr>
          <p:spPr bwMode="auto">
            <a:xfrm rot="5400000">
              <a:off x="1590" y="3452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g</a:t>
              </a:r>
              <a:endParaRPr lang="en-GB"/>
            </a:p>
          </p:txBody>
        </p:sp>
      </p:grpSp>
      <p:grpSp>
        <p:nvGrpSpPr>
          <p:cNvPr id="3466" name="Group 394"/>
          <p:cNvGrpSpPr>
            <a:grpSpLocks/>
          </p:cNvGrpSpPr>
          <p:nvPr/>
        </p:nvGrpSpPr>
        <p:grpSpPr bwMode="auto">
          <a:xfrm>
            <a:off x="3581401" y="2819400"/>
            <a:ext cx="4875213" cy="990600"/>
            <a:chOff x="1296" y="1776"/>
            <a:chExt cx="3071" cy="624"/>
          </a:xfrm>
        </p:grpSpPr>
        <p:grpSp>
          <p:nvGrpSpPr>
            <p:cNvPr id="7190" name="Group 99"/>
            <p:cNvGrpSpPr>
              <a:grpSpLocks/>
            </p:cNvGrpSpPr>
            <p:nvPr/>
          </p:nvGrpSpPr>
          <p:grpSpPr bwMode="auto">
            <a:xfrm>
              <a:off x="2109" y="1776"/>
              <a:ext cx="2245" cy="13"/>
              <a:chOff x="2075" y="1790"/>
              <a:chExt cx="2245" cy="13"/>
            </a:xfrm>
          </p:grpSpPr>
          <p:sp>
            <p:nvSpPr>
              <p:cNvPr id="7323" name="Rectangle 40"/>
              <p:cNvSpPr>
                <a:spLocks noChangeArrowheads="1"/>
              </p:cNvSpPr>
              <p:nvPr/>
            </p:nvSpPr>
            <p:spPr bwMode="auto">
              <a:xfrm>
                <a:off x="2075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4" name="Rectangle 41"/>
              <p:cNvSpPr>
                <a:spLocks noChangeArrowheads="1"/>
              </p:cNvSpPr>
              <p:nvPr/>
            </p:nvSpPr>
            <p:spPr bwMode="auto">
              <a:xfrm>
                <a:off x="2113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5" name="Rectangle 42"/>
              <p:cNvSpPr>
                <a:spLocks noChangeArrowheads="1"/>
              </p:cNvSpPr>
              <p:nvPr/>
            </p:nvSpPr>
            <p:spPr bwMode="auto">
              <a:xfrm>
                <a:off x="2152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6" name="Rectangle 43"/>
              <p:cNvSpPr>
                <a:spLocks noChangeArrowheads="1"/>
              </p:cNvSpPr>
              <p:nvPr/>
            </p:nvSpPr>
            <p:spPr bwMode="auto">
              <a:xfrm>
                <a:off x="2190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Rectangle 44"/>
              <p:cNvSpPr>
                <a:spLocks noChangeArrowheads="1"/>
              </p:cNvSpPr>
              <p:nvPr/>
            </p:nvSpPr>
            <p:spPr bwMode="auto">
              <a:xfrm>
                <a:off x="2229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Rectangle 45"/>
              <p:cNvSpPr>
                <a:spLocks noChangeArrowheads="1"/>
              </p:cNvSpPr>
              <p:nvPr/>
            </p:nvSpPr>
            <p:spPr bwMode="auto">
              <a:xfrm>
                <a:off x="2267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9" name="Rectangle 46"/>
              <p:cNvSpPr>
                <a:spLocks noChangeArrowheads="1"/>
              </p:cNvSpPr>
              <p:nvPr/>
            </p:nvSpPr>
            <p:spPr bwMode="auto">
              <a:xfrm>
                <a:off x="2306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0" name="Rectangle 47"/>
              <p:cNvSpPr>
                <a:spLocks noChangeArrowheads="1"/>
              </p:cNvSpPr>
              <p:nvPr/>
            </p:nvSpPr>
            <p:spPr bwMode="auto">
              <a:xfrm>
                <a:off x="2344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1" name="Rectangle 48"/>
              <p:cNvSpPr>
                <a:spLocks noChangeArrowheads="1"/>
              </p:cNvSpPr>
              <p:nvPr/>
            </p:nvSpPr>
            <p:spPr bwMode="auto">
              <a:xfrm>
                <a:off x="2383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Rectangle 49"/>
              <p:cNvSpPr>
                <a:spLocks noChangeArrowheads="1"/>
              </p:cNvSpPr>
              <p:nvPr/>
            </p:nvSpPr>
            <p:spPr bwMode="auto">
              <a:xfrm>
                <a:off x="2421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Rectangle 50"/>
              <p:cNvSpPr>
                <a:spLocks noChangeArrowheads="1"/>
              </p:cNvSpPr>
              <p:nvPr/>
            </p:nvSpPr>
            <p:spPr bwMode="auto">
              <a:xfrm>
                <a:off x="2460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4" name="Rectangle 51"/>
              <p:cNvSpPr>
                <a:spLocks noChangeArrowheads="1"/>
              </p:cNvSpPr>
              <p:nvPr/>
            </p:nvSpPr>
            <p:spPr bwMode="auto">
              <a:xfrm>
                <a:off x="2498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5" name="Rectangle 52"/>
              <p:cNvSpPr>
                <a:spLocks noChangeArrowheads="1"/>
              </p:cNvSpPr>
              <p:nvPr/>
            </p:nvSpPr>
            <p:spPr bwMode="auto">
              <a:xfrm>
                <a:off x="2537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6" name="Rectangle 53"/>
              <p:cNvSpPr>
                <a:spLocks noChangeArrowheads="1"/>
              </p:cNvSpPr>
              <p:nvPr/>
            </p:nvSpPr>
            <p:spPr bwMode="auto">
              <a:xfrm>
                <a:off x="2575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Rectangle 54"/>
              <p:cNvSpPr>
                <a:spLocks noChangeArrowheads="1"/>
              </p:cNvSpPr>
              <p:nvPr/>
            </p:nvSpPr>
            <p:spPr bwMode="auto">
              <a:xfrm>
                <a:off x="2614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Rectangle 55"/>
              <p:cNvSpPr>
                <a:spLocks noChangeArrowheads="1"/>
              </p:cNvSpPr>
              <p:nvPr/>
            </p:nvSpPr>
            <p:spPr bwMode="auto">
              <a:xfrm>
                <a:off x="2652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9" name="Rectangle 56"/>
              <p:cNvSpPr>
                <a:spLocks noChangeArrowheads="1"/>
              </p:cNvSpPr>
              <p:nvPr/>
            </p:nvSpPr>
            <p:spPr bwMode="auto">
              <a:xfrm>
                <a:off x="2691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0" name="Rectangle 57"/>
              <p:cNvSpPr>
                <a:spLocks noChangeArrowheads="1"/>
              </p:cNvSpPr>
              <p:nvPr/>
            </p:nvSpPr>
            <p:spPr bwMode="auto">
              <a:xfrm>
                <a:off x="2729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1" name="Rectangle 58"/>
              <p:cNvSpPr>
                <a:spLocks noChangeArrowheads="1"/>
              </p:cNvSpPr>
              <p:nvPr/>
            </p:nvSpPr>
            <p:spPr bwMode="auto">
              <a:xfrm>
                <a:off x="2768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Rectangle 59"/>
              <p:cNvSpPr>
                <a:spLocks noChangeArrowheads="1"/>
              </p:cNvSpPr>
              <p:nvPr/>
            </p:nvSpPr>
            <p:spPr bwMode="auto">
              <a:xfrm>
                <a:off x="2806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Rectangle 60"/>
              <p:cNvSpPr>
                <a:spLocks noChangeArrowheads="1"/>
              </p:cNvSpPr>
              <p:nvPr/>
            </p:nvSpPr>
            <p:spPr bwMode="auto">
              <a:xfrm>
                <a:off x="2845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4" name="Rectangle 61"/>
              <p:cNvSpPr>
                <a:spLocks noChangeArrowheads="1"/>
              </p:cNvSpPr>
              <p:nvPr/>
            </p:nvSpPr>
            <p:spPr bwMode="auto">
              <a:xfrm>
                <a:off x="2883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5" name="Rectangle 62"/>
              <p:cNvSpPr>
                <a:spLocks noChangeArrowheads="1"/>
              </p:cNvSpPr>
              <p:nvPr/>
            </p:nvSpPr>
            <p:spPr bwMode="auto">
              <a:xfrm>
                <a:off x="2922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6" name="Rectangle 63"/>
              <p:cNvSpPr>
                <a:spLocks noChangeArrowheads="1"/>
              </p:cNvSpPr>
              <p:nvPr/>
            </p:nvSpPr>
            <p:spPr bwMode="auto">
              <a:xfrm>
                <a:off x="2960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7" name="Rectangle 64"/>
              <p:cNvSpPr>
                <a:spLocks noChangeArrowheads="1"/>
              </p:cNvSpPr>
              <p:nvPr/>
            </p:nvSpPr>
            <p:spPr bwMode="auto">
              <a:xfrm>
                <a:off x="2999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8" name="Rectangle 65"/>
              <p:cNvSpPr>
                <a:spLocks noChangeArrowheads="1"/>
              </p:cNvSpPr>
              <p:nvPr/>
            </p:nvSpPr>
            <p:spPr bwMode="auto">
              <a:xfrm>
                <a:off x="3037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9" name="Rectangle 66"/>
              <p:cNvSpPr>
                <a:spLocks noChangeArrowheads="1"/>
              </p:cNvSpPr>
              <p:nvPr/>
            </p:nvSpPr>
            <p:spPr bwMode="auto">
              <a:xfrm>
                <a:off x="3076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0" name="Rectangle 67"/>
              <p:cNvSpPr>
                <a:spLocks noChangeArrowheads="1"/>
              </p:cNvSpPr>
              <p:nvPr/>
            </p:nvSpPr>
            <p:spPr bwMode="auto">
              <a:xfrm>
                <a:off x="3114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1" name="Rectangle 68"/>
              <p:cNvSpPr>
                <a:spLocks noChangeArrowheads="1"/>
              </p:cNvSpPr>
              <p:nvPr/>
            </p:nvSpPr>
            <p:spPr bwMode="auto">
              <a:xfrm>
                <a:off x="3153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2" name="Rectangle 69"/>
              <p:cNvSpPr>
                <a:spLocks noChangeArrowheads="1"/>
              </p:cNvSpPr>
              <p:nvPr/>
            </p:nvSpPr>
            <p:spPr bwMode="auto">
              <a:xfrm>
                <a:off x="3191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" name="Rectangle 70"/>
              <p:cNvSpPr>
                <a:spLocks noChangeArrowheads="1"/>
              </p:cNvSpPr>
              <p:nvPr/>
            </p:nvSpPr>
            <p:spPr bwMode="auto">
              <a:xfrm>
                <a:off x="3230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" name="Rectangle 71"/>
              <p:cNvSpPr>
                <a:spLocks noChangeArrowheads="1"/>
              </p:cNvSpPr>
              <p:nvPr/>
            </p:nvSpPr>
            <p:spPr bwMode="auto">
              <a:xfrm>
                <a:off x="3268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5" name="Rectangle 72"/>
              <p:cNvSpPr>
                <a:spLocks noChangeArrowheads="1"/>
              </p:cNvSpPr>
              <p:nvPr/>
            </p:nvSpPr>
            <p:spPr bwMode="auto">
              <a:xfrm>
                <a:off x="3307" y="1790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6" name="Rectangle 73"/>
              <p:cNvSpPr>
                <a:spLocks noChangeArrowheads="1"/>
              </p:cNvSpPr>
              <p:nvPr/>
            </p:nvSpPr>
            <p:spPr bwMode="auto">
              <a:xfrm>
                <a:off x="3345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7" name="Rectangle 74"/>
              <p:cNvSpPr>
                <a:spLocks noChangeArrowheads="1"/>
              </p:cNvSpPr>
              <p:nvPr/>
            </p:nvSpPr>
            <p:spPr bwMode="auto">
              <a:xfrm>
                <a:off x="3383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8" name="Rectangle 75"/>
              <p:cNvSpPr>
                <a:spLocks noChangeArrowheads="1"/>
              </p:cNvSpPr>
              <p:nvPr/>
            </p:nvSpPr>
            <p:spPr bwMode="auto">
              <a:xfrm>
                <a:off x="3422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9" name="Rectangle 76"/>
              <p:cNvSpPr>
                <a:spLocks noChangeArrowheads="1"/>
              </p:cNvSpPr>
              <p:nvPr/>
            </p:nvSpPr>
            <p:spPr bwMode="auto">
              <a:xfrm>
                <a:off x="3460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0" name="Rectangle 77"/>
              <p:cNvSpPr>
                <a:spLocks noChangeArrowheads="1"/>
              </p:cNvSpPr>
              <p:nvPr/>
            </p:nvSpPr>
            <p:spPr bwMode="auto">
              <a:xfrm>
                <a:off x="3499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1" name="Rectangle 78"/>
              <p:cNvSpPr>
                <a:spLocks noChangeArrowheads="1"/>
              </p:cNvSpPr>
              <p:nvPr/>
            </p:nvSpPr>
            <p:spPr bwMode="auto">
              <a:xfrm>
                <a:off x="3537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2" name="Rectangle 79"/>
              <p:cNvSpPr>
                <a:spLocks noChangeArrowheads="1"/>
              </p:cNvSpPr>
              <p:nvPr/>
            </p:nvSpPr>
            <p:spPr bwMode="auto">
              <a:xfrm>
                <a:off x="3576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3" name="Rectangle 80"/>
              <p:cNvSpPr>
                <a:spLocks noChangeArrowheads="1"/>
              </p:cNvSpPr>
              <p:nvPr/>
            </p:nvSpPr>
            <p:spPr bwMode="auto">
              <a:xfrm>
                <a:off x="3614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4" name="Rectangle 81"/>
              <p:cNvSpPr>
                <a:spLocks noChangeArrowheads="1"/>
              </p:cNvSpPr>
              <p:nvPr/>
            </p:nvSpPr>
            <p:spPr bwMode="auto">
              <a:xfrm>
                <a:off x="3653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5" name="Rectangle 82"/>
              <p:cNvSpPr>
                <a:spLocks noChangeArrowheads="1"/>
              </p:cNvSpPr>
              <p:nvPr/>
            </p:nvSpPr>
            <p:spPr bwMode="auto">
              <a:xfrm>
                <a:off x="3691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6" name="Rectangle 83"/>
              <p:cNvSpPr>
                <a:spLocks noChangeArrowheads="1"/>
              </p:cNvSpPr>
              <p:nvPr/>
            </p:nvSpPr>
            <p:spPr bwMode="auto">
              <a:xfrm>
                <a:off x="3730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7" name="Rectangle 84"/>
              <p:cNvSpPr>
                <a:spLocks noChangeArrowheads="1"/>
              </p:cNvSpPr>
              <p:nvPr/>
            </p:nvSpPr>
            <p:spPr bwMode="auto">
              <a:xfrm>
                <a:off x="3768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8" name="Rectangle 85"/>
              <p:cNvSpPr>
                <a:spLocks noChangeArrowheads="1"/>
              </p:cNvSpPr>
              <p:nvPr/>
            </p:nvSpPr>
            <p:spPr bwMode="auto">
              <a:xfrm>
                <a:off x="3807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9" name="Rectangle 86"/>
              <p:cNvSpPr>
                <a:spLocks noChangeArrowheads="1"/>
              </p:cNvSpPr>
              <p:nvPr/>
            </p:nvSpPr>
            <p:spPr bwMode="auto">
              <a:xfrm>
                <a:off x="3845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0" name="Rectangle 87"/>
              <p:cNvSpPr>
                <a:spLocks noChangeArrowheads="1"/>
              </p:cNvSpPr>
              <p:nvPr/>
            </p:nvSpPr>
            <p:spPr bwMode="auto">
              <a:xfrm>
                <a:off x="3884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1" name="Rectangle 88"/>
              <p:cNvSpPr>
                <a:spLocks noChangeArrowheads="1"/>
              </p:cNvSpPr>
              <p:nvPr/>
            </p:nvSpPr>
            <p:spPr bwMode="auto">
              <a:xfrm>
                <a:off x="3922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" name="Rectangle 89"/>
              <p:cNvSpPr>
                <a:spLocks noChangeArrowheads="1"/>
              </p:cNvSpPr>
              <p:nvPr/>
            </p:nvSpPr>
            <p:spPr bwMode="auto">
              <a:xfrm>
                <a:off x="3961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" name="Rectangle 90"/>
              <p:cNvSpPr>
                <a:spLocks noChangeArrowheads="1"/>
              </p:cNvSpPr>
              <p:nvPr/>
            </p:nvSpPr>
            <p:spPr bwMode="auto">
              <a:xfrm>
                <a:off x="3999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" name="Rectangle 91"/>
              <p:cNvSpPr>
                <a:spLocks noChangeArrowheads="1"/>
              </p:cNvSpPr>
              <p:nvPr/>
            </p:nvSpPr>
            <p:spPr bwMode="auto">
              <a:xfrm>
                <a:off x="4038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" name="Rectangle 92"/>
              <p:cNvSpPr>
                <a:spLocks noChangeArrowheads="1"/>
              </p:cNvSpPr>
              <p:nvPr/>
            </p:nvSpPr>
            <p:spPr bwMode="auto">
              <a:xfrm>
                <a:off x="4076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" name="Rectangle 93"/>
              <p:cNvSpPr>
                <a:spLocks noChangeArrowheads="1"/>
              </p:cNvSpPr>
              <p:nvPr/>
            </p:nvSpPr>
            <p:spPr bwMode="auto">
              <a:xfrm>
                <a:off x="4115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" name="Rectangle 94"/>
              <p:cNvSpPr>
                <a:spLocks noChangeArrowheads="1"/>
              </p:cNvSpPr>
              <p:nvPr/>
            </p:nvSpPr>
            <p:spPr bwMode="auto">
              <a:xfrm>
                <a:off x="4153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" name="Rectangle 95"/>
              <p:cNvSpPr>
                <a:spLocks noChangeArrowheads="1"/>
              </p:cNvSpPr>
              <p:nvPr/>
            </p:nvSpPr>
            <p:spPr bwMode="auto">
              <a:xfrm>
                <a:off x="4192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" name="Rectangle 96"/>
              <p:cNvSpPr>
                <a:spLocks noChangeArrowheads="1"/>
              </p:cNvSpPr>
              <p:nvPr/>
            </p:nvSpPr>
            <p:spPr bwMode="auto">
              <a:xfrm>
                <a:off x="4230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" name="Rectangle 97"/>
              <p:cNvSpPr>
                <a:spLocks noChangeArrowheads="1"/>
              </p:cNvSpPr>
              <p:nvPr/>
            </p:nvSpPr>
            <p:spPr bwMode="auto">
              <a:xfrm>
                <a:off x="4269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" name="Rectangle 98"/>
              <p:cNvSpPr>
                <a:spLocks noChangeArrowheads="1"/>
              </p:cNvSpPr>
              <p:nvPr/>
            </p:nvSpPr>
            <p:spPr bwMode="auto">
              <a:xfrm>
                <a:off x="4307" y="1790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91" name="Group 162"/>
            <p:cNvGrpSpPr>
              <a:grpSpLocks/>
            </p:cNvGrpSpPr>
            <p:nvPr/>
          </p:nvGrpSpPr>
          <p:grpSpPr bwMode="auto">
            <a:xfrm>
              <a:off x="2006" y="2084"/>
              <a:ext cx="2361" cy="13"/>
              <a:chOff x="1972" y="2098"/>
              <a:chExt cx="2361" cy="13"/>
            </a:xfrm>
          </p:grpSpPr>
          <p:sp>
            <p:nvSpPr>
              <p:cNvPr id="7261" name="Rectangle 100"/>
              <p:cNvSpPr>
                <a:spLocks noChangeArrowheads="1"/>
              </p:cNvSpPr>
              <p:nvPr/>
            </p:nvSpPr>
            <p:spPr bwMode="auto">
              <a:xfrm>
                <a:off x="1972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Rectangle 101"/>
              <p:cNvSpPr>
                <a:spLocks noChangeArrowheads="1"/>
              </p:cNvSpPr>
              <p:nvPr/>
            </p:nvSpPr>
            <p:spPr bwMode="auto">
              <a:xfrm>
                <a:off x="2011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Rectangle 102"/>
              <p:cNvSpPr>
                <a:spLocks noChangeArrowheads="1"/>
              </p:cNvSpPr>
              <p:nvPr/>
            </p:nvSpPr>
            <p:spPr bwMode="auto">
              <a:xfrm>
                <a:off x="2049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Rectangle 103"/>
              <p:cNvSpPr>
                <a:spLocks noChangeArrowheads="1"/>
              </p:cNvSpPr>
              <p:nvPr/>
            </p:nvSpPr>
            <p:spPr bwMode="auto">
              <a:xfrm>
                <a:off x="2088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Rectangle 104"/>
              <p:cNvSpPr>
                <a:spLocks noChangeArrowheads="1"/>
              </p:cNvSpPr>
              <p:nvPr/>
            </p:nvSpPr>
            <p:spPr bwMode="auto">
              <a:xfrm>
                <a:off x="2126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6" name="Rectangle 105"/>
              <p:cNvSpPr>
                <a:spLocks noChangeArrowheads="1"/>
              </p:cNvSpPr>
              <p:nvPr/>
            </p:nvSpPr>
            <p:spPr bwMode="auto">
              <a:xfrm>
                <a:off x="2165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Rectangle 106"/>
              <p:cNvSpPr>
                <a:spLocks noChangeArrowheads="1"/>
              </p:cNvSpPr>
              <p:nvPr/>
            </p:nvSpPr>
            <p:spPr bwMode="auto">
              <a:xfrm>
                <a:off x="2203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Rectangle 107"/>
              <p:cNvSpPr>
                <a:spLocks noChangeArrowheads="1"/>
              </p:cNvSpPr>
              <p:nvPr/>
            </p:nvSpPr>
            <p:spPr bwMode="auto">
              <a:xfrm>
                <a:off x="2242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Rectangle 108"/>
              <p:cNvSpPr>
                <a:spLocks noChangeArrowheads="1"/>
              </p:cNvSpPr>
              <p:nvPr/>
            </p:nvSpPr>
            <p:spPr bwMode="auto">
              <a:xfrm>
                <a:off x="2280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Rectangle 109"/>
              <p:cNvSpPr>
                <a:spLocks noChangeArrowheads="1"/>
              </p:cNvSpPr>
              <p:nvPr/>
            </p:nvSpPr>
            <p:spPr bwMode="auto">
              <a:xfrm>
                <a:off x="2319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Rectangle 110"/>
              <p:cNvSpPr>
                <a:spLocks noChangeArrowheads="1"/>
              </p:cNvSpPr>
              <p:nvPr/>
            </p:nvSpPr>
            <p:spPr bwMode="auto">
              <a:xfrm>
                <a:off x="2357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Rectangle 111"/>
              <p:cNvSpPr>
                <a:spLocks noChangeArrowheads="1"/>
              </p:cNvSpPr>
              <p:nvPr/>
            </p:nvSpPr>
            <p:spPr bwMode="auto">
              <a:xfrm>
                <a:off x="2396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Rectangle 112"/>
              <p:cNvSpPr>
                <a:spLocks noChangeArrowheads="1"/>
              </p:cNvSpPr>
              <p:nvPr/>
            </p:nvSpPr>
            <p:spPr bwMode="auto">
              <a:xfrm>
                <a:off x="2434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4" name="Rectangle 113"/>
              <p:cNvSpPr>
                <a:spLocks noChangeArrowheads="1"/>
              </p:cNvSpPr>
              <p:nvPr/>
            </p:nvSpPr>
            <p:spPr bwMode="auto">
              <a:xfrm>
                <a:off x="2473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" name="Rectangle 114"/>
              <p:cNvSpPr>
                <a:spLocks noChangeArrowheads="1"/>
              </p:cNvSpPr>
              <p:nvPr/>
            </p:nvSpPr>
            <p:spPr bwMode="auto">
              <a:xfrm>
                <a:off x="2511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" name="Rectangle 115"/>
              <p:cNvSpPr>
                <a:spLocks noChangeArrowheads="1"/>
              </p:cNvSpPr>
              <p:nvPr/>
            </p:nvSpPr>
            <p:spPr bwMode="auto">
              <a:xfrm>
                <a:off x="2549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" name="Rectangle 116"/>
              <p:cNvSpPr>
                <a:spLocks noChangeArrowheads="1"/>
              </p:cNvSpPr>
              <p:nvPr/>
            </p:nvSpPr>
            <p:spPr bwMode="auto">
              <a:xfrm>
                <a:off x="2588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Rectangle 117"/>
              <p:cNvSpPr>
                <a:spLocks noChangeArrowheads="1"/>
              </p:cNvSpPr>
              <p:nvPr/>
            </p:nvSpPr>
            <p:spPr bwMode="auto">
              <a:xfrm>
                <a:off x="2626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Rectangle 118"/>
              <p:cNvSpPr>
                <a:spLocks noChangeArrowheads="1"/>
              </p:cNvSpPr>
              <p:nvPr/>
            </p:nvSpPr>
            <p:spPr bwMode="auto">
              <a:xfrm>
                <a:off x="2665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" name="Rectangle 119"/>
              <p:cNvSpPr>
                <a:spLocks noChangeArrowheads="1"/>
              </p:cNvSpPr>
              <p:nvPr/>
            </p:nvSpPr>
            <p:spPr bwMode="auto">
              <a:xfrm>
                <a:off x="2703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" name="Rectangle 120"/>
              <p:cNvSpPr>
                <a:spLocks noChangeArrowheads="1"/>
              </p:cNvSpPr>
              <p:nvPr/>
            </p:nvSpPr>
            <p:spPr bwMode="auto">
              <a:xfrm>
                <a:off x="2742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" name="Rectangle 121"/>
              <p:cNvSpPr>
                <a:spLocks noChangeArrowheads="1"/>
              </p:cNvSpPr>
              <p:nvPr/>
            </p:nvSpPr>
            <p:spPr bwMode="auto">
              <a:xfrm>
                <a:off x="2780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Rectangle 122"/>
              <p:cNvSpPr>
                <a:spLocks noChangeArrowheads="1"/>
              </p:cNvSpPr>
              <p:nvPr/>
            </p:nvSpPr>
            <p:spPr bwMode="auto">
              <a:xfrm>
                <a:off x="2819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Rectangle 123"/>
              <p:cNvSpPr>
                <a:spLocks noChangeArrowheads="1"/>
              </p:cNvSpPr>
              <p:nvPr/>
            </p:nvSpPr>
            <p:spPr bwMode="auto">
              <a:xfrm>
                <a:off x="2857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" name="Rectangle 124"/>
              <p:cNvSpPr>
                <a:spLocks noChangeArrowheads="1"/>
              </p:cNvSpPr>
              <p:nvPr/>
            </p:nvSpPr>
            <p:spPr bwMode="auto">
              <a:xfrm>
                <a:off x="2896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" name="Rectangle 125"/>
              <p:cNvSpPr>
                <a:spLocks noChangeArrowheads="1"/>
              </p:cNvSpPr>
              <p:nvPr/>
            </p:nvSpPr>
            <p:spPr bwMode="auto">
              <a:xfrm>
                <a:off x="2934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" name="Rectangle 126"/>
              <p:cNvSpPr>
                <a:spLocks noChangeArrowheads="1"/>
              </p:cNvSpPr>
              <p:nvPr/>
            </p:nvSpPr>
            <p:spPr bwMode="auto">
              <a:xfrm>
                <a:off x="2973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" name="Rectangle 127"/>
              <p:cNvSpPr>
                <a:spLocks noChangeArrowheads="1"/>
              </p:cNvSpPr>
              <p:nvPr/>
            </p:nvSpPr>
            <p:spPr bwMode="auto">
              <a:xfrm>
                <a:off x="3011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" name="Rectangle 128"/>
              <p:cNvSpPr>
                <a:spLocks noChangeArrowheads="1"/>
              </p:cNvSpPr>
              <p:nvPr/>
            </p:nvSpPr>
            <p:spPr bwMode="auto">
              <a:xfrm>
                <a:off x="3050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" name="Rectangle 129"/>
              <p:cNvSpPr>
                <a:spLocks noChangeArrowheads="1"/>
              </p:cNvSpPr>
              <p:nvPr/>
            </p:nvSpPr>
            <p:spPr bwMode="auto">
              <a:xfrm>
                <a:off x="3088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" name="Rectangle 130"/>
              <p:cNvSpPr>
                <a:spLocks noChangeArrowheads="1"/>
              </p:cNvSpPr>
              <p:nvPr/>
            </p:nvSpPr>
            <p:spPr bwMode="auto">
              <a:xfrm>
                <a:off x="3127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" name="Rectangle 131"/>
              <p:cNvSpPr>
                <a:spLocks noChangeArrowheads="1"/>
              </p:cNvSpPr>
              <p:nvPr/>
            </p:nvSpPr>
            <p:spPr bwMode="auto">
              <a:xfrm>
                <a:off x="3165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" name="Rectangle 132"/>
              <p:cNvSpPr>
                <a:spLocks noChangeArrowheads="1"/>
              </p:cNvSpPr>
              <p:nvPr/>
            </p:nvSpPr>
            <p:spPr bwMode="auto">
              <a:xfrm>
                <a:off x="3204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" name="Rectangle 133"/>
              <p:cNvSpPr>
                <a:spLocks noChangeArrowheads="1"/>
              </p:cNvSpPr>
              <p:nvPr/>
            </p:nvSpPr>
            <p:spPr bwMode="auto">
              <a:xfrm>
                <a:off x="3242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" name="Rectangle 134"/>
              <p:cNvSpPr>
                <a:spLocks noChangeArrowheads="1"/>
              </p:cNvSpPr>
              <p:nvPr/>
            </p:nvSpPr>
            <p:spPr bwMode="auto">
              <a:xfrm>
                <a:off x="3281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" name="Rectangle 135"/>
              <p:cNvSpPr>
                <a:spLocks noChangeArrowheads="1"/>
              </p:cNvSpPr>
              <p:nvPr/>
            </p:nvSpPr>
            <p:spPr bwMode="auto">
              <a:xfrm>
                <a:off x="3319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7" name="Rectangle 136"/>
              <p:cNvSpPr>
                <a:spLocks noChangeArrowheads="1"/>
              </p:cNvSpPr>
              <p:nvPr/>
            </p:nvSpPr>
            <p:spPr bwMode="auto">
              <a:xfrm>
                <a:off x="3358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8" name="Rectangle 137"/>
              <p:cNvSpPr>
                <a:spLocks noChangeArrowheads="1"/>
              </p:cNvSpPr>
              <p:nvPr/>
            </p:nvSpPr>
            <p:spPr bwMode="auto">
              <a:xfrm>
                <a:off x="3396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9" name="Rectangle 138"/>
              <p:cNvSpPr>
                <a:spLocks noChangeArrowheads="1"/>
              </p:cNvSpPr>
              <p:nvPr/>
            </p:nvSpPr>
            <p:spPr bwMode="auto">
              <a:xfrm>
                <a:off x="3435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0" name="Rectangle 139"/>
              <p:cNvSpPr>
                <a:spLocks noChangeArrowheads="1"/>
              </p:cNvSpPr>
              <p:nvPr/>
            </p:nvSpPr>
            <p:spPr bwMode="auto">
              <a:xfrm>
                <a:off x="3473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1" name="Rectangle 140"/>
              <p:cNvSpPr>
                <a:spLocks noChangeArrowheads="1"/>
              </p:cNvSpPr>
              <p:nvPr/>
            </p:nvSpPr>
            <p:spPr bwMode="auto">
              <a:xfrm>
                <a:off x="3512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2" name="Rectangle 141"/>
              <p:cNvSpPr>
                <a:spLocks noChangeArrowheads="1"/>
              </p:cNvSpPr>
              <p:nvPr/>
            </p:nvSpPr>
            <p:spPr bwMode="auto">
              <a:xfrm>
                <a:off x="3550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3" name="Rectangle 142"/>
              <p:cNvSpPr>
                <a:spLocks noChangeArrowheads="1"/>
              </p:cNvSpPr>
              <p:nvPr/>
            </p:nvSpPr>
            <p:spPr bwMode="auto">
              <a:xfrm>
                <a:off x="3589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" name="Rectangle 143"/>
              <p:cNvSpPr>
                <a:spLocks noChangeArrowheads="1"/>
              </p:cNvSpPr>
              <p:nvPr/>
            </p:nvSpPr>
            <p:spPr bwMode="auto">
              <a:xfrm>
                <a:off x="3627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5" name="Rectangle 144"/>
              <p:cNvSpPr>
                <a:spLocks noChangeArrowheads="1"/>
              </p:cNvSpPr>
              <p:nvPr/>
            </p:nvSpPr>
            <p:spPr bwMode="auto">
              <a:xfrm>
                <a:off x="3666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" name="Rectangle 145"/>
              <p:cNvSpPr>
                <a:spLocks noChangeArrowheads="1"/>
              </p:cNvSpPr>
              <p:nvPr/>
            </p:nvSpPr>
            <p:spPr bwMode="auto">
              <a:xfrm>
                <a:off x="3704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7" name="Rectangle 146"/>
              <p:cNvSpPr>
                <a:spLocks noChangeArrowheads="1"/>
              </p:cNvSpPr>
              <p:nvPr/>
            </p:nvSpPr>
            <p:spPr bwMode="auto">
              <a:xfrm>
                <a:off x="3743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8" name="Rectangle 147"/>
              <p:cNvSpPr>
                <a:spLocks noChangeArrowheads="1"/>
              </p:cNvSpPr>
              <p:nvPr/>
            </p:nvSpPr>
            <p:spPr bwMode="auto">
              <a:xfrm>
                <a:off x="3781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9" name="Rectangle 148"/>
              <p:cNvSpPr>
                <a:spLocks noChangeArrowheads="1"/>
              </p:cNvSpPr>
              <p:nvPr/>
            </p:nvSpPr>
            <p:spPr bwMode="auto">
              <a:xfrm>
                <a:off x="3820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0" name="Rectangle 149"/>
              <p:cNvSpPr>
                <a:spLocks noChangeArrowheads="1"/>
              </p:cNvSpPr>
              <p:nvPr/>
            </p:nvSpPr>
            <p:spPr bwMode="auto">
              <a:xfrm>
                <a:off x="3858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" name="Rectangle 150"/>
              <p:cNvSpPr>
                <a:spLocks noChangeArrowheads="1"/>
              </p:cNvSpPr>
              <p:nvPr/>
            </p:nvSpPr>
            <p:spPr bwMode="auto">
              <a:xfrm>
                <a:off x="3897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" name="Rectangle 151"/>
              <p:cNvSpPr>
                <a:spLocks noChangeArrowheads="1"/>
              </p:cNvSpPr>
              <p:nvPr/>
            </p:nvSpPr>
            <p:spPr bwMode="auto">
              <a:xfrm>
                <a:off x="3935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" name="Rectangle 152"/>
              <p:cNvSpPr>
                <a:spLocks noChangeArrowheads="1"/>
              </p:cNvSpPr>
              <p:nvPr/>
            </p:nvSpPr>
            <p:spPr bwMode="auto">
              <a:xfrm>
                <a:off x="3974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4" name="Rectangle 153"/>
              <p:cNvSpPr>
                <a:spLocks noChangeArrowheads="1"/>
              </p:cNvSpPr>
              <p:nvPr/>
            </p:nvSpPr>
            <p:spPr bwMode="auto">
              <a:xfrm>
                <a:off x="4012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5" name="Rectangle 154"/>
              <p:cNvSpPr>
                <a:spLocks noChangeArrowheads="1"/>
              </p:cNvSpPr>
              <p:nvPr/>
            </p:nvSpPr>
            <p:spPr bwMode="auto">
              <a:xfrm>
                <a:off x="4051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" name="Rectangle 155"/>
              <p:cNvSpPr>
                <a:spLocks noChangeArrowheads="1"/>
              </p:cNvSpPr>
              <p:nvPr/>
            </p:nvSpPr>
            <p:spPr bwMode="auto">
              <a:xfrm>
                <a:off x="4089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7" name="Rectangle 156"/>
              <p:cNvSpPr>
                <a:spLocks noChangeArrowheads="1"/>
              </p:cNvSpPr>
              <p:nvPr/>
            </p:nvSpPr>
            <p:spPr bwMode="auto">
              <a:xfrm>
                <a:off x="4128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8" name="Rectangle 157"/>
              <p:cNvSpPr>
                <a:spLocks noChangeArrowheads="1"/>
              </p:cNvSpPr>
              <p:nvPr/>
            </p:nvSpPr>
            <p:spPr bwMode="auto">
              <a:xfrm>
                <a:off x="4166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9" name="Rectangle 158"/>
              <p:cNvSpPr>
                <a:spLocks noChangeArrowheads="1"/>
              </p:cNvSpPr>
              <p:nvPr/>
            </p:nvSpPr>
            <p:spPr bwMode="auto">
              <a:xfrm>
                <a:off x="4205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0" name="Rectangle 159"/>
              <p:cNvSpPr>
                <a:spLocks noChangeArrowheads="1"/>
              </p:cNvSpPr>
              <p:nvPr/>
            </p:nvSpPr>
            <p:spPr bwMode="auto">
              <a:xfrm>
                <a:off x="4243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1" name="Rectangle 160"/>
              <p:cNvSpPr>
                <a:spLocks noChangeArrowheads="1"/>
              </p:cNvSpPr>
              <p:nvPr/>
            </p:nvSpPr>
            <p:spPr bwMode="auto">
              <a:xfrm>
                <a:off x="4282" y="2098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2" name="Rectangle 161"/>
              <p:cNvSpPr>
                <a:spLocks noChangeArrowheads="1"/>
              </p:cNvSpPr>
              <p:nvPr/>
            </p:nvSpPr>
            <p:spPr bwMode="auto">
              <a:xfrm>
                <a:off x="4320" y="2098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92" name="Group 226"/>
            <p:cNvGrpSpPr>
              <a:grpSpLocks/>
            </p:cNvGrpSpPr>
            <p:nvPr/>
          </p:nvGrpSpPr>
          <p:grpSpPr bwMode="auto">
            <a:xfrm>
              <a:off x="1296" y="2387"/>
              <a:ext cx="2399" cy="13"/>
              <a:chOff x="1934" y="2393"/>
              <a:chExt cx="2399" cy="13"/>
            </a:xfrm>
          </p:grpSpPr>
          <p:sp>
            <p:nvSpPr>
              <p:cNvPr id="7198" name="Rectangle 163"/>
              <p:cNvSpPr>
                <a:spLocks noChangeArrowheads="1"/>
              </p:cNvSpPr>
              <p:nvPr/>
            </p:nvSpPr>
            <p:spPr bwMode="auto">
              <a:xfrm>
                <a:off x="1934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Rectangle 164"/>
              <p:cNvSpPr>
                <a:spLocks noChangeArrowheads="1"/>
              </p:cNvSpPr>
              <p:nvPr/>
            </p:nvSpPr>
            <p:spPr bwMode="auto">
              <a:xfrm>
                <a:off x="1972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Rectangle 165"/>
              <p:cNvSpPr>
                <a:spLocks noChangeArrowheads="1"/>
              </p:cNvSpPr>
              <p:nvPr/>
            </p:nvSpPr>
            <p:spPr bwMode="auto">
              <a:xfrm>
                <a:off x="2011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Rectangle 166"/>
              <p:cNvSpPr>
                <a:spLocks noChangeArrowheads="1"/>
              </p:cNvSpPr>
              <p:nvPr/>
            </p:nvSpPr>
            <p:spPr bwMode="auto">
              <a:xfrm>
                <a:off x="2049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Rectangle 167"/>
              <p:cNvSpPr>
                <a:spLocks noChangeArrowheads="1"/>
              </p:cNvSpPr>
              <p:nvPr/>
            </p:nvSpPr>
            <p:spPr bwMode="auto">
              <a:xfrm>
                <a:off x="2088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Rectangle 168"/>
              <p:cNvSpPr>
                <a:spLocks noChangeArrowheads="1"/>
              </p:cNvSpPr>
              <p:nvPr/>
            </p:nvSpPr>
            <p:spPr bwMode="auto">
              <a:xfrm>
                <a:off x="2126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Rectangle 169"/>
              <p:cNvSpPr>
                <a:spLocks noChangeArrowheads="1"/>
              </p:cNvSpPr>
              <p:nvPr/>
            </p:nvSpPr>
            <p:spPr bwMode="auto">
              <a:xfrm>
                <a:off x="2165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Rectangle 170"/>
              <p:cNvSpPr>
                <a:spLocks noChangeArrowheads="1"/>
              </p:cNvSpPr>
              <p:nvPr/>
            </p:nvSpPr>
            <p:spPr bwMode="auto">
              <a:xfrm>
                <a:off x="2203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Rectangle 171"/>
              <p:cNvSpPr>
                <a:spLocks noChangeArrowheads="1"/>
              </p:cNvSpPr>
              <p:nvPr/>
            </p:nvSpPr>
            <p:spPr bwMode="auto">
              <a:xfrm>
                <a:off x="2242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Rectangle 172"/>
              <p:cNvSpPr>
                <a:spLocks noChangeArrowheads="1"/>
              </p:cNvSpPr>
              <p:nvPr/>
            </p:nvSpPr>
            <p:spPr bwMode="auto">
              <a:xfrm>
                <a:off x="2280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Rectangle 173"/>
              <p:cNvSpPr>
                <a:spLocks noChangeArrowheads="1"/>
              </p:cNvSpPr>
              <p:nvPr/>
            </p:nvSpPr>
            <p:spPr bwMode="auto">
              <a:xfrm>
                <a:off x="2319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Rectangle 174"/>
              <p:cNvSpPr>
                <a:spLocks noChangeArrowheads="1"/>
              </p:cNvSpPr>
              <p:nvPr/>
            </p:nvSpPr>
            <p:spPr bwMode="auto">
              <a:xfrm>
                <a:off x="2357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Rectangle 175"/>
              <p:cNvSpPr>
                <a:spLocks noChangeArrowheads="1"/>
              </p:cNvSpPr>
              <p:nvPr/>
            </p:nvSpPr>
            <p:spPr bwMode="auto">
              <a:xfrm>
                <a:off x="2396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Rectangle 176"/>
              <p:cNvSpPr>
                <a:spLocks noChangeArrowheads="1"/>
              </p:cNvSpPr>
              <p:nvPr/>
            </p:nvSpPr>
            <p:spPr bwMode="auto">
              <a:xfrm>
                <a:off x="2434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Rectangle 177"/>
              <p:cNvSpPr>
                <a:spLocks noChangeArrowheads="1"/>
              </p:cNvSpPr>
              <p:nvPr/>
            </p:nvSpPr>
            <p:spPr bwMode="auto">
              <a:xfrm>
                <a:off x="2473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Rectangle 178"/>
              <p:cNvSpPr>
                <a:spLocks noChangeArrowheads="1"/>
              </p:cNvSpPr>
              <p:nvPr/>
            </p:nvSpPr>
            <p:spPr bwMode="auto">
              <a:xfrm>
                <a:off x="2511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Rectangle 179"/>
              <p:cNvSpPr>
                <a:spLocks noChangeArrowheads="1"/>
              </p:cNvSpPr>
              <p:nvPr/>
            </p:nvSpPr>
            <p:spPr bwMode="auto">
              <a:xfrm>
                <a:off x="2549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Rectangle 180"/>
              <p:cNvSpPr>
                <a:spLocks noChangeArrowheads="1"/>
              </p:cNvSpPr>
              <p:nvPr/>
            </p:nvSpPr>
            <p:spPr bwMode="auto">
              <a:xfrm>
                <a:off x="2588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Rectangle 181"/>
              <p:cNvSpPr>
                <a:spLocks noChangeArrowheads="1"/>
              </p:cNvSpPr>
              <p:nvPr/>
            </p:nvSpPr>
            <p:spPr bwMode="auto">
              <a:xfrm>
                <a:off x="2626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Rectangle 182"/>
              <p:cNvSpPr>
                <a:spLocks noChangeArrowheads="1"/>
              </p:cNvSpPr>
              <p:nvPr/>
            </p:nvSpPr>
            <p:spPr bwMode="auto">
              <a:xfrm>
                <a:off x="2665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Rectangle 183"/>
              <p:cNvSpPr>
                <a:spLocks noChangeArrowheads="1"/>
              </p:cNvSpPr>
              <p:nvPr/>
            </p:nvSpPr>
            <p:spPr bwMode="auto">
              <a:xfrm>
                <a:off x="2703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Rectangle 184"/>
              <p:cNvSpPr>
                <a:spLocks noChangeArrowheads="1"/>
              </p:cNvSpPr>
              <p:nvPr/>
            </p:nvSpPr>
            <p:spPr bwMode="auto">
              <a:xfrm>
                <a:off x="2742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Rectangle 185"/>
              <p:cNvSpPr>
                <a:spLocks noChangeArrowheads="1"/>
              </p:cNvSpPr>
              <p:nvPr/>
            </p:nvSpPr>
            <p:spPr bwMode="auto">
              <a:xfrm>
                <a:off x="2780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Rectangle 186"/>
              <p:cNvSpPr>
                <a:spLocks noChangeArrowheads="1"/>
              </p:cNvSpPr>
              <p:nvPr/>
            </p:nvSpPr>
            <p:spPr bwMode="auto">
              <a:xfrm>
                <a:off x="2819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Rectangle 187"/>
              <p:cNvSpPr>
                <a:spLocks noChangeArrowheads="1"/>
              </p:cNvSpPr>
              <p:nvPr/>
            </p:nvSpPr>
            <p:spPr bwMode="auto">
              <a:xfrm>
                <a:off x="2857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Rectangle 188"/>
              <p:cNvSpPr>
                <a:spLocks noChangeArrowheads="1"/>
              </p:cNvSpPr>
              <p:nvPr/>
            </p:nvSpPr>
            <p:spPr bwMode="auto">
              <a:xfrm>
                <a:off x="2896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Rectangle 189"/>
              <p:cNvSpPr>
                <a:spLocks noChangeArrowheads="1"/>
              </p:cNvSpPr>
              <p:nvPr/>
            </p:nvSpPr>
            <p:spPr bwMode="auto">
              <a:xfrm>
                <a:off x="2934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Rectangle 190"/>
              <p:cNvSpPr>
                <a:spLocks noChangeArrowheads="1"/>
              </p:cNvSpPr>
              <p:nvPr/>
            </p:nvSpPr>
            <p:spPr bwMode="auto">
              <a:xfrm>
                <a:off x="2973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Rectangle 191"/>
              <p:cNvSpPr>
                <a:spLocks noChangeArrowheads="1"/>
              </p:cNvSpPr>
              <p:nvPr/>
            </p:nvSpPr>
            <p:spPr bwMode="auto">
              <a:xfrm>
                <a:off x="3011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Rectangle 192"/>
              <p:cNvSpPr>
                <a:spLocks noChangeArrowheads="1"/>
              </p:cNvSpPr>
              <p:nvPr/>
            </p:nvSpPr>
            <p:spPr bwMode="auto">
              <a:xfrm>
                <a:off x="3050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Rectangle 193"/>
              <p:cNvSpPr>
                <a:spLocks noChangeArrowheads="1"/>
              </p:cNvSpPr>
              <p:nvPr/>
            </p:nvSpPr>
            <p:spPr bwMode="auto">
              <a:xfrm>
                <a:off x="3088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Rectangle 194"/>
              <p:cNvSpPr>
                <a:spLocks noChangeArrowheads="1"/>
              </p:cNvSpPr>
              <p:nvPr/>
            </p:nvSpPr>
            <p:spPr bwMode="auto">
              <a:xfrm>
                <a:off x="3127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Rectangle 195"/>
              <p:cNvSpPr>
                <a:spLocks noChangeArrowheads="1"/>
              </p:cNvSpPr>
              <p:nvPr/>
            </p:nvSpPr>
            <p:spPr bwMode="auto">
              <a:xfrm>
                <a:off x="3165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Rectangle 196"/>
              <p:cNvSpPr>
                <a:spLocks noChangeArrowheads="1"/>
              </p:cNvSpPr>
              <p:nvPr/>
            </p:nvSpPr>
            <p:spPr bwMode="auto">
              <a:xfrm>
                <a:off x="3204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Rectangle 197"/>
              <p:cNvSpPr>
                <a:spLocks noChangeArrowheads="1"/>
              </p:cNvSpPr>
              <p:nvPr/>
            </p:nvSpPr>
            <p:spPr bwMode="auto">
              <a:xfrm>
                <a:off x="3242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3" name="Rectangle 198"/>
              <p:cNvSpPr>
                <a:spLocks noChangeArrowheads="1"/>
              </p:cNvSpPr>
              <p:nvPr/>
            </p:nvSpPr>
            <p:spPr bwMode="auto">
              <a:xfrm>
                <a:off x="3281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Rectangle 199"/>
              <p:cNvSpPr>
                <a:spLocks noChangeArrowheads="1"/>
              </p:cNvSpPr>
              <p:nvPr/>
            </p:nvSpPr>
            <p:spPr bwMode="auto">
              <a:xfrm>
                <a:off x="3319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Rectangle 200"/>
              <p:cNvSpPr>
                <a:spLocks noChangeArrowheads="1"/>
              </p:cNvSpPr>
              <p:nvPr/>
            </p:nvSpPr>
            <p:spPr bwMode="auto">
              <a:xfrm>
                <a:off x="3358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Rectangle 201"/>
              <p:cNvSpPr>
                <a:spLocks noChangeArrowheads="1"/>
              </p:cNvSpPr>
              <p:nvPr/>
            </p:nvSpPr>
            <p:spPr bwMode="auto">
              <a:xfrm>
                <a:off x="3396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Rectangle 202"/>
              <p:cNvSpPr>
                <a:spLocks noChangeArrowheads="1"/>
              </p:cNvSpPr>
              <p:nvPr/>
            </p:nvSpPr>
            <p:spPr bwMode="auto">
              <a:xfrm>
                <a:off x="3435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Rectangle 203"/>
              <p:cNvSpPr>
                <a:spLocks noChangeArrowheads="1"/>
              </p:cNvSpPr>
              <p:nvPr/>
            </p:nvSpPr>
            <p:spPr bwMode="auto">
              <a:xfrm>
                <a:off x="3473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Rectangle 204"/>
              <p:cNvSpPr>
                <a:spLocks noChangeArrowheads="1"/>
              </p:cNvSpPr>
              <p:nvPr/>
            </p:nvSpPr>
            <p:spPr bwMode="auto">
              <a:xfrm>
                <a:off x="3512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Rectangle 205"/>
              <p:cNvSpPr>
                <a:spLocks noChangeArrowheads="1"/>
              </p:cNvSpPr>
              <p:nvPr/>
            </p:nvSpPr>
            <p:spPr bwMode="auto">
              <a:xfrm>
                <a:off x="3550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Rectangle 206"/>
              <p:cNvSpPr>
                <a:spLocks noChangeArrowheads="1"/>
              </p:cNvSpPr>
              <p:nvPr/>
            </p:nvSpPr>
            <p:spPr bwMode="auto">
              <a:xfrm>
                <a:off x="3589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Rectangle 207"/>
              <p:cNvSpPr>
                <a:spLocks noChangeArrowheads="1"/>
              </p:cNvSpPr>
              <p:nvPr/>
            </p:nvSpPr>
            <p:spPr bwMode="auto">
              <a:xfrm>
                <a:off x="3627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Rectangle 208"/>
              <p:cNvSpPr>
                <a:spLocks noChangeArrowheads="1"/>
              </p:cNvSpPr>
              <p:nvPr/>
            </p:nvSpPr>
            <p:spPr bwMode="auto">
              <a:xfrm>
                <a:off x="3666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Rectangle 209"/>
              <p:cNvSpPr>
                <a:spLocks noChangeArrowheads="1"/>
              </p:cNvSpPr>
              <p:nvPr/>
            </p:nvSpPr>
            <p:spPr bwMode="auto">
              <a:xfrm>
                <a:off x="3704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Rectangle 210"/>
              <p:cNvSpPr>
                <a:spLocks noChangeArrowheads="1"/>
              </p:cNvSpPr>
              <p:nvPr/>
            </p:nvSpPr>
            <p:spPr bwMode="auto">
              <a:xfrm>
                <a:off x="3743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Rectangle 211"/>
              <p:cNvSpPr>
                <a:spLocks noChangeArrowheads="1"/>
              </p:cNvSpPr>
              <p:nvPr/>
            </p:nvSpPr>
            <p:spPr bwMode="auto">
              <a:xfrm>
                <a:off x="3781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Rectangle 212"/>
              <p:cNvSpPr>
                <a:spLocks noChangeArrowheads="1"/>
              </p:cNvSpPr>
              <p:nvPr/>
            </p:nvSpPr>
            <p:spPr bwMode="auto">
              <a:xfrm>
                <a:off x="3820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Rectangle 213"/>
              <p:cNvSpPr>
                <a:spLocks noChangeArrowheads="1"/>
              </p:cNvSpPr>
              <p:nvPr/>
            </p:nvSpPr>
            <p:spPr bwMode="auto">
              <a:xfrm>
                <a:off x="3858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Rectangle 214"/>
              <p:cNvSpPr>
                <a:spLocks noChangeArrowheads="1"/>
              </p:cNvSpPr>
              <p:nvPr/>
            </p:nvSpPr>
            <p:spPr bwMode="auto">
              <a:xfrm>
                <a:off x="3897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Rectangle 215"/>
              <p:cNvSpPr>
                <a:spLocks noChangeArrowheads="1"/>
              </p:cNvSpPr>
              <p:nvPr/>
            </p:nvSpPr>
            <p:spPr bwMode="auto">
              <a:xfrm>
                <a:off x="3935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Rectangle 216"/>
              <p:cNvSpPr>
                <a:spLocks noChangeArrowheads="1"/>
              </p:cNvSpPr>
              <p:nvPr/>
            </p:nvSpPr>
            <p:spPr bwMode="auto">
              <a:xfrm>
                <a:off x="3974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Rectangle 217"/>
              <p:cNvSpPr>
                <a:spLocks noChangeArrowheads="1"/>
              </p:cNvSpPr>
              <p:nvPr/>
            </p:nvSpPr>
            <p:spPr bwMode="auto">
              <a:xfrm>
                <a:off x="4012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Rectangle 218"/>
              <p:cNvSpPr>
                <a:spLocks noChangeArrowheads="1"/>
              </p:cNvSpPr>
              <p:nvPr/>
            </p:nvSpPr>
            <p:spPr bwMode="auto">
              <a:xfrm>
                <a:off x="4051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Rectangle 219"/>
              <p:cNvSpPr>
                <a:spLocks noChangeArrowheads="1"/>
              </p:cNvSpPr>
              <p:nvPr/>
            </p:nvSpPr>
            <p:spPr bwMode="auto">
              <a:xfrm>
                <a:off x="4089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Rectangle 220"/>
              <p:cNvSpPr>
                <a:spLocks noChangeArrowheads="1"/>
              </p:cNvSpPr>
              <p:nvPr/>
            </p:nvSpPr>
            <p:spPr bwMode="auto">
              <a:xfrm>
                <a:off x="4128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Rectangle 221"/>
              <p:cNvSpPr>
                <a:spLocks noChangeArrowheads="1"/>
              </p:cNvSpPr>
              <p:nvPr/>
            </p:nvSpPr>
            <p:spPr bwMode="auto">
              <a:xfrm>
                <a:off x="4166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Rectangle 222"/>
              <p:cNvSpPr>
                <a:spLocks noChangeArrowheads="1"/>
              </p:cNvSpPr>
              <p:nvPr/>
            </p:nvSpPr>
            <p:spPr bwMode="auto">
              <a:xfrm>
                <a:off x="4205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Rectangle 223"/>
              <p:cNvSpPr>
                <a:spLocks noChangeArrowheads="1"/>
              </p:cNvSpPr>
              <p:nvPr/>
            </p:nvSpPr>
            <p:spPr bwMode="auto">
              <a:xfrm>
                <a:off x="4243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Rectangle 224"/>
              <p:cNvSpPr>
                <a:spLocks noChangeArrowheads="1"/>
              </p:cNvSpPr>
              <p:nvPr/>
            </p:nvSpPr>
            <p:spPr bwMode="auto">
              <a:xfrm>
                <a:off x="4282" y="2393"/>
                <a:ext cx="12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Rectangle 225"/>
              <p:cNvSpPr>
                <a:spLocks noChangeArrowheads="1"/>
              </p:cNvSpPr>
              <p:nvPr/>
            </p:nvSpPr>
            <p:spPr bwMode="auto">
              <a:xfrm>
                <a:off x="4320" y="2393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3" name="Freeform 368"/>
            <p:cNvSpPr>
              <a:spLocks/>
            </p:cNvSpPr>
            <p:nvPr/>
          </p:nvSpPr>
          <p:spPr bwMode="auto">
            <a:xfrm>
              <a:off x="3584" y="1776"/>
              <a:ext cx="206" cy="603"/>
            </a:xfrm>
            <a:custGeom>
              <a:avLst/>
              <a:gdLst>
                <a:gd name="T0" fmla="*/ 0 w 206"/>
                <a:gd name="T1" fmla="*/ 603 h 603"/>
                <a:gd name="T2" fmla="*/ 206 w 206"/>
                <a:gd name="T3" fmla="*/ 603 h 603"/>
                <a:gd name="T4" fmla="*/ 206 w 206"/>
                <a:gd name="T5" fmla="*/ 0 h 6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" h="603">
                  <a:moveTo>
                    <a:pt x="0" y="603"/>
                  </a:moveTo>
                  <a:lnTo>
                    <a:pt x="206" y="603"/>
                  </a:lnTo>
                  <a:lnTo>
                    <a:pt x="206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369"/>
            <p:cNvSpPr>
              <a:spLocks noChangeShapeType="1"/>
            </p:cNvSpPr>
            <p:nvPr/>
          </p:nvSpPr>
          <p:spPr bwMode="auto">
            <a:xfrm>
              <a:off x="4046" y="2084"/>
              <a:ext cx="29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Arc 370"/>
            <p:cNvSpPr>
              <a:spLocks/>
            </p:cNvSpPr>
            <p:nvPr/>
          </p:nvSpPr>
          <p:spPr bwMode="auto">
            <a:xfrm>
              <a:off x="3790" y="1776"/>
              <a:ext cx="257" cy="321"/>
            </a:xfrm>
            <a:custGeom>
              <a:avLst/>
              <a:gdLst>
                <a:gd name="T0" fmla="*/ 256 w 21600"/>
                <a:gd name="T1" fmla="*/ 321 h 21666"/>
                <a:gd name="T2" fmla="*/ 0 w 21600"/>
                <a:gd name="T3" fmla="*/ 0 h 21666"/>
                <a:gd name="T4" fmla="*/ 257 w 21600"/>
                <a:gd name="T5" fmla="*/ 1 h 216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66" fill="none" extrusionOk="0">
                  <a:moveTo>
                    <a:pt x="21515" y="21666"/>
                  </a:moveTo>
                  <a:cubicBezTo>
                    <a:pt x="9619" y="21620"/>
                    <a:pt x="0" y="11963"/>
                    <a:pt x="0" y="67"/>
                  </a:cubicBezTo>
                  <a:cubicBezTo>
                    <a:pt x="0" y="44"/>
                    <a:pt x="0" y="22"/>
                    <a:pt x="0" y="-1"/>
                  </a:cubicBezTo>
                </a:path>
                <a:path w="21600" h="21666" stroke="0" extrusionOk="0">
                  <a:moveTo>
                    <a:pt x="21515" y="21666"/>
                  </a:moveTo>
                  <a:cubicBezTo>
                    <a:pt x="9619" y="21620"/>
                    <a:pt x="0" y="11963"/>
                    <a:pt x="0" y="67"/>
                  </a:cubicBezTo>
                  <a:cubicBezTo>
                    <a:pt x="0" y="44"/>
                    <a:pt x="0" y="22"/>
                    <a:pt x="0" y="-1"/>
                  </a:cubicBezTo>
                  <a:lnTo>
                    <a:pt x="21600" y="67"/>
                  </a:lnTo>
                  <a:lnTo>
                    <a:pt x="21515" y="21666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Rectangle 377"/>
            <p:cNvSpPr>
              <a:spLocks noChangeArrowheads="1"/>
            </p:cNvSpPr>
            <p:nvPr/>
          </p:nvSpPr>
          <p:spPr bwMode="auto">
            <a:xfrm>
              <a:off x="3654" y="2077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a</a:t>
              </a:r>
              <a:endParaRPr lang="en-GB"/>
            </a:p>
          </p:txBody>
        </p:sp>
        <p:sp>
          <p:nvSpPr>
            <p:cNvPr id="7197" name="Rectangle 378"/>
            <p:cNvSpPr>
              <a:spLocks noChangeArrowheads="1"/>
            </p:cNvSpPr>
            <p:nvPr/>
          </p:nvSpPr>
          <p:spPr bwMode="auto">
            <a:xfrm>
              <a:off x="4065" y="1782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g</a:t>
              </a:r>
              <a:endParaRPr lang="en-GB"/>
            </a:p>
          </p:txBody>
        </p:sp>
      </p:grpSp>
      <p:sp>
        <p:nvSpPr>
          <p:cNvPr id="7187" name="Rectangle 383"/>
          <p:cNvSpPr>
            <a:spLocks noChangeArrowheads="1"/>
          </p:cNvSpPr>
          <p:nvPr/>
        </p:nvSpPr>
        <p:spPr bwMode="auto">
          <a:xfrm>
            <a:off x="7434264" y="936626"/>
            <a:ext cx="252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Low supersaturation</a:t>
            </a:r>
            <a:endParaRPr lang="en-GB"/>
          </a:p>
        </p:txBody>
      </p:sp>
      <p:sp>
        <p:nvSpPr>
          <p:cNvPr id="7188" name="Rectangle 384"/>
          <p:cNvSpPr>
            <a:spLocks noChangeArrowheads="1"/>
          </p:cNvSpPr>
          <p:nvPr/>
        </p:nvSpPr>
        <p:spPr bwMode="auto">
          <a:xfrm>
            <a:off x="7434263" y="1262063"/>
            <a:ext cx="13017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P-LE mode</a:t>
            </a:r>
            <a:endParaRPr lang="en-GB"/>
          </a:p>
        </p:txBody>
      </p:sp>
      <p:sp>
        <p:nvSpPr>
          <p:cNvPr id="3463" name="Line 391"/>
          <p:cNvSpPr>
            <a:spLocks noChangeShapeType="1"/>
          </p:cNvSpPr>
          <p:nvPr/>
        </p:nvSpPr>
        <p:spPr bwMode="auto">
          <a:xfrm flipV="1">
            <a:off x="4800600" y="2819400"/>
            <a:ext cx="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30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4"/>
          <p:cNvSpPr>
            <a:spLocks noChangeShapeType="1"/>
          </p:cNvSpPr>
          <p:nvPr/>
        </p:nvSpPr>
        <p:spPr bwMode="auto">
          <a:xfrm flipH="1" flipV="1">
            <a:off x="-3678238" y="-6429375"/>
            <a:ext cx="20638" cy="206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" name="Line 5"/>
          <p:cNvSpPr>
            <a:spLocks noChangeShapeType="1"/>
          </p:cNvSpPr>
          <p:nvPr/>
        </p:nvSpPr>
        <p:spPr bwMode="auto">
          <a:xfrm flipH="1" flipV="1">
            <a:off x="-3678238" y="-6429375"/>
            <a:ext cx="20638" cy="206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2571751" y="565150"/>
            <a:ext cx="4225925" cy="3830638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Freeform 10"/>
          <p:cNvSpPr>
            <a:spLocks/>
          </p:cNvSpPr>
          <p:nvPr/>
        </p:nvSpPr>
        <p:spPr bwMode="auto">
          <a:xfrm>
            <a:off x="2592388" y="1211264"/>
            <a:ext cx="3808412" cy="3163887"/>
          </a:xfrm>
          <a:custGeom>
            <a:avLst/>
            <a:gdLst>
              <a:gd name="T0" fmla="*/ 41275 w 2399"/>
              <a:gd name="T1" fmla="*/ 0 h 1993"/>
              <a:gd name="T2" fmla="*/ 146050 w 2399"/>
              <a:gd name="T3" fmla="*/ 41275 h 1993"/>
              <a:gd name="T4" fmla="*/ 269875 w 2399"/>
              <a:gd name="T5" fmla="*/ 104775 h 1993"/>
              <a:gd name="T6" fmla="*/ 415925 w 2399"/>
              <a:gd name="T7" fmla="*/ 187325 h 1993"/>
              <a:gd name="T8" fmla="*/ 561975 w 2399"/>
              <a:gd name="T9" fmla="*/ 269875 h 1993"/>
              <a:gd name="T10" fmla="*/ 644525 w 2399"/>
              <a:gd name="T11" fmla="*/ 333375 h 1993"/>
              <a:gd name="T12" fmla="*/ 728662 w 2399"/>
              <a:gd name="T13" fmla="*/ 395287 h 1993"/>
              <a:gd name="T14" fmla="*/ 811212 w 2399"/>
              <a:gd name="T15" fmla="*/ 436562 h 1993"/>
              <a:gd name="T16" fmla="*/ 895350 w 2399"/>
              <a:gd name="T17" fmla="*/ 500062 h 1993"/>
              <a:gd name="T18" fmla="*/ 977900 w 2399"/>
              <a:gd name="T19" fmla="*/ 561975 h 1993"/>
              <a:gd name="T20" fmla="*/ 1082675 w 2399"/>
              <a:gd name="T21" fmla="*/ 646112 h 1993"/>
              <a:gd name="T22" fmla="*/ 1165225 w 2399"/>
              <a:gd name="T23" fmla="*/ 708025 h 1993"/>
              <a:gd name="T24" fmla="*/ 1270000 w 2399"/>
              <a:gd name="T25" fmla="*/ 790575 h 1993"/>
              <a:gd name="T26" fmla="*/ 1373187 w 2399"/>
              <a:gd name="T27" fmla="*/ 854075 h 1993"/>
              <a:gd name="T28" fmla="*/ 1457325 w 2399"/>
              <a:gd name="T29" fmla="*/ 936625 h 1993"/>
              <a:gd name="T30" fmla="*/ 1560512 w 2399"/>
              <a:gd name="T31" fmla="*/ 1020762 h 1993"/>
              <a:gd name="T32" fmla="*/ 1665287 w 2399"/>
              <a:gd name="T33" fmla="*/ 1082675 h 1993"/>
              <a:gd name="T34" fmla="*/ 1768475 w 2399"/>
              <a:gd name="T35" fmla="*/ 1165225 h 1993"/>
              <a:gd name="T36" fmla="*/ 1852612 w 2399"/>
              <a:gd name="T37" fmla="*/ 1249362 h 1993"/>
              <a:gd name="T38" fmla="*/ 1955800 w 2399"/>
              <a:gd name="T39" fmla="*/ 1331912 h 1993"/>
              <a:gd name="T40" fmla="*/ 2060575 w 2399"/>
              <a:gd name="T41" fmla="*/ 1416050 h 1993"/>
              <a:gd name="T42" fmla="*/ 2165350 w 2399"/>
              <a:gd name="T43" fmla="*/ 1519237 h 1993"/>
              <a:gd name="T44" fmla="*/ 2247900 w 2399"/>
              <a:gd name="T45" fmla="*/ 1603375 h 1993"/>
              <a:gd name="T46" fmla="*/ 2352675 w 2399"/>
              <a:gd name="T47" fmla="*/ 1685925 h 1993"/>
              <a:gd name="T48" fmla="*/ 2455862 w 2399"/>
              <a:gd name="T49" fmla="*/ 1770062 h 1993"/>
              <a:gd name="T50" fmla="*/ 2540000 w 2399"/>
              <a:gd name="T51" fmla="*/ 1852612 h 1993"/>
              <a:gd name="T52" fmla="*/ 2643187 w 2399"/>
              <a:gd name="T53" fmla="*/ 1936750 h 1993"/>
              <a:gd name="T54" fmla="*/ 2727325 w 2399"/>
              <a:gd name="T55" fmla="*/ 2019300 h 1993"/>
              <a:gd name="T56" fmla="*/ 2830512 w 2399"/>
              <a:gd name="T57" fmla="*/ 2101850 h 1993"/>
              <a:gd name="T58" fmla="*/ 2914650 w 2399"/>
              <a:gd name="T59" fmla="*/ 2185987 h 1993"/>
              <a:gd name="T60" fmla="*/ 2997200 w 2399"/>
              <a:gd name="T61" fmla="*/ 2268537 h 1993"/>
              <a:gd name="T62" fmla="*/ 3081337 w 2399"/>
              <a:gd name="T63" fmla="*/ 2352675 h 1993"/>
              <a:gd name="T64" fmla="*/ 3246437 w 2399"/>
              <a:gd name="T65" fmla="*/ 2519362 h 1993"/>
              <a:gd name="T66" fmla="*/ 3392487 w 2399"/>
              <a:gd name="T67" fmla="*/ 2665412 h 1993"/>
              <a:gd name="T68" fmla="*/ 3517900 w 2399"/>
              <a:gd name="T69" fmla="*/ 2809875 h 1993"/>
              <a:gd name="T70" fmla="*/ 3643312 w 2399"/>
              <a:gd name="T71" fmla="*/ 2935287 h 1993"/>
              <a:gd name="T72" fmla="*/ 3725862 w 2399"/>
              <a:gd name="T73" fmla="*/ 3060700 h 1993"/>
              <a:gd name="T74" fmla="*/ 3808412 w 2399"/>
              <a:gd name="T75" fmla="*/ 3163887 h 19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99" h="1993">
                <a:moveTo>
                  <a:pt x="0" y="0"/>
                </a:moveTo>
                <a:lnTo>
                  <a:pt x="26" y="0"/>
                </a:lnTo>
                <a:lnTo>
                  <a:pt x="52" y="13"/>
                </a:lnTo>
                <a:lnTo>
                  <a:pt x="92" y="26"/>
                </a:lnTo>
                <a:lnTo>
                  <a:pt x="131" y="52"/>
                </a:lnTo>
                <a:lnTo>
                  <a:pt x="170" y="66"/>
                </a:lnTo>
                <a:lnTo>
                  <a:pt x="210" y="92"/>
                </a:lnTo>
                <a:lnTo>
                  <a:pt x="262" y="118"/>
                </a:lnTo>
                <a:lnTo>
                  <a:pt x="302" y="144"/>
                </a:lnTo>
                <a:lnTo>
                  <a:pt x="354" y="170"/>
                </a:lnTo>
                <a:lnTo>
                  <a:pt x="380" y="197"/>
                </a:lnTo>
                <a:lnTo>
                  <a:pt x="406" y="210"/>
                </a:lnTo>
                <a:lnTo>
                  <a:pt x="433" y="223"/>
                </a:lnTo>
                <a:lnTo>
                  <a:pt x="459" y="249"/>
                </a:lnTo>
                <a:lnTo>
                  <a:pt x="485" y="262"/>
                </a:lnTo>
                <a:lnTo>
                  <a:pt x="511" y="275"/>
                </a:lnTo>
                <a:lnTo>
                  <a:pt x="538" y="302"/>
                </a:lnTo>
                <a:lnTo>
                  <a:pt x="564" y="315"/>
                </a:lnTo>
                <a:lnTo>
                  <a:pt x="590" y="341"/>
                </a:lnTo>
                <a:lnTo>
                  <a:pt x="616" y="354"/>
                </a:lnTo>
                <a:lnTo>
                  <a:pt x="656" y="380"/>
                </a:lnTo>
                <a:lnTo>
                  <a:pt x="682" y="407"/>
                </a:lnTo>
                <a:lnTo>
                  <a:pt x="708" y="420"/>
                </a:lnTo>
                <a:lnTo>
                  <a:pt x="734" y="446"/>
                </a:lnTo>
                <a:lnTo>
                  <a:pt x="774" y="472"/>
                </a:lnTo>
                <a:lnTo>
                  <a:pt x="800" y="498"/>
                </a:lnTo>
                <a:lnTo>
                  <a:pt x="826" y="511"/>
                </a:lnTo>
                <a:lnTo>
                  <a:pt x="865" y="538"/>
                </a:lnTo>
                <a:lnTo>
                  <a:pt x="892" y="564"/>
                </a:lnTo>
                <a:lnTo>
                  <a:pt x="918" y="590"/>
                </a:lnTo>
                <a:lnTo>
                  <a:pt x="957" y="616"/>
                </a:lnTo>
                <a:lnTo>
                  <a:pt x="983" y="643"/>
                </a:lnTo>
                <a:lnTo>
                  <a:pt x="1010" y="669"/>
                </a:lnTo>
                <a:lnTo>
                  <a:pt x="1049" y="682"/>
                </a:lnTo>
                <a:lnTo>
                  <a:pt x="1075" y="708"/>
                </a:lnTo>
                <a:lnTo>
                  <a:pt x="1114" y="734"/>
                </a:lnTo>
                <a:lnTo>
                  <a:pt x="1141" y="761"/>
                </a:lnTo>
                <a:lnTo>
                  <a:pt x="1167" y="787"/>
                </a:lnTo>
                <a:lnTo>
                  <a:pt x="1206" y="813"/>
                </a:lnTo>
                <a:lnTo>
                  <a:pt x="1232" y="839"/>
                </a:lnTo>
                <a:lnTo>
                  <a:pt x="1272" y="865"/>
                </a:lnTo>
                <a:lnTo>
                  <a:pt x="1298" y="892"/>
                </a:lnTo>
                <a:lnTo>
                  <a:pt x="1324" y="918"/>
                </a:lnTo>
                <a:lnTo>
                  <a:pt x="1364" y="957"/>
                </a:lnTo>
                <a:lnTo>
                  <a:pt x="1390" y="983"/>
                </a:lnTo>
                <a:lnTo>
                  <a:pt x="1416" y="1010"/>
                </a:lnTo>
                <a:lnTo>
                  <a:pt x="1455" y="1036"/>
                </a:lnTo>
                <a:lnTo>
                  <a:pt x="1482" y="1062"/>
                </a:lnTo>
                <a:lnTo>
                  <a:pt x="1508" y="1088"/>
                </a:lnTo>
                <a:lnTo>
                  <a:pt x="1547" y="1115"/>
                </a:lnTo>
                <a:lnTo>
                  <a:pt x="1573" y="1141"/>
                </a:lnTo>
                <a:lnTo>
                  <a:pt x="1600" y="1167"/>
                </a:lnTo>
                <a:lnTo>
                  <a:pt x="1639" y="1193"/>
                </a:lnTo>
                <a:lnTo>
                  <a:pt x="1665" y="1220"/>
                </a:lnTo>
                <a:lnTo>
                  <a:pt x="1691" y="1246"/>
                </a:lnTo>
                <a:lnTo>
                  <a:pt x="1718" y="1272"/>
                </a:lnTo>
                <a:lnTo>
                  <a:pt x="1757" y="1298"/>
                </a:lnTo>
                <a:lnTo>
                  <a:pt x="1783" y="1324"/>
                </a:lnTo>
                <a:lnTo>
                  <a:pt x="1809" y="1351"/>
                </a:lnTo>
                <a:lnTo>
                  <a:pt x="1836" y="1377"/>
                </a:lnTo>
                <a:lnTo>
                  <a:pt x="1862" y="1403"/>
                </a:lnTo>
                <a:lnTo>
                  <a:pt x="1888" y="1429"/>
                </a:lnTo>
                <a:lnTo>
                  <a:pt x="1914" y="1456"/>
                </a:lnTo>
                <a:lnTo>
                  <a:pt x="1941" y="1482"/>
                </a:lnTo>
                <a:lnTo>
                  <a:pt x="1993" y="1534"/>
                </a:lnTo>
                <a:lnTo>
                  <a:pt x="2045" y="1587"/>
                </a:lnTo>
                <a:lnTo>
                  <a:pt x="2085" y="1626"/>
                </a:lnTo>
                <a:lnTo>
                  <a:pt x="2137" y="1679"/>
                </a:lnTo>
                <a:lnTo>
                  <a:pt x="2177" y="1731"/>
                </a:lnTo>
                <a:lnTo>
                  <a:pt x="2216" y="1770"/>
                </a:lnTo>
                <a:lnTo>
                  <a:pt x="2255" y="1810"/>
                </a:lnTo>
                <a:lnTo>
                  <a:pt x="2295" y="1849"/>
                </a:lnTo>
                <a:lnTo>
                  <a:pt x="2321" y="1888"/>
                </a:lnTo>
                <a:lnTo>
                  <a:pt x="2347" y="1928"/>
                </a:lnTo>
                <a:lnTo>
                  <a:pt x="2373" y="1967"/>
                </a:lnTo>
                <a:lnTo>
                  <a:pt x="2399" y="1993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Freeform 11"/>
          <p:cNvSpPr>
            <a:spLocks/>
          </p:cNvSpPr>
          <p:nvPr/>
        </p:nvSpPr>
        <p:spPr bwMode="auto">
          <a:xfrm>
            <a:off x="2571751" y="2085976"/>
            <a:ext cx="936625" cy="2289175"/>
          </a:xfrm>
          <a:custGeom>
            <a:avLst/>
            <a:gdLst>
              <a:gd name="T0" fmla="*/ 0 w 590"/>
              <a:gd name="T1" fmla="*/ 0 h 1442"/>
              <a:gd name="T2" fmla="*/ 20638 w 590"/>
              <a:gd name="T3" fmla="*/ 41275 h 1442"/>
              <a:gd name="T4" fmla="*/ 41275 w 590"/>
              <a:gd name="T5" fmla="*/ 82550 h 1442"/>
              <a:gd name="T6" fmla="*/ 61913 w 590"/>
              <a:gd name="T7" fmla="*/ 146050 h 1442"/>
              <a:gd name="T8" fmla="*/ 103188 w 590"/>
              <a:gd name="T9" fmla="*/ 187325 h 1442"/>
              <a:gd name="T10" fmla="*/ 123825 w 590"/>
              <a:gd name="T11" fmla="*/ 228600 h 1442"/>
              <a:gd name="T12" fmla="*/ 146050 w 590"/>
              <a:gd name="T13" fmla="*/ 269875 h 1442"/>
              <a:gd name="T14" fmla="*/ 166688 w 590"/>
              <a:gd name="T15" fmla="*/ 311150 h 1442"/>
              <a:gd name="T16" fmla="*/ 187325 w 590"/>
              <a:gd name="T17" fmla="*/ 354013 h 1442"/>
              <a:gd name="T18" fmla="*/ 207963 w 590"/>
              <a:gd name="T19" fmla="*/ 415925 h 1442"/>
              <a:gd name="T20" fmla="*/ 228600 w 590"/>
              <a:gd name="T21" fmla="*/ 457200 h 1442"/>
              <a:gd name="T22" fmla="*/ 249238 w 590"/>
              <a:gd name="T23" fmla="*/ 498475 h 1442"/>
              <a:gd name="T24" fmla="*/ 290513 w 590"/>
              <a:gd name="T25" fmla="*/ 541338 h 1442"/>
              <a:gd name="T26" fmla="*/ 312738 w 590"/>
              <a:gd name="T27" fmla="*/ 582613 h 1442"/>
              <a:gd name="T28" fmla="*/ 333375 w 590"/>
              <a:gd name="T29" fmla="*/ 644525 h 1442"/>
              <a:gd name="T30" fmla="*/ 354013 w 590"/>
              <a:gd name="T31" fmla="*/ 685800 h 1442"/>
              <a:gd name="T32" fmla="*/ 374650 w 590"/>
              <a:gd name="T33" fmla="*/ 728663 h 1442"/>
              <a:gd name="T34" fmla="*/ 395288 w 590"/>
              <a:gd name="T35" fmla="*/ 769938 h 1442"/>
              <a:gd name="T36" fmla="*/ 415925 w 590"/>
              <a:gd name="T37" fmla="*/ 831850 h 1442"/>
              <a:gd name="T38" fmla="*/ 436563 w 590"/>
              <a:gd name="T39" fmla="*/ 874713 h 1442"/>
              <a:gd name="T40" fmla="*/ 457200 w 590"/>
              <a:gd name="T41" fmla="*/ 915988 h 1442"/>
              <a:gd name="T42" fmla="*/ 477838 w 590"/>
              <a:gd name="T43" fmla="*/ 957263 h 1442"/>
              <a:gd name="T44" fmla="*/ 500063 w 590"/>
              <a:gd name="T45" fmla="*/ 1019175 h 1442"/>
              <a:gd name="T46" fmla="*/ 520700 w 590"/>
              <a:gd name="T47" fmla="*/ 1062038 h 1442"/>
              <a:gd name="T48" fmla="*/ 541338 w 590"/>
              <a:gd name="T49" fmla="*/ 1103313 h 1442"/>
              <a:gd name="T50" fmla="*/ 561975 w 590"/>
              <a:gd name="T51" fmla="*/ 1144588 h 1442"/>
              <a:gd name="T52" fmla="*/ 582613 w 590"/>
              <a:gd name="T53" fmla="*/ 1206500 h 1442"/>
              <a:gd name="T54" fmla="*/ 603250 w 590"/>
              <a:gd name="T55" fmla="*/ 1249363 h 1442"/>
              <a:gd name="T56" fmla="*/ 623888 w 590"/>
              <a:gd name="T57" fmla="*/ 1290638 h 1442"/>
              <a:gd name="T58" fmla="*/ 644525 w 590"/>
              <a:gd name="T59" fmla="*/ 1352550 h 1442"/>
              <a:gd name="T60" fmla="*/ 665163 w 590"/>
              <a:gd name="T61" fmla="*/ 1393825 h 1442"/>
              <a:gd name="T62" fmla="*/ 687388 w 590"/>
              <a:gd name="T63" fmla="*/ 1436688 h 1442"/>
              <a:gd name="T64" fmla="*/ 708025 w 590"/>
              <a:gd name="T65" fmla="*/ 1498600 h 1442"/>
              <a:gd name="T66" fmla="*/ 728663 w 590"/>
              <a:gd name="T67" fmla="*/ 1539875 h 1442"/>
              <a:gd name="T68" fmla="*/ 749300 w 590"/>
              <a:gd name="T69" fmla="*/ 1581150 h 1442"/>
              <a:gd name="T70" fmla="*/ 749300 w 590"/>
              <a:gd name="T71" fmla="*/ 1644650 h 1442"/>
              <a:gd name="T72" fmla="*/ 769938 w 590"/>
              <a:gd name="T73" fmla="*/ 1685925 h 1442"/>
              <a:gd name="T74" fmla="*/ 790575 w 590"/>
              <a:gd name="T75" fmla="*/ 1727200 h 1442"/>
              <a:gd name="T76" fmla="*/ 811213 w 590"/>
              <a:gd name="T77" fmla="*/ 1790700 h 1442"/>
              <a:gd name="T78" fmla="*/ 811213 w 590"/>
              <a:gd name="T79" fmla="*/ 1831975 h 1442"/>
              <a:gd name="T80" fmla="*/ 831850 w 590"/>
              <a:gd name="T81" fmla="*/ 1873250 h 1442"/>
              <a:gd name="T82" fmla="*/ 852488 w 590"/>
              <a:gd name="T83" fmla="*/ 1935163 h 1442"/>
              <a:gd name="T84" fmla="*/ 874713 w 590"/>
              <a:gd name="T85" fmla="*/ 1978025 h 1442"/>
              <a:gd name="T86" fmla="*/ 874713 w 590"/>
              <a:gd name="T87" fmla="*/ 2039938 h 1442"/>
              <a:gd name="T88" fmla="*/ 895350 w 590"/>
              <a:gd name="T89" fmla="*/ 2081213 h 1442"/>
              <a:gd name="T90" fmla="*/ 895350 w 590"/>
              <a:gd name="T91" fmla="*/ 2143125 h 1442"/>
              <a:gd name="T92" fmla="*/ 915988 w 590"/>
              <a:gd name="T93" fmla="*/ 2185988 h 1442"/>
              <a:gd name="T94" fmla="*/ 936625 w 590"/>
              <a:gd name="T95" fmla="*/ 2247900 h 1442"/>
              <a:gd name="T96" fmla="*/ 936625 w 590"/>
              <a:gd name="T97" fmla="*/ 2289175 h 14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0" h="1442">
                <a:moveTo>
                  <a:pt x="0" y="0"/>
                </a:moveTo>
                <a:lnTo>
                  <a:pt x="13" y="26"/>
                </a:lnTo>
                <a:lnTo>
                  <a:pt x="26" y="52"/>
                </a:lnTo>
                <a:lnTo>
                  <a:pt x="39" y="92"/>
                </a:lnTo>
                <a:lnTo>
                  <a:pt x="65" y="118"/>
                </a:lnTo>
                <a:lnTo>
                  <a:pt x="78" y="144"/>
                </a:lnTo>
                <a:lnTo>
                  <a:pt x="92" y="170"/>
                </a:lnTo>
                <a:lnTo>
                  <a:pt x="105" y="196"/>
                </a:lnTo>
                <a:lnTo>
                  <a:pt x="118" y="223"/>
                </a:lnTo>
                <a:lnTo>
                  <a:pt x="131" y="262"/>
                </a:lnTo>
                <a:lnTo>
                  <a:pt x="144" y="288"/>
                </a:lnTo>
                <a:lnTo>
                  <a:pt x="157" y="314"/>
                </a:lnTo>
                <a:lnTo>
                  <a:pt x="183" y="341"/>
                </a:lnTo>
                <a:lnTo>
                  <a:pt x="197" y="367"/>
                </a:lnTo>
                <a:lnTo>
                  <a:pt x="210" y="406"/>
                </a:lnTo>
                <a:lnTo>
                  <a:pt x="223" y="432"/>
                </a:lnTo>
                <a:lnTo>
                  <a:pt x="236" y="459"/>
                </a:lnTo>
                <a:lnTo>
                  <a:pt x="249" y="485"/>
                </a:lnTo>
                <a:lnTo>
                  <a:pt x="262" y="524"/>
                </a:lnTo>
                <a:lnTo>
                  <a:pt x="275" y="551"/>
                </a:lnTo>
                <a:lnTo>
                  <a:pt x="288" y="577"/>
                </a:lnTo>
                <a:lnTo>
                  <a:pt x="301" y="603"/>
                </a:lnTo>
                <a:lnTo>
                  <a:pt x="315" y="642"/>
                </a:lnTo>
                <a:lnTo>
                  <a:pt x="328" y="669"/>
                </a:lnTo>
                <a:lnTo>
                  <a:pt x="341" y="695"/>
                </a:lnTo>
                <a:lnTo>
                  <a:pt x="354" y="721"/>
                </a:lnTo>
                <a:lnTo>
                  <a:pt x="367" y="760"/>
                </a:lnTo>
                <a:lnTo>
                  <a:pt x="380" y="787"/>
                </a:lnTo>
                <a:lnTo>
                  <a:pt x="393" y="813"/>
                </a:lnTo>
                <a:lnTo>
                  <a:pt x="406" y="852"/>
                </a:lnTo>
                <a:lnTo>
                  <a:pt x="419" y="878"/>
                </a:lnTo>
                <a:lnTo>
                  <a:pt x="433" y="905"/>
                </a:lnTo>
                <a:lnTo>
                  <a:pt x="446" y="944"/>
                </a:lnTo>
                <a:lnTo>
                  <a:pt x="459" y="970"/>
                </a:lnTo>
                <a:lnTo>
                  <a:pt x="472" y="996"/>
                </a:lnTo>
                <a:lnTo>
                  <a:pt x="472" y="1036"/>
                </a:lnTo>
                <a:lnTo>
                  <a:pt x="485" y="1062"/>
                </a:lnTo>
                <a:lnTo>
                  <a:pt x="498" y="1088"/>
                </a:lnTo>
                <a:lnTo>
                  <a:pt x="511" y="1128"/>
                </a:lnTo>
                <a:lnTo>
                  <a:pt x="511" y="1154"/>
                </a:lnTo>
                <a:lnTo>
                  <a:pt x="524" y="1180"/>
                </a:lnTo>
                <a:lnTo>
                  <a:pt x="537" y="1219"/>
                </a:lnTo>
                <a:lnTo>
                  <a:pt x="551" y="1246"/>
                </a:lnTo>
                <a:lnTo>
                  <a:pt x="551" y="1285"/>
                </a:lnTo>
                <a:lnTo>
                  <a:pt x="564" y="1311"/>
                </a:lnTo>
                <a:lnTo>
                  <a:pt x="564" y="1350"/>
                </a:lnTo>
                <a:lnTo>
                  <a:pt x="577" y="1377"/>
                </a:lnTo>
                <a:lnTo>
                  <a:pt x="590" y="1416"/>
                </a:lnTo>
                <a:lnTo>
                  <a:pt x="590" y="144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4975225" y="4551364"/>
            <a:ext cx="1304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Geneva" charset="0"/>
              </a:rPr>
              <a:t>Carbon</a:t>
            </a:r>
            <a:endParaRPr lang="en-GB"/>
          </a:p>
        </p:txBody>
      </p: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6359525" y="4729164"/>
            <a:ext cx="541338" cy="166687"/>
            <a:chOff x="3046" y="2979"/>
            <a:chExt cx="341" cy="105"/>
          </a:xfrm>
        </p:grpSpPr>
        <p:sp>
          <p:nvSpPr>
            <p:cNvPr id="8489" name="Freeform 13"/>
            <p:cNvSpPr>
              <a:spLocks/>
            </p:cNvSpPr>
            <p:nvPr/>
          </p:nvSpPr>
          <p:spPr bwMode="auto">
            <a:xfrm>
              <a:off x="3046" y="3032"/>
              <a:ext cx="341" cy="52"/>
            </a:xfrm>
            <a:custGeom>
              <a:avLst/>
              <a:gdLst>
                <a:gd name="T0" fmla="*/ 0 w 341"/>
                <a:gd name="T1" fmla="*/ 0 h 52"/>
                <a:gd name="T2" fmla="*/ 341 w 341"/>
                <a:gd name="T3" fmla="*/ 0 h 52"/>
                <a:gd name="T4" fmla="*/ 210 w 341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1" h="52">
                  <a:moveTo>
                    <a:pt x="0" y="0"/>
                  </a:moveTo>
                  <a:lnTo>
                    <a:pt x="341" y="0"/>
                  </a:lnTo>
                  <a:lnTo>
                    <a:pt x="210" y="5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0" name="Line 14"/>
            <p:cNvSpPr>
              <a:spLocks noChangeShapeType="1"/>
            </p:cNvSpPr>
            <p:nvPr/>
          </p:nvSpPr>
          <p:spPr bwMode="auto">
            <a:xfrm flipH="1" flipV="1">
              <a:off x="3256" y="2979"/>
              <a:ext cx="13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18"/>
          <p:cNvGrpSpPr>
            <a:grpSpLocks/>
          </p:cNvGrpSpPr>
          <p:nvPr/>
        </p:nvGrpSpPr>
        <p:grpSpPr bwMode="auto">
          <a:xfrm>
            <a:off x="1968500" y="711200"/>
            <a:ext cx="165100" cy="749300"/>
            <a:chOff x="280" y="448"/>
            <a:chExt cx="104" cy="472"/>
          </a:xfrm>
        </p:grpSpPr>
        <p:sp>
          <p:nvSpPr>
            <p:cNvPr id="8487" name="Freeform 16"/>
            <p:cNvSpPr>
              <a:spLocks/>
            </p:cNvSpPr>
            <p:nvPr/>
          </p:nvSpPr>
          <p:spPr bwMode="auto">
            <a:xfrm>
              <a:off x="332" y="448"/>
              <a:ext cx="52" cy="472"/>
            </a:xfrm>
            <a:custGeom>
              <a:avLst/>
              <a:gdLst>
                <a:gd name="T0" fmla="*/ 0 w 52"/>
                <a:gd name="T1" fmla="*/ 472 h 472"/>
                <a:gd name="T2" fmla="*/ 0 w 52"/>
                <a:gd name="T3" fmla="*/ 0 h 472"/>
                <a:gd name="T4" fmla="*/ 52 w 52"/>
                <a:gd name="T5" fmla="*/ 131 h 4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72">
                  <a:moveTo>
                    <a:pt x="0" y="472"/>
                  </a:moveTo>
                  <a:lnTo>
                    <a:pt x="0" y="0"/>
                  </a:lnTo>
                  <a:lnTo>
                    <a:pt x="52" y="13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8" name="Line 17"/>
            <p:cNvSpPr>
              <a:spLocks noChangeShapeType="1"/>
            </p:cNvSpPr>
            <p:nvPr/>
          </p:nvSpPr>
          <p:spPr bwMode="auto">
            <a:xfrm flipH="1">
              <a:off x="280" y="448"/>
              <a:ext cx="52" cy="13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Rectangle 19"/>
          <p:cNvSpPr>
            <a:spLocks noChangeArrowheads="1"/>
          </p:cNvSpPr>
          <p:nvPr/>
        </p:nvSpPr>
        <p:spPr bwMode="auto">
          <a:xfrm rot="-5400000">
            <a:off x="1022756" y="2487762"/>
            <a:ext cx="2050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Geneva" charset="0"/>
              </a:rPr>
              <a:t>Manganese</a:t>
            </a:r>
            <a:endParaRPr lang="en-GB"/>
          </a:p>
        </p:txBody>
      </p:sp>
      <p:sp>
        <p:nvSpPr>
          <p:cNvPr id="8202" name="Line 20"/>
          <p:cNvSpPr>
            <a:spLocks noChangeShapeType="1"/>
          </p:cNvSpPr>
          <p:nvPr/>
        </p:nvSpPr>
        <p:spPr bwMode="auto">
          <a:xfrm flipV="1">
            <a:off x="2862263" y="1481138"/>
            <a:ext cx="271462" cy="1166812"/>
          </a:xfrm>
          <a:prstGeom prst="line">
            <a:avLst/>
          </a:prstGeom>
          <a:noFill/>
          <a:ln w="2070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V="1">
            <a:off x="3236914" y="2501900"/>
            <a:ext cx="1228725" cy="977900"/>
          </a:xfrm>
          <a:prstGeom prst="line">
            <a:avLst/>
          </a:prstGeom>
          <a:noFill/>
          <a:ln w="2070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3259139" y="3500439"/>
            <a:ext cx="998537" cy="22225"/>
            <a:chOff x="1093" y="2205"/>
            <a:chExt cx="629" cy="14"/>
          </a:xfrm>
        </p:grpSpPr>
        <p:sp>
          <p:nvSpPr>
            <p:cNvPr id="8483" name="Rectangle 32"/>
            <p:cNvSpPr>
              <a:spLocks noChangeArrowheads="1"/>
            </p:cNvSpPr>
            <p:nvPr/>
          </p:nvSpPr>
          <p:spPr bwMode="auto">
            <a:xfrm>
              <a:off x="1093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4" name="Rectangle 33"/>
            <p:cNvSpPr>
              <a:spLocks noChangeArrowheads="1"/>
            </p:cNvSpPr>
            <p:nvPr/>
          </p:nvSpPr>
          <p:spPr bwMode="auto">
            <a:xfrm>
              <a:off x="1289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5" name="Rectangle 34"/>
            <p:cNvSpPr>
              <a:spLocks noChangeArrowheads="1"/>
            </p:cNvSpPr>
            <p:nvPr/>
          </p:nvSpPr>
          <p:spPr bwMode="auto">
            <a:xfrm>
              <a:off x="1486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6" name="Rectangle 35"/>
            <p:cNvSpPr>
              <a:spLocks noChangeArrowheads="1"/>
            </p:cNvSpPr>
            <p:nvPr/>
          </p:nvSpPr>
          <p:spPr bwMode="auto">
            <a:xfrm>
              <a:off x="1683" y="2205"/>
              <a:ext cx="39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Oval 37"/>
          <p:cNvSpPr>
            <a:spLocks noChangeArrowheads="1"/>
          </p:cNvSpPr>
          <p:nvPr/>
        </p:nvSpPr>
        <p:spPr bwMode="auto">
          <a:xfrm>
            <a:off x="3757614" y="3417889"/>
            <a:ext cx="166687" cy="166687"/>
          </a:xfrm>
          <a:prstGeom prst="ellipse">
            <a:avLst/>
          </a:prstGeom>
          <a:solidFill>
            <a:srgbClr val="FF0000"/>
          </a:solidFill>
          <a:ln w="20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Rectangle 38"/>
          <p:cNvSpPr>
            <a:spLocks noChangeArrowheads="1"/>
          </p:cNvSpPr>
          <p:nvPr/>
        </p:nvSpPr>
        <p:spPr bwMode="auto">
          <a:xfrm>
            <a:off x="2684463" y="2947989"/>
            <a:ext cx="243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a</a:t>
            </a:r>
            <a:endParaRPr lang="en-GB"/>
          </a:p>
        </p:txBody>
      </p:sp>
      <p:sp>
        <p:nvSpPr>
          <p:cNvPr id="8207" name="Rectangle 39"/>
          <p:cNvSpPr>
            <a:spLocks noChangeArrowheads="1"/>
          </p:cNvSpPr>
          <p:nvPr/>
        </p:nvSpPr>
        <p:spPr bwMode="auto">
          <a:xfrm>
            <a:off x="3725863" y="950914"/>
            <a:ext cx="15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g</a:t>
            </a:r>
            <a:endParaRPr lang="en-GB"/>
          </a:p>
        </p:txBody>
      </p:sp>
      <p:sp>
        <p:nvSpPr>
          <p:cNvPr id="8208" name="Rectangle 40"/>
          <p:cNvSpPr>
            <a:spLocks noChangeArrowheads="1"/>
          </p:cNvSpPr>
          <p:nvPr/>
        </p:nvSpPr>
        <p:spPr bwMode="auto">
          <a:xfrm>
            <a:off x="5265739" y="3802064"/>
            <a:ext cx="61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a+g</a:t>
            </a:r>
            <a:endParaRPr lang="en-GB"/>
          </a:p>
        </p:txBody>
      </p:sp>
      <p:grpSp>
        <p:nvGrpSpPr>
          <p:cNvPr id="4413" name="Group 317"/>
          <p:cNvGrpSpPr>
            <a:grpSpLocks/>
          </p:cNvGrpSpPr>
          <p:nvPr/>
        </p:nvGrpSpPr>
        <p:grpSpPr bwMode="auto">
          <a:xfrm>
            <a:off x="4278313" y="2522539"/>
            <a:ext cx="3892550" cy="1000125"/>
            <a:chOff x="1735" y="1589"/>
            <a:chExt cx="2452" cy="630"/>
          </a:xfrm>
        </p:grpSpPr>
        <p:grpSp>
          <p:nvGrpSpPr>
            <p:cNvPr id="8354" name="Group 100"/>
            <p:cNvGrpSpPr>
              <a:grpSpLocks/>
            </p:cNvGrpSpPr>
            <p:nvPr/>
          </p:nvGrpSpPr>
          <p:grpSpPr bwMode="auto">
            <a:xfrm>
              <a:off x="1879" y="1589"/>
              <a:ext cx="2295" cy="13"/>
              <a:chOff x="1879" y="1589"/>
              <a:chExt cx="2295" cy="13"/>
            </a:xfrm>
          </p:grpSpPr>
          <p:sp>
            <p:nvSpPr>
              <p:cNvPr id="8424" name="Rectangle 41"/>
              <p:cNvSpPr>
                <a:spLocks noChangeArrowheads="1"/>
              </p:cNvSpPr>
              <p:nvPr/>
            </p:nvSpPr>
            <p:spPr bwMode="auto">
              <a:xfrm>
                <a:off x="187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Rectangle 42"/>
              <p:cNvSpPr>
                <a:spLocks noChangeArrowheads="1"/>
              </p:cNvSpPr>
              <p:nvPr/>
            </p:nvSpPr>
            <p:spPr bwMode="auto">
              <a:xfrm>
                <a:off x="191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Rectangle 43"/>
              <p:cNvSpPr>
                <a:spLocks noChangeArrowheads="1"/>
              </p:cNvSpPr>
              <p:nvPr/>
            </p:nvSpPr>
            <p:spPr bwMode="auto">
              <a:xfrm>
                <a:off x="195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Rectangle 44"/>
              <p:cNvSpPr>
                <a:spLocks noChangeArrowheads="1"/>
              </p:cNvSpPr>
              <p:nvPr/>
            </p:nvSpPr>
            <p:spPr bwMode="auto">
              <a:xfrm>
                <a:off x="199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Rectangle 45"/>
              <p:cNvSpPr>
                <a:spLocks noChangeArrowheads="1"/>
              </p:cNvSpPr>
              <p:nvPr/>
            </p:nvSpPr>
            <p:spPr bwMode="auto">
              <a:xfrm>
                <a:off x="203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Rectangle 46"/>
              <p:cNvSpPr>
                <a:spLocks noChangeArrowheads="1"/>
              </p:cNvSpPr>
              <p:nvPr/>
            </p:nvSpPr>
            <p:spPr bwMode="auto">
              <a:xfrm>
                <a:off x="207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Rectangle 47"/>
              <p:cNvSpPr>
                <a:spLocks noChangeArrowheads="1"/>
              </p:cNvSpPr>
              <p:nvPr/>
            </p:nvSpPr>
            <p:spPr bwMode="auto">
              <a:xfrm>
                <a:off x="211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Rectangle 48"/>
              <p:cNvSpPr>
                <a:spLocks noChangeArrowheads="1"/>
              </p:cNvSpPr>
              <p:nvPr/>
            </p:nvSpPr>
            <p:spPr bwMode="auto">
              <a:xfrm>
                <a:off x="215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Rectangle 49"/>
              <p:cNvSpPr>
                <a:spLocks noChangeArrowheads="1"/>
              </p:cNvSpPr>
              <p:nvPr/>
            </p:nvSpPr>
            <p:spPr bwMode="auto">
              <a:xfrm>
                <a:off x="219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Rectangle 50"/>
              <p:cNvSpPr>
                <a:spLocks noChangeArrowheads="1"/>
              </p:cNvSpPr>
              <p:nvPr/>
            </p:nvSpPr>
            <p:spPr bwMode="auto">
              <a:xfrm>
                <a:off x="223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Rectangle 51"/>
              <p:cNvSpPr>
                <a:spLocks noChangeArrowheads="1"/>
              </p:cNvSpPr>
              <p:nvPr/>
            </p:nvSpPr>
            <p:spPr bwMode="auto">
              <a:xfrm>
                <a:off x="227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Rectangle 52"/>
              <p:cNvSpPr>
                <a:spLocks noChangeArrowheads="1"/>
              </p:cNvSpPr>
              <p:nvPr/>
            </p:nvSpPr>
            <p:spPr bwMode="auto">
              <a:xfrm>
                <a:off x="231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Rectangle 53"/>
              <p:cNvSpPr>
                <a:spLocks noChangeArrowheads="1"/>
              </p:cNvSpPr>
              <p:nvPr/>
            </p:nvSpPr>
            <p:spPr bwMode="auto">
              <a:xfrm>
                <a:off x="235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Rectangle 54"/>
              <p:cNvSpPr>
                <a:spLocks noChangeArrowheads="1"/>
              </p:cNvSpPr>
              <p:nvPr/>
            </p:nvSpPr>
            <p:spPr bwMode="auto">
              <a:xfrm>
                <a:off x="239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Rectangle 55"/>
              <p:cNvSpPr>
                <a:spLocks noChangeArrowheads="1"/>
              </p:cNvSpPr>
              <p:nvPr/>
            </p:nvSpPr>
            <p:spPr bwMode="auto">
              <a:xfrm>
                <a:off x="243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Rectangle 56"/>
              <p:cNvSpPr>
                <a:spLocks noChangeArrowheads="1"/>
              </p:cNvSpPr>
              <p:nvPr/>
            </p:nvSpPr>
            <p:spPr bwMode="auto">
              <a:xfrm>
                <a:off x="246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Rectangle 57"/>
              <p:cNvSpPr>
                <a:spLocks noChangeArrowheads="1"/>
              </p:cNvSpPr>
              <p:nvPr/>
            </p:nvSpPr>
            <p:spPr bwMode="auto">
              <a:xfrm>
                <a:off x="250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Rectangle 58"/>
              <p:cNvSpPr>
                <a:spLocks noChangeArrowheads="1"/>
              </p:cNvSpPr>
              <p:nvPr/>
            </p:nvSpPr>
            <p:spPr bwMode="auto">
              <a:xfrm>
                <a:off x="254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Rectangle 59"/>
              <p:cNvSpPr>
                <a:spLocks noChangeArrowheads="1"/>
              </p:cNvSpPr>
              <p:nvPr/>
            </p:nvSpPr>
            <p:spPr bwMode="auto">
              <a:xfrm>
                <a:off x="258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Rectangle 60"/>
              <p:cNvSpPr>
                <a:spLocks noChangeArrowheads="1"/>
              </p:cNvSpPr>
              <p:nvPr/>
            </p:nvSpPr>
            <p:spPr bwMode="auto">
              <a:xfrm>
                <a:off x="262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Rectangle 61"/>
              <p:cNvSpPr>
                <a:spLocks noChangeArrowheads="1"/>
              </p:cNvSpPr>
              <p:nvPr/>
            </p:nvSpPr>
            <p:spPr bwMode="auto">
              <a:xfrm>
                <a:off x="266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Rectangle 62"/>
              <p:cNvSpPr>
                <a:spLocks noChangeArrowheads="1"/>
              </p:cNvSpPr>
              <p:nvPr/>
            </p:nvSpPr>
            <p:spPr bwMode="auto">
              <a:xfrm>
                <a:off x="270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Rectangle 63"/>
              <p:cNvSpPr>
                <a:spLocks noChangeArrowheads="1"/>
              </p:cNvSpPr>
              <p:nvPr/>
            </p:nvSpPr>
            <p:spPr bwMode="auto">
              <a:xfrm>
                <a:off x="274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Rectangle 64"/>
              <p:cNvSpPr>
                <a:spLocks noChangeArrowheads="1"/>
              </p:cNvSpPr>
              <p:nvPr/>
            </p:nvSpPr>
            <p:spPr bwMode="auto">
              <a:xfrm>
                <a:off x="278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Rectangle 65"/>
              <p:cNvSpPr>
                <a:spLocks noChangeArrowheads="1"/>
              </p:cNvSpPr>
              <p:nvPr/>
            </p:nvSpPr>
            <p:spPr bwMode="auto">
              <a:xfrm>
                <a:off x="282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Rectangle 66"/>
              <p:cNvSpPr>
                <a:spLocks noChangeArrowheads="1"/>
              </p:cNvSpPr>
              <p:nvPr/>
            </p:nvSpPr>
            <p:spPr bwMode="auto">
              <a:xfrm>
                <a:off x="286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Rectangle 67"/>
              <p:cNvSpPr>
                <a:spLocks noChangeArrowheads="1"/>
              </p:cNvSpPr>
              <p:nvPr/>
            </p:nvSpPr>
            <p:spPr bwMode="auto">
              <a:xfrm>
                <a:off x="290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Rectangle 68"/>
              <p:cNvSpPr>
                <a:spLocks noChangeArrowheads="1"/>
              </p:cNvSpPr>
              <p:nvPr/>
            </p:nvSpPr>
            <p:spPr bwMode="auto">
              <a:xfrm>
                <a:off x="294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Rectangle 69"/>
              <p:cNvSpPr>
                <a:spLocks noChangeArrowheads="1"/>
              </p:cNvSpPr>
              <p:nvPr/>
            </p:nvSpPr>
            <p:spPr bwMode="auto">
              <a:xfrm>
                <a:off x="298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Rectangle 70"/>
              <p:cNvSpPr>
                <a:spLocks noChangeArrowheads="1"/>
              </p:cNvSpPr>
              <p:nvPr/>
            </p:nvSpPr>
            <p:spPr bwMode="auto">
              <a:xfrm>
                <a:off x="302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Rectangle 71"/>
              <p:cNvSpPr>
                <a:spLocks noChangeArrowheads="1"/>
              </p:cNvSpPr>
              <p:nvPr/>
            </p:nvSpPr>
            <p:spPr bwMode="auto">
              <a:xfrm>
                <a:off x="305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Rectangle 72"/>
              <p:cNvSpPr>
                <a:spLocks noChangeArrowheads="1"/>
              </p:cNvSpPr>
              <p:nvPr/>
            </p:nvSpPr>
            <p:spPr bwMode="auto">
              <a:xfrm>
                <a:off x="309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Rectangle 73"/>
              <p:cNvSpPr>
                <a:spLocks noChangeArrowheads="1"/>
              </p:cNvSpPr>
              <p:nvPr/>
            </p:nvSpPr>
            <p:spPr bwMode="auto">
              <a:xfrm>
                <a:off x="313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Rectangle 74"/>
              <p:cNvSpPr>
                <a:spLocks noChangeArrowheads="1"/>
              </p:cNvSpPr>
              <p:nvPr/>
            </p:nvSpPr>
            <p:spPr bwMode="auto">
              <a:xfrm>
                <a:off x="317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Rectangle 75"/>
              <p:cNvSpPr>
                <a:spLocks noChangeArrowheads="1"/>
              </p:cNvSpPr>
              <p:nvPr/>
            </p:nvSpPr>
            <p:spPr bwMode="auto">
              <a:xfrm>
                <a:off x="321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Rectangle 76"/>
              <p:cNvSpPr>
                <a:spLocks noChangeArrowheads="1"/>
              </p:cNvSpPr>
              <p:nvPr/>
            </p:nvSpPr>
            <p:spPr bwMode="auto">
              <a:xfrm>
                <a:off x="325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Rectangle 77"/>
              <p:cNvSpPr>
                <a:spLocks noChangeArrowheads="1"/>
              </p:cNvSpPr>
              <p:nvPr/>
            </p:nvSpPr>
            <p:spPr bwMode="auto">
              <a:xfrm>
                <a:off x="329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Rectangle 78"/>
              <p:cNvSpPr>
                <a:spLocks noChangeArrowheads="1"/>
              </p:cNvSpPr>
              <p:nvPr/>
            </p:nvSpPr>
            <p:spPr bwMode="auto">
              <a:xfrm>
                <a:off x="333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Rectangle 79"/>
              <p:cNvSpPr>
                <a:spLocks noChangeArrowheads="1"/>
              </p:cNvSpPr>
              <p:nvPr/>
            </p:nvSpPr>
            <p:spPr bwMode="auto">
              <a:xfrm>
                <a:off x="337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Rectangle 80"/>
              <p:cNvSpPr>
                <a:spLocks noChangeArrowheads="1"/>
              </p:cNvSpPr>
              <p:nvPr/>
            </p:nvSpPr>
            <p:spPr bwMode="auto">
              <a:xfrm>
                <a:off x="341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Rectangle 81"/>
              <p:cNvSpPr>
                <a:spLocks noChangeArrowheads="1"/>
              </p:cNvSpPr>
              <p:nvPr/>
            </p:nvSpPr>
            <p:spPr bwMode="auto">
              <a:xfrm>
                <a:off x="345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Rectangle 82"/>
              <p:cNvSpPr>
                <a:spLocks noChangeArrowheads="1"/>
              </p:cNvSpPr>
              <p:nvPr/>
            </p:nvSpPr>
            <p:spPr bwMode="auto">
              <a:xfrm>
                <a:off x="349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Rectangle 83"/>
              <p:cNvSpPr>
                <a:spLocks noChangeArrowheads="1"/>
              </p:cNvSpPr>
              <p:nvPr/>
            </p:nvSpPr>
            <p:spPr bwMode="auto">
              <a:xfrm>
                <a:off x="3531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Rectangle 84"/>
              <p:cNvSpPr>
                <a:spLocks noChangeArrowheads="1"/>
              </p:cNvSpPr>
              <p:nvPr/>
            </p:nvSpPr>
            <p:spPr bwMode="auto">
              <a:xfrm>
                <a:off x="357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Rectangle 85"/>
              <p:cNvSpPr>
                <a:spLocks noChangeArrowheads="1"/>
              </p:cNvSpPr>
              <p:nvPr/>
            </p:nvSpPr>
            <p:spPr bwMode="auto">
              <a:xfrm>
                <a:off x="361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Rectangle 86"/>
              <p:cNvSpPr>
                <a:spLocks noChangeArrowheads="1"/>
              </p:cNvSpPr>
              <p:nvPr/>
            </p:nvSpPr>
            <p:spPr bwMode="auto">
              <a:xfrm>
                <a:off x="3649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Rectangle 87"/>
              <p:cNvSpPr>
                <a:spLocks noChangeArrowheads="1"/>
              </p:cNvSpPr>
              <p:nvPr/>
            </p:nvSpPr>
            <p:spPr bwMode="auto">
              <a:xfrm>
                <a:off x="368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Rectangle 88"/>
              <p:cNvSpPr>
                <a:spLocks noChangeArrowheads="1"/>
              </p:cNvSpPr>
              <p:nvPr/>
            </p:nvSpPr>
            <p:spPr bwMode="auto">
              <a:xfrm>
                <a:off x="372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Rectangle 89"/>
              <p:cNvSpPr>
                <a:spLocks noChangeArrowheads="1"/>
              </p:cNvSpPr>
              <p:nvPr/>
            </p:nvSpPr>
            <p:spPr bwMode="auto">
              <a:xfrm>
                <a:off x="3767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Rectangle 90"/>
              <p:cNvSpPr>
                <a:spLocks noChangeArrowheads="1"/>
              </p:cNvSpPr>
              <p:nvPr/>
            </p:nvSpPr>
            <p:spPr bwMode="auto">
              <a:xfrm>
                <a:off x="380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Rectangle 91"/>
              <p:cNvSpPr>
                <a:spLocks noChangeArrowheads="1"/>
              </p:cNvSpPr>
              <p:nvPr/>
            </p:nvSpPr>
            <p:spPr bwMode="auto">
              <a:xfrm>
                <a:off x="384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Rectangle 92"/>
              <p:cNvSpPr>
                <a:spLocks noChangeArrowheads="1"/>
              </p:cNvSpPr>
              <p:nvPr/>
            </p:nvSpPr>
            <p:spPr bwMode="auto">
              <a:xfrm>
                <a:off x="3885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Rectangle 93"/>
              <p:cNvSpPr>
                <a:spLocks noChangeArrowheads="1"/>
              </p:cNvSpPr>
              <p:nvPr/>
            </p:nvSpPr>
            <p:spPr bwMode="auto">
              <a:xfrm>
                <a:off x="392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Rectangle 94"/>
              <p:cNvSpPr>
                <a:spLocks noChangeArrowheads="1"/>
              </p:cNvSpPr>
              <p:nvPr/>
            </p:nvSpPr>
            <p:spPr bwMode="auto">
              <a:xfrm>
                <a:off x="396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Rectangle 95"/>
              <p:cNvSpPr>
                <a:spLocks noChangeArrowheads="1"/>
              </p:cNvSpPr>
              <p:nvPr/>
            </p:nvSpPr>
            <p:spPr bwMode="auto">
              <a:xfrm>
                <a:off x="4003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Rectangle 96"/>
              <p:cNvSpPr>
                <a:spLocks noChangeArrowheads="1"/>
              </p:cNvSpPr>
              <p:nvPr/>
            </p:nvSpPr>
            <p:spPr bwMode="auto">
              <a:xfrm>
                <a:off x="404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Rectangle 97"/>
              <p:cNvSpPr>
                <a:spLocks noChangeArrowheads="1"/>
              </p:cNvSpPr>
              <p:nvPr/>
            </p:nvSpPr>
            <p:spPr bwMode="auto">
              <a:xfrm>
                <a:off x="408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Rectangle 98"/>
              <p:cNvSpPr>
                <a:spLocks noChangeArrowheads="1"/>
              </p:cNvSpPr>
              <p:nvPr/>
            </p:nvSpPr>
            <p:spPr bwMode="auto">
              <a:xfrm>
                <a:off x="4121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Rectangle 99"/>
              <p:cNvSpPr>
                <a:spLocks noChangeArrowheads="1"/>
              </p:cNvSpPr>
              <p:nvPr/>
            </p:nvSpPr>
            <p:spPr bwMode="auto">
              <a:xfrm>
                <a:off x="416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55" name="Group 164"/>
            <p:cNvGrpSpPr>
              <a:grpSpLocks/>
            </p:cNvGrpSpPr>
            <p:nvPr/>
          </p:nvGrpSpPr>
          <p:grpSpPr bwMode="auto">
            <a:xfrm>
              <a:off x="1735" y="2205"/>
              <a:ext cx="2452" cy="14"/>
              <a:chOff x="1735" y="2205"/>
              <a:chExt cx="2452" cy="14"/>
            </a:xfrm>
          </p:grpSpPr>
          <p:sp>
            <p:nvSpPr>
              <p:cNvPr id="8361" name="Rectangle 101"/>
              <p:cNvSpPr>
                <a:spLocks noChangeArrowheads="1"/>
              </p:cNvSpPr>
              <p:nvPr/>
            </p:nvSpPr>
            <p:spPr bwMode="auto">
              <a:xfrm>
                <a:off x="173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Rectangle 102"/>
              <p:cNvSpPr>
                <a:spLocks noChangeArrowheads="1"/>
              </p:cNvSpPr>
              <p:nvPr/>
            </p:nvSpPr>
            <p:spPr bwMode="auto">
              <a:xfrm>
                <a:off x="177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Rectangle 103"/>
              <p:cNvSpPr>
                <a:spLocks noChangeArrowheads="1"/>
              </p:cNvSpPr>
              <p:nvPr/>
            </p:nvSpPr>
            <p:spPr bwMode="auto">
              <a:xfrm>
                <a:off x="181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Rectangle 104"/>
              <p:cNvSpPr>
                <a:spLocks noChangeArrowheads="1"/>
              </p:cNvSpPr>
              <p:nvPr/>
            </p:nvSpPr>
            <p:spPr bwMode="auto">
              <a:xfrm>
                <a:off x="185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Rectangle 105"/>
              <p:cNvSpPr>
                <a:spLocks noChangeArrowheads="1"/>
              </p:cNvSpPr>
              <p:nvPr/>
            </p:nvSpPr>
            <p:spPr bwMode="auto">
              <a:xfrm>
                <a:off x="189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Rectangle 106"/>
              <p:cNvSpPr>
                <a:spLocks noChangeArrowheads="1"/>
              </p:cNvSpPr>
              <p:nvPr/>
            </p:nvSpPr>
            <p:spPr bwMode="auto">
              <a:xfrm>
                <a:off x="193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Rectangle 107"/>
              <p:cNvSpPr>
                <a:spLocks noChangeArrowheads="1"/>
              </p:cNvSpPr>
              <p:nvPr/>
            </p:nvSpPr>
            <p:spPr bwMode="auto">
              <a:xfrm>
                <a:off x="197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Rectangle 108"/>
              <p:cNvSpPr>
                <a:spLocks noChangeArrowheads="1"/>
              </p:cNvSpPr>
              <p:nvPr/>
            </p:nvSpPr>
            <p:spPr bwMode="auto">
              <a:xfrm>
                <a:off x="201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Rectangle 109"/>
              <p:cNvSpPr>
                <a:spLocks noChangeArrowheads="1"/>
              </p:cNvSpPr>
              <p:nvPr/>
            </p:nvSpPr>
            <p:spPr bwMode="auto">
              <a:xfrm>
                <a:off x="205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Rectangle 110"/>
              <p:cNvSpPr>
                <a:spLocks noChangeArrowheads="1"/>
              </p:cNvSpPr>
              <p:nvPr/>
            </p:nvSpPr>
            <p:spPr bwMode="auto">
              <a:xfrm>
                <a:off x="208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Rectangle 111"/>
              <p:cNvSpPr>
                <a:spLocks noChangeArrowheads="1"/>
              </p:cNvSpPr>
              <p:nvPr/>
            </p:nvSpPr>
            <p:spPr bwMode="auto">
              <a:xfrm>
                <a:off x="212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Rectangle 112"/>
              <p:cNvSpPr>
                <a:spLocks noChangeArrowheads="1"/>
              </p:cNvSpPr>
              <p:nvPr/>
            </p:nvSpPr>
            <p:spPr bwMode="auto">
              <a:xfrm>
                <a:off x="216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Rectangle 113"/>
              <p:cNvSpPr>
                <a:spLocks noChangeArrowheads="1"/>
              </p:cNvSpPr>
              <p:nvPr/>
            </p:nvSpPr>
            <p:spPr bwMode="auto">
              <a:xfrm>
                <a:off x="220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Rectangle 114"/>
              <p:cNvSpPr>
                <a:spLocks noChangeArrowheads="1"/>
              </p:cNvSpPr>
              <p:nvPr/>
            </p:nvSpPr>
            <p:spPr bwMode="auto">
              <a:xfrm>
                <a:off x="224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Rectangle 115"/>
              <p:cNvSpPr>
                <a:spLocks noChangeArrowheads="1"/>
              </p:cNvSpPr>
              <p:nvPr/>
            </p:nvSpPr>
            <p:spPr bwMode="auto">
              <a:xfrm>
                <a:off x="228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Rectangle 116"/>
              <p:cNvSpPr>
                <a:spLocks noChangeArrowheads="1"/>
              </p:cNvSpPr>
              <p:nvPr/>
            </p:nvSpPr>
            <p:spPr bwMode="auto">
              <a:xfrm>
                <a:off x="232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Rectangle 117"/>
              <p:cNvSpPr>
                <a:spLocks noChangeArrowheads="1"/>
              </p:cNvSpPr>
              <p:nvPr/>
            </p:nvSpPr>
            <p:spPr bwMode="auto">
              <a:xfrm>
                <a:off x="2364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Rectangle 118"/>
              <p:cNvSpPr>
                <a:spLocks noChangeArrowheads="1"/>
              </p:cNvSpPr>
              <p:nvPr/>
            </p:nvSpPr>
            <p:spPr bwMode="auto">
              <a:xfrm>
                <a:off x="240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Rectangle 119"/>
              <p:cNvSpPr>
                <a:spLocks noChangeArrowheads="1"/>
              </p:cNvSpPr>
              <p:nvPr/>
            </p:nvSpPr>
            <p:spPr bwMode="auto">
              <a:xfrm>
                <a:off x="244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Rectangle 120"/>
              <p:cNvSpPr>
                <a:spLocks noChangeArrowheads="1"/>
              </p:cNvSpPr>
              <p:nvPr/>
            </p:nvSpPr>
            <p:spPr bwMode="auto">
              <a:xfrm>
                <a:off x="2482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Rectangle 121"/>
              <p:cNvSpPr>
                <a:spLocks noChangeArrowheads="1"/>
              </p:cNvSpPr>
              <p:nvPr/>
            </p:nvSpPr>
            <p:spPr bwMode="auto">
              <a:xfrm>
                <a:off x="252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Rectangle 122"/>
              <p:cNvSpPr>
                <a:spLocks noChangeArrowheads="1"/>
              </p:cNvSpPr>
              <p:nvPr/>
            </p:nvSpPr>
            <p:spPr bwMode="auto">
              <a:xfrm>
                <a:off x="256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Rectangle 123"/>
              <p:cNvSpPr>
                <a:spLocks noChangeArrowheads="1"/>
              </p:cNvSpPr>
              <p:nvPr/>
            </p:nvSpPr>
            <p:spPr bwMode="auto">
              <a:xfrm>
                <a:off x="2600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Rectangle 124"/>
              <p:cNvSpPr>
                <a:spLocks noChangeArrowheads="1"/>
              </p:cNvSpPr>
              <p:nvPr/>
            </p:nvSpPr>
            <p:spPr bwMode="auto">
              <a:xfrm>
                <a:off x="264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Rectangle 125"/>
              <p:cNvSpPr>
                <a:spLocks noChangeArrowheads="1"/>
              </p:cNvSpPr>
              <p:nvPr/>
            </p:nvSpPr>
            <p:spPr bwMode="auto">
              <a:xfrm>
                <a:off x="267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Rectangle 126"/>
              <p:cNvSpPr>
                <a:spLocks noChangeArrowheads="1"/>
              </p:cNvSpPr>
              <p:nvPr/>
            </p:nvSpPr>
            <p:spPr bwMode="auto">
              <a:xfrm>
                <a:off x="271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Rectangle 127"/>
              <p:cNvSpPr>
                <a:spLocks noChangeArrowheads="1"/>
              </p:cNvSpPr>
              <p:nvPr/>
            </p:nvSpPr>
            <p:spPr bwMode="auto">
              <a:xfrm>
                <a:off x="275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Rectangle 128"/>
              <p:cNvSpPr>
                <a:spLocks noChangeArrowheads="1"/>
              </p:cNvSpPr>
              <p:nvPr/>
            </p:nvSpPr>
            <p:spPr bwMode="auto">
              <a:xfrm>
                <a:off x="279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Rectangle 129"/>
              <p:cNvSpPr>
                <a:spLocks noChangeArrowheads="1"/>
              </p:cNvSpPr>
              <p:nvPr/>
            </p:nvSpPr>
            <p:spPr bwMode="auto">
              <a:xfrm>
                <a:off x="283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Rectangle 130"/>
              <p:cNvSpPr>
                <a:spLocks noChangeArrowheads="1"/>
              </p:cNvSpPr>
              <p:nvPr/>
            </p:nvSpPr>
            <p:spPr bwMode="auto">
              <a:xfrm>
                <a:off x="287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Rectangle 131"/>
              <p:cNvSpPr>
                <a:spLocks noChangeArrowheads="1"/>
              </p:cNvSpPr>
              <p:nvPr/>
            </p:nvSpPr>
            <p:spPr bwMode="auto">
              <a:xfrm>
                <a:off x="291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Rectangle 132"/>
              <p:cNvSpPr>
                <a:spLocks noChangeArrowheads="1"/>
              </p:cNvSpPr>
              <p:nvPr/>
            </p:nvSpPr>
            <p:spPr bwMode="auto">
              <a:xfrm>
                <a:off x="2954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Rectangle 133"/>
              <p:cNvSpPr>
                <a:spLocks noChangeArrowheads="1"/>
              </p:cNvSpPr>
              <p:nvPr/>
            </p:nvSpPr>
            <p:spPr bwMode="auto">
              <a:xfrm>
                <a:off x="299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Rectangle 134"/>
              <p:cNvSpPr>
                <a:spLocks noChangeArrowheads="1"/>
              </p:cNvSpPr>
              <p:nvPr/>
            </p:nvSpPr>
            <p:spPr bwMode="auto">
              <a:xfrm>
                <a:off x="303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Rectangle 135"/>
              <p:cNvSpPr>
                <a:spLocks noChangeArrowheads="1"/>
              </p:cNvSpPr>
              <p:nvPr/>
            </p:nvSpPr>
            <p:spPr bwMode="auto">
              <a:xfrm>
                <a:off x="3072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Rectangle 136"/>
              <p:cNvSpPr>
                <a:spLocks noChangeArrowheads="1"/>
              </p:cNvSpPr>
              <p:nvPr/>
            </p:nvSpPr>
            <p:spPr bwMode="auto">
              <a:xfrm>
                <a:off x="311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Rectangle 137"/>
              <p:cNvSpPr>
                <a:spLocks noChangeArrowheads="1"/>
              </p:cNvSpPr>
              <p:nvPr/>
            </p:nvSpPr>
            <p:spPr bwMode="auto">
              <a:xfrm>
                <a:off x="315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Rectangle 138"/>
              <p:cNvSpPr>
                <a:spLocks noChangeArrowheads="1"/>
              </p:cNvSpPr>
              <p:nvPr/>
            </p:nvSpPr>
            <p:spPr bwMode="auto">
              <a:xfrm>
                <a:off x="3190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Rectangle 139"/>
              <p:cNvSpPr>
                <a:spLocks noChangeArrowheads="1"/>
              </p:cNvSpPr>
              <p:nvPr/>
            </p:nvSpPr>
            <p:spPr bwMode="auto">
              <a:xfrm>
                <a:off x="323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Rectangle 140"/>
              <p:cNvSpPr>
                <a:spLocks noChangeArrowheads="1"/>
              </p:cNvSpPr>
              <p:nvPr/>
            </p:nvSpPr>
            <p:spPr bwMode="auto">
              <a:xfrm>
                <a:off x="326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Rectangle 141"/>
              <p:cNvSpPr>
                <a:spLocks noChangeArrowheads="1"/>
              </p:cNvSpPr>
              <p:nvPr/>
            </p:nvSpPr>
            <p:spPr bwMode="auto">
              <a:xfrm>
                <a:off x="330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Rectangle 142"/>
              <p:cNvSpPr>
                <a:spLocks noChangeArrowheads="1"/>
              </p:cNvSpPr>
              <p:nvPr/>
            </p:nvSpPr>
            <p:spPr bwMode="auto">
              <a:xfrm>
                <a:off x="334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Rectangle 143"/>
              <p:cNvSpPr>
                <a:spLocks noChangeArrowheads="1"/>
              </p:cNvSpPr>
              <p:nvPr/>
            </p:nvSpPr>
            <p:spPr bwMode="auto">
              <a:xfrm>
                <a:off x="338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Rectangle 144"/>
              <p:cNvSpPr>
                <a:spLocks noChangeArrowheads="1"/>
              </p:cNvSpPr>
              <p:nvPr/>
            </p:nvSpPr>
            <p:spPr bwMode="auto">
              <a:xfrm>
                <a:off x="342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Rectangle 145"/>
              <p:cNvSpPr>
                <a:spLocks noChangeArrowheads="1"/>
              </p:cNvSpPr>
              <p:nvPr/>
            </p:nvSpPr>
            <p:spPr bwMode="auto">
              <a:xfrm>
                <a:off x="346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Rectangle 146"/>
              <p:cNvSpPr>
                <a:spLocks noChangeArrowheads="1"/>
              </p:cNvSpPr>
              <p:nvPr/>
            </p:nvSpPr>
            <p:spPr bwMode="auto">
              <a:xfrm>
                <a:off x="350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Rectangle 147"/>
              <p:cNvSpPr>
                <a:spLocks noChangeArrowheads="1"/>
              </p:cNvSpPr>
              <p:nvPr/>
            </p:nvSpPr>
            <p:spPr bwMode="auto">
              <a:xfrm>
                <a:off x="354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Rectangle 148"/>
              <p:cNvSpPr>
                <a:spLocks noChangeArrowheads="1"/>
              </p:cNvSpPr>
              <p:nvPr/>
            </p:nvSpPr>
            <p:spPr bwMode="auto">
              <a:xfrm>
                <a:off x="358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Rectangle 149"/>
              <p:cNvSpPr>
                <a:spLocks noChangeArrowheads="1"/>
              </p:cNvSpPr>
              <p:nvPr/>
            </p:nvSpPr>
            <p:spPr bwMode="auto">
              <a:xfrm>
                <a:off x="362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Rectangle 150"/>
              <p:cNvSpPr>
                <a:spLocks noChangeArrowheads="1"/>
              </p:cNvSpPr>
              <p:nvPr/>
            </p:nvSpPr>
            <p:spPr bwMode="auto">
              <a:xfrm>
                <a:off x="366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Rectangle 151"/>
              <p:cNvSpPr>
                <a:spLocks noChangeArrowheads="1"/>
              </p:cNvSpPr>
              <p:nvPr/>
            </p:nvSpPr>
            <p:spPr bwMode="auto">
              <a:xfrm>
                <a:off x="370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Rectangle 152"/>
              <p:cNvSpPr>
                <a:spLocks noChangeArrowheads="1"/>
              </p:cNvSpPr>
              <p:nvPr/>
            </p:nvSpPr>
            <p:spPr bwMode="auto">
              <a:xfrm>
                <a:off x="374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Rectangle 153"/>
              <p:cNvSpPr>
                <a:spLocks noChangeArrowheads="1"/>
              </p:cNvSpPr>
              <p:nvPr/>
            </p:nvSpPr>
            <p:spPr bwMode="auto">
              <a:xfrm>
                <a:off x="378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Rectangle 154"/>
              <p:cNvSpPr>
                <a:spLocks noChangeArrowheads="1"/>
              </p:cNvSpPr>
              <p:nvPr/>
            </p:nvSpPr>
            <p:spPr bwMode="auto">
              <a:xfrm>
                <a:off x="382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Rectangle 155"/>
              <p:cNvSpPr>
                <a:spLocks noChangeArrowheads="1"/>
              </p:cNvSpPr>
              <p:nvPr/>
            </p:nvSpPr>
            <p:spPr bwMode="auto">
              <a:xfrm>
                <a:off x="385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Rectangle 156"/>
              <p:cNvSpPr>
                <a:spLocks noChangeArrowheads="1"/>
              </p:cNvSpPr>
              <p:nvPr/>
            </p:nvSpPr>
            <p:spPr bwMode="auto">
              <a:xfrm>
                <a:off x="389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Rectangle 157"/>
              <p:cNvSpPr>
                <a:spLocks noChangeArrowheads="1"/>
              </p:cNvSpPr>
              <p:nvPr/>
            </p:nvSpPr>
            <p:spPr bwMode="auto">
              <a:xfrm>
                <a:off x="393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Rectangle 158"/>
              <p:cNvSpPr>
                <a:spLocks noChangeArrowheads="1"/>
              </p:cNvSpPr>
              <p:nvPr/>
            </p:nvSpPr>
            <p:spPr bwMode="auto">
              <a:xfrm>
                <a:off x="397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Rectangle 159"/>
              <p:cNvSpPr>
                <a:spLocks noChangeArrowheads="1"/>
              </p:cNvSpPr>
              <p:nvPr/>
            </p:nvSpPr>
            <p:spPr bwMode="auto">
              <a:xfrm>
                <a:off x="401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Rectangle 160"/>
              <p:cNvSpPr>
                <a:spLocks noChangeArrowheads="1"/>
              </p:cNvSpPr>
              <p:nvPr/>
            </p:nvSpPr>
            <p:spPr bwMode="auto">
              <a:xfrm>
                <a:off x="405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Rectangle 161"/>
              <p:cNvSpPr>
                <a:spLocks noChangeArrowheads="1"/>
              </p:cNvSpPr>
              <p:nvPr/>
            </p:nvSpPr>
            <p:spPr bwMode="auto">
              <a:xfrm>
                <a:off x="409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Rectangle 162"/>
              <p:cNvSpPr>
                <a:spLocks noChangeArrowheads="1"/>
              </p:cNvSpPr>
              <p:nvPr/>
            </p:nvSpPr>
            <p:spPr bwMode="auto">
              <a:xfrm>
                <a:off x="413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Rectangle 163"/>
              <p:cNvSpPr>
                <a:spLocks noChangeArrowheads="1"/>
              </p:cNvSpPr>
              <p:nvPr/>
            </p:nvSpPr>
            <p:spPr bwMode="auto">
              <a:xfrm>
                <a:off x="417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56" name="Freeform 300"/>
            <p:cNvSpPr>
              <a:spLocks/>
            </p:cNvSpPr>
            <p:nvPr/>
          </p:nvSpPr>
          <p:spPr bwMode="auto">
            <a:xfrm>
              <a:off x="3387" y="1589"/>
              <a:ext cx="210" cy="616"/>
            </a:xfrm>
            <a:custGeom>
              <a:avLst/>
              <a:gdLst>
                <a:gd name="T0" fmla="*/ 0 w 210"/>
                <a:gd name="T1" fmla="*/ 616 h 616"/>
                <a:gd name="T2" fmla="*/ 210 w 210"/>
                <a:gd name="T3" fmla="*/ 616 h 616"/>
                <a:gd name="T4" fmla="*/ 210 w 210"/>
                <a:gd name="T5" fmla="*/ 0 h 6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616">
                  <a:moveTo>
                    <a:pt x="0" y="616"/>
                  </a:moveTo>
                  <a:lnTo>
                    <a:pt x="210" y="616"/>
                  </a:lnTo>
                  <a:lnTo>
                    <a:pt x="21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Line 301"/>
            <p:cNvSpPr>
              <a:spLocks noChangeShapeType="1"/>
            </p:cNvSpPr>
            <p:nvPr/>
          </p:nvSpPr>
          <p:spPr bwMode="auto">
            <a:xfrm>
              <a:off x="3728" y="2205"/>
              <a:ext cx="30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Arc 302"/>
            <p:cNvSpPr>
              <a:spLocks/>
            </p:cNvSpPr>
            <p:nvPr/>
          </p:nvSpPr>
          <p:spPr bwMode="auto">
            <a:xfrm>
              <a:off x="3597" y="1589"/>
              <a:ext cx="92" cy="603"/>
            </a:xfrm>
            <a:custGeom>
              <a:avLst/>
              <a:gdLst>
                <a:gd name="T0" fmla="*/ 92 w 21600"/>
                <a:gd name="T1" fmla="*/ 603 h 21600"/>
                <a:gd name="T2" fmla="*/ 0 w 21600"/>
                <a:gd name="T3" fmla="*/ 0 h 21600"/>
                <a:gd name="T4" fmla="*/ 9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Rectangle 308"/>
            <p:cNvSpPr>
              <a:spLocks noChangeArrowheads="1"/>
            </p:cNvSpPr>
            <p:nvPr/>
          </p:nvSpPr>
          <p:spPr bwMode="auto">
            <a:xfrm>
              <a:off x="3459" y="1897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a</a:t>
              </a:r>
              <a:endParaRPr lang="en-GB"/>
            </a:p>
          </p:txBody>
        </p:sp>
        <p:sp>
          <p:nvSpPr>
            <p:cNvPr id="8360" name="Rectangle 309"/>
            <p:cNvSpPr>
              <a:spLocks noChangeArrowheads="1"/>
            </p:cNvSpPr>
            <p:nvPr/>
          </p:nvSpPr>
          <p:spPr bwMode="auto">
            <a:xfrm>
              <a:off x="3787" y="1871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g</a:t>
              </a:r>
              <a:endParaRPr lang="en-GB"/>
            </a:p>
          </p:txBody>
        </p:sp>
      </p:grpSp>
      <p:sp>
        <p:nvSpPr>
          <p:cNvPr id="8210" name="Rectangle 314"/>
          <p:cNvSpPr>
            <a:spLocks noChangeArrowheads="1"/>
          </p:cNvSpPr>
          <p:nvPr/>
        </p:nvSpPr>
        <p:spPr bwMode="auto">
          <a:xfrm>
            <a:off x="7181851" y="909639"/>
            <a:ext cx="25680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High supersaturation</a:t>
            </a:r>
            <a:endParaRPr lang="en-GB"/>
          </a:p>
        </p:txBody>
      </p:sp>
      <p:sp>
        <p:nvSpPr>
          <p:cNvPr id="8211" name="Rectangle 315"/>
          <p:cNvSpPr>
            <a:spLocks noChangeArrowheads="1"/>
          </p:cNvSpPr>
          <p:nvPr/>
        </p:nvSpPr>
        <p:spPr bwMode="auto">
          <a:xfrm>
            <a:off x="7181850" y="1243013"/>
            <a:ext cx="1481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NP-LE mode</a:t>
            </a:r>
            <a:endParaRPr lang="en-GB"/>
          </a:p>
        </p:txBody>
      </p:sp>
      <p:grpSp>
        <p:nvGrpSpPr>
          <p:cNvPr id="4415" name="Group 319"/>
          <p:cNvGrpSpPr>
            <a:grpSpLocks/>
          </p:cNvGrpSpPr>
          <p:nvPr/>
        </p:nvGrpSpPr>
        <p:grpSpPr bwMode="auto">
          <a:xfrm>
            <a:off x="3216276" y="2543175"/>
            <a:ext cx="1311275" cy="3455988"/>
            <a:chOff x="1066" y="1602"/>
            <a:chExt cx="826" cy="2177"/>
          </a:xfrm>
        </p:grpSpPr>
        <p:sp>
          <p:nvSpPr>
            <p:cNvPr id="8213" name="Line 304"/>
            <p:cNvSpPr>
              <a:spLocks noChangeShapeType="1"/>
            </p:cNvSpPr>
            <p:nvPr/>
          </p:nvSpPr>
          <p:spPr bwMode="auto">
            <a:xfrm>
              <a:off x="1447" y="3635"/>
              <a:ext cx="1" cy="14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4" name="Group 318"/>
            <p:cNvGrpSpPr>
              <a:grpSpLocks/>
            </p:cNvGrpSpPr>
            <p:nvPr/>
          </p:nvGrpSpPr>
          <p:grpSpPr bwMode="auto">
            <a:xfrm>
              <a:off x="1066" y="1602"/>
              <a:ext cx="826" cy="2138"/>
              <a:chOff x="1066" y="1602"/>
              <a:chExt cx="826" cy="2138"/>
            </a:xfrm>
          </p:grpSpPr>
          <p:grpSp>
            <p:nvGrpSpPr>
              <p:cNvPr id="8215" name="Group 203"/>
              <p:cNvGrpSpPr>
                <a:grpSpLocks/>
              </p:cNvGrpSpPr>
              <p:nvPr/>
            </p:nvGrpSpPr>
            <p:grpSpPr bwMode="auto">
              <a:xfrm>
                <a:off x="1066" y="2258"/>
                <a:ext cx="13" cy="1469"/>
                <a:chOff x="1066" y="2258"/>
                <a:chExt cx="13" cy="1469"/>
              </a:xfrm>
            </p:grpSpPr>
            <p:sp>
              <p:nvSpPr>
                <p:cNvPr id="8316" name="Rectangle 165"/>
                <p:cNvSpPr>
                  <a:spLocks noChangeArrowheads="1"/>
                </p:cNvSpPr>
                <p:nvPr/>
              </p:nvSpPr>
              <p:spPr bwMode="auto">
                <a:xfrm>
                  <a:off x="1066" y="225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Rectangle 166"/>
                <p:cNvSpPr>
                  <a:spLocks noChangeArrowheads="1"/>
                </p:cNvSpPr>
                <p:nvPr/>
              </p:nvSpPr>
              <p:spPr bwMode="auto">
                <a:xfrm>
                  <a:off x="1066" y="229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066" y="233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Rectangle 168"/>
                <p:cNvSpPr>
                  <a:spLocks noChangeArrowheads="1"/>
                </p:cNvSpPr>
                <p:nvPr/>
              </p:nvSpPr>
              <p:spPr bwMode="auto">
                <a:xfrm>
                  <a:off x="1066" y="237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066" y="241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066" y="245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2" name="Rectangle 171"/>
                <p:cNvSpPr>
                  <a:spLocks noChangeArrowheads="1"/>
                </p:cNvSpPr>
                <p:nvPr/>
              </p:nvSpPr>
              <p:spPr bwMode="auto">
                <a:xfrm>
                  <a:off x="1066" y="249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66" y="253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Rectangle 173"/>
                <p:cNvSpPr>
                  <a:spLocks noChangeArrowheads="1"/>
                </p:cNvSpPr>
                <p:nvPr/>
              </p:nvSpPr>
              <p:spPr bwMode="auto">
                <a:xfrm>
                  <a:off x="1066" y="257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Rectangle 174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Rectangle 175"/>
                <p:cNvSpPr>
                  <a:spLocks noChangeArrowheads="1"/>
                </p:cNvSpPr>
                <p:nvPr/>
              </p:nvSpPr>
              <p:spPr bwMode="auto">
                <a:xfrm>
                  <a:off x="1066" y="265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Rectangle 176"/>
                <p:cNvSpPr>
                  <a:spLocks noChangeArrowheads="1"/>
                </p:cNvSpPr>
                <p:nvPr/>
              </p:nvSpPr>
              <p:spPr bwMode="auto">
                <a:xfrm>
                  <a:off x="1066" y="269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Rectangle 177"/>
                <p:cNvSpPr>
                  <a:spLocks noChangeArrowheads="1"/>
                </p:cNvSpPr>
                <p:nvPr/>
              </p:nvSpPr>
              <p:spPr bwMode="auto">
                <a:xfrm>
                  <a:off x="1066" y="273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Rectangle 178"/>
                <p:cNvSpPr>
                  <a:spLocks noChangeArrowheads="1"/>
                </p:cNvSpPr>
                <p:nvPr/>
              </p:nvSpPr>
              <p:spPr bwMode="auto">
                <a:xfrm>
                  <a:off x="1066" y="276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Rectangle 179"/>
                <p:cNvSpPr>
                  <a:spLocks noChangeArrowheads="1"/>
                </p:cNvSpPr>
                <p:nvPr/>
              </p:nvSpPr>
              <p:spPr bwMode="auto">
                <a:xfrm>
                  <a:off x="1066" y="280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Rectangle 180"/>
                <p:cNvSpPr>
                  <a:spLocks noChangeArrowheads="1"/>
                </p:cNvSpPr>
                <p:nvPr/>
              </p:nvSpPr>
              <p:spPr bwMode="auto">
                <a:xfrm>
                  <a:off x="1066" y="284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Rectangle 181"/>
                <p:cNvSpPr>
                  <a:spLocks noChangeArrowheads="1"/>
                </p:cNvSpPr>
                <p:nvPr/>
              </p:nvSpPr>
              <p:spPr bwMode="auto">
                <a:xfrm>
                  <a:off x="1066" y="288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066" y="292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4" name="Rectangle 183"/>
                <p:cNvSpPr>
                  <a:spLocks noChangeArrowheads="1"/>
                </p:cNvSpPr>
                <p:nvPr/>
              </p:nvSpPr>
              <p:spPr bwMode="auto">
                <a:xfrm>
                  <a:off x="1066" y="296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Rectangle 184"/>
                <p:cNvSpPr>
                  <a:spLocks noChangeArrowheads="1"/>
                </p:cNvSpPr>
                <p:nvPr/>
              </p:nvSpPr>
              <p:spPr bwMode="auto">
                <a:xfrm>
                  <a:off x="1066" y="300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Rectangle 185"/>
                <p:cNvSpPr>
                  <a:spLocks noChangeArrowheads="1"/>
                </p:cNvSpPr>
                <p:nvPr/>
              </p:nvSpPr>
              <p:spPr bwMode="auto">
                <a:xfrm>
                  <a:off x="1066" y="304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Rectangle 186"/>
                <p:cNvSpPr>
                  <a:spLocks noChangeArrowheads="1"/>
                </p:cNvSpPr>
                <p:nvPr/>
              </p:nvSpPr>
              <p:spPr bwMode="auto">
                <a:xfrm>
                  <a:off x="1066" y="308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Rectangle 187"/>
                <p:cNvSpPr>
                  <a:spLocks noChangeArrowheads="1"/>
                </p:cNvSpPr>
                <p:nvPr/>
              </p:nvSpPr>
              <p:spPr bwMode="auto">
                <a:xfrm>
                  <a:off x="1066" y="3123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066" y="316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Rectangle 189"/>
                <p:cNvSpPr>
                  <a:spLocks noChangeArrowheads="1"/>
                </p:cNvSpPr>
                <p:nvPr/>
              </p:nvSpPr>
              <p:spPr bwMode="auto">
                <a:xfrm>
                  <a:off x="1066" y="32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Rectangle 190"/>
                <p:cNvSpPr>
                  <a:spLocks noChangeArrowheads="1"/>
                </p:cNvSpPr>
                <p:nvPr/>
              </p:nvSpPr>
              <p:spPr bwMode="auto">
                <a:xfrm>
                  <a:off x="1066" y="3241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66" y="32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66" y="33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Rectangle 193"/>
                <p:cNvSpPr>
                  <a:spLocks noChangeArrowheads="1"/>
                </p:cNvSpPr>
                <p:nvPr/>
              </p:nvSpPr>
              <p:spPr bwMode="auto">
                <a:xfrm>
                  <a:off x="1066" y="3359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Rectangle 194"/>
                <p:cNvSpPr>
                  <a:spLocks noChangeArrowheads="1"/>
                </p:cNvSpPr>
                <p:nvPr/>
              </p:nvSpPr>
              <p:spPr bwMode="auto">
                <a:xfrm>
                  <a:off x="1066" y="33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6" name="Rectangle 195"/>
                <p:cNvSpPr>
                  <a:spLocks noChangeArrowheads="1"/>
                </p:cNvSpPr>
                <p:nvPr/>
              </p:nvSpPr>
              <p:spPr bwMode="auto">
                <a:xfrm>
                  <a:off x="1066" y="34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Rectangle 196"/>
                <p:cNvSpPr>
                  <a:spLocks noChangeArrowheads="1"/>
                </p:cNvSpPr>
                <p:nvPr/>
              </p:nvSpPr>
              <p:spPr bwMode="auto">
                <a:xfrm>
                  <a:off x="1066" y="3477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066" y="35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Rectangle 198"/>
                <p:cNvSpPr>
                  <a:spLocks noChangeArrowheads="1"/>
                </p:cNvSpPr>
                <p:nvPr/>
              </p:nvSpPr>
              <p:spPr bwMode="auto">
                <a:xfrm>
                  <a:off x="1066" y="35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Rectangle 199"/>
                <p:cNvSpPr>
                  <a:spLocks noChangeArrowheads="1"/>
                </p:cNvSpPr>
                <p:nvPr/>
              </p:nvSpPr>
              <p:spPr bwMode="auto">
                <a:xfrm>
                  <a:off x="1066" y="3595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Rectangle 200"/>
                <p:cNvSpPr>
                  <a:spLocks noChangeArrowheads="1"/>
                </p:cNvSpPr>
                <p:nvPr/>
              </p:nvSpPr>
              <p:spPr bwMode="auto">
                <a:xfrm>
                  <a:off x="1066" y="36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Rectangle 201"/>
                <p:cNvSpPr>
                  <a:spLocks noChangeArrowheads="1"/>
                </p:cNvSpPr>
                <p:nvPr/>
              </p:nvSpPr>
              <p:spPr bwMode="auto">
                <a:xfrm>
                  <a:off x="1066" y="36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Rectangle 202"/>
                <p:cNvSpPr>
                  <a:spLocks noChangeArrowheads="1"/>
                </p:cNvSpPr>
                <p:nvPr/>
              </p:nvSpPr>
              <p:spPr bwMode="auto">
                <a:xfrm>
                  <a:off x="1066" y="37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243"/>
              <p:cNvGrpSpPr>
                <a:grpSpLocks/>
              </p:cNvGrpSpPr>
              <p:nvPr/>
            </p:nvGrpSpPr>
            <p:grpSpPr bwMode="auto">
              <a:xfrm>
                <a:off x="1447" y="2205"/>
                <a:ext cx="13" cy="1509"/>
                <a:chOff x="1447" y="2205"/>
                <a:chExt cx="13" cy="1509"/>
              </a:xfrm>
            </p:grpSpPr>
            <p:sp>
              <p:nvSpPr>
                <p:cNvPr id="8277" name="Rectangle 204"/>
                <p:cNvSpPr>
                  <a:spLocks noChangeArrowheads="1"/>
                </p:cNvSpPr>
                <p:nvPr/>
              </p:nvSpPr>
              <p:spPr bwMode="auto">
                <a:xfrm>
                  <a:off x="1447" y="2205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8" name="Rectangle 205"/>
                <p:cNvSpPr>
                  <a:spLocks noChangeArrowheads="1"/>
                </p:cNvSpPr>
                <p:nvPr/>
              </p:nvSpPr>
              <p:spPr bwMode="auto">
                <a:xfrm>
                  <a:off x="1447" y="224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9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47" y="228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0" name="Rectangle 207"/>
                <p:cNvSpPr>
                  <a:spLocks noChangeArrowheads="1"/>
                </p:cNvSpPr>
                <p:nvPr/>
              </p:nvSpPr>
              <p:spPr bwMode="auto">
                <a:xfrm>
                  <a:off x="1447" y="2323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1" name="Rectangle 208"/>
                <p:cNvSpPr>
                  <a:spLocks noChangeArrowheads="1"/>
                </p:cNvSpPr>
                <p:nvPr/>
              </p:nvSpPr>
              <p:spPr bwMode="auto">
                <a:xfrm>
                  <a:off x="1447" y="236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2" name="Rectangle 209"/>
                <p:cNvSpPr>
                  <a:spLocks noChangeArrowheads="1"/>
                </p:cNvSpPr>
                <p:nvPr/>
              </p:nvSpPr>
              <p:spPr bwMode="auto">
                <a:xfrm>
                  <a:off x="1447" y="24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447" y="244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4" name="Rectangle 211"/>
                <p:cNvSpPr>
                  <a:spLocks noChangeArrowheads="1"/>
                </p:cNvSpPr>
                <p:nvPr/>
              </p:nvSpPr>
              <p:spPr bwMode="auto">
                <a:xfrm>
                  <a:off x="1447" y="24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5" name="Rectangle 212"/>
                <p:cNvSpPr>
                  <a:spLocks noChangeArrowheads="1"/>
                </p:cNvSpPr>
                <p:nvPr/>
              </p:nvSpPr>
              <p:spPr bwMode="auto">
                <a:xfrm>
                  <a:off x="1447" y="25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6" name="Rectangle 213"/>
                <p:cNvSpPr>
                  <a:spLocks noChangeArrowheads="1"/>
                </p:cNvSpPr>
                <p:nvPr/>
              </p:nvSpPr>
              <p:spPr bwMode="auto">
                <a:xfrm>
                  <a:off x="1447" y="256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7" name="Rectangle 214"/>
                <p:cNvSpPr>
                  <a:spLocks noChangeArrowheads="1"/>
                </p:cNvSpPr>
                <p:nvPr/>
              </p:nvSpPr>
              <p:spPr bwMode="auto">
                <a:xfrm>
                  <a:off x="1447" y="25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8" name="Rectangle 215"/>
                <p:cNvSpPr>
                  <a:spLocks noChangeArrowheads="1"/>
                </p:cNvSpPr>
                <p:nvPr/>
              </p:nvSpPr>
              <p:spPr bwMode="auto">
                <a:xfrm>
                  <a:off x="1447" y="26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9" name="Rectangle 216"/>
                <p:cNvSpPr>
                  <a:spLocks noChangeArrowheads="1"/>
                </p:cNvSpPr>
                <p:nvPr/>
              </p:nvSpPr>
              <p:spPr bwMode="auto">
                <a:xfrm>
                  <a:off x="1447" y="267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0" name="Rectangle 217"/>
                <p:cNvSpPr>
                  <a:spLocks noChangeArrowheads="1"/>
                </p:cNvSpPr>
                <p:nvPr/>
              </p:nvSpPr>
              <p:spPr bwMode="auto">
                <a:xfrm>
                  <a:off x="1447" y="27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1" name="Rectangle 218"/>
                <p:cNvSpPr>
                  <a:spLocks noChangeArrowheads="1"/>
                </p:cNvSpPr>
                <p:nvPr/>
              </p:nvSpPr>
              <p:spPr bwMode="auto">
                <a:xfrm>
                  <a:off x="1447" y="27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2" name="Rectangle 219"/>
                <p:cNvSpPr>
                  <a:spLocks noChangeArrowheads="1"/>
                </p:cNvSpPr>
                <p:nvPr/>
              </p:nvSpPr>
              <p:spPr bwMode="auto">
                <a:xfrm>
                  <a:off x="1447" y="279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3" name="Rectangle 220"/>
                <p:cNvSpPr>
                  <a:spLocks noChangeArrowheads="1"/>
                </p:cNvSpPr>
                <p:nvPr/>
              </p:nvSpPr>
              <p:spPr bwMode="auto">
                <a:xfrm>
                  <a:off x="1447" y="28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4" name="Rectangle 221"/>
                <p:cNvSpPr>
                  <a:spLocks noChangeArrowheads="1"/>
                </p:cNvSpPr>
                <p:nvPr/>
              </p:nvSpPr>
              <p:spPr bwMode="auto">
                <a:xfrm>
                  <a:off x="1447" y="28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447" y="29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6" name="Rectangle 223"/>
                <p:cNvSpPr>
                  <a:spLocks noChangeArrowheads="1"/>
                </p:cNvSpPr>
                <p:nvPr/>
              </p:nvSpPr>
              <p:spPr bwMode="auto">
                <a:xfrm>
                  <a:off x="1447" y="295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7" name="Rectangle 224"/>
                <p:cNvSpPr>
                  <a:spLocks noChangeArrowheads="1"/>
                </p:cNvSpPr>
                <p:nvPr/>
              </p:nvSpPr>
              <p:spPr bwMode="auto">
                <a:xfrm>
                  <a:off x="1447" y="299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8" name="Rectangle 225"/>
                <p:cNvSpPr>
                  <a:spLocks noChangeArrowheads="1"/>
                </p:cNvSpPr>
                <p:nvPr/>
              </p:nvSpPr>
              <p:spPr bwMode="auto">
                <a:xfrm>
                  <a:off x="1447" y="303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9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47" y="307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0" name="Rectangle 227"/>
                <p:cNvSpPr>
                  <a:spLocks noChangeArrowheads="1"/>
                </p:cNvSpPr>
                <p:nvPr/>
              </p:nvSpPr>
              <p:spPr bwMode="auto">
                <a:xfrm>
                  <a:off x="1447" y="311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1" name="Rectangle 228"/>
                <p:cNvSpPr>
                  <a:spLocks noChangeArrowheads="1"/>
                </p:cNvSpPr>
                <p:nvPr/>
              </p:nvSpPr>
              <p:spPr bwMode="auto">
                <a:xfrm>
                  <a:off x="1447" y="315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2" name="Rectangle 229"/>
                <p:cNvSpPr>
                  <a:spLocks noChangeArrowheads="1"/>
                </p:cNvSpPr>
                <p:nvPr/>
              </p:nvSpPr>
              <p:spPr bwMode="auto">
                <a:xfrm>
                  <a:off x="1447" y="318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447" y="322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4" name="Rectangle 231"/>
                <p:cNvSpPr>
                  <a:spLocks noChangeArrowheads="1"/>
                </p:cNvSpPr>
                <p:nvPr/>
              </p:nvSpPr>
              <p:spPr bwMode="auto">
                <a:xfrm>
                  <a:off x="1447" y="326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5" name="Rectangle 232"/>
                <p:cNvSpPr>
                  <a:spLocks noChangeArrowheads="1"/>
                </p:cNvSpPr>
                <p:nvPr/>
              </p:nvSpPr>
              <p:spPr bwMode="auto">
                <a:xfrm>
                  <a:off x="1447" y="330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6" name="Rectangle 233"/>
                <p:cNvSpPr>
                  <a:spLocks noChangeArrowheads="1"/>
                </p:cNvSpPr>
                <p:nvPr/>
              </p:nvSpPr>
              <p:spPr bwMode="auto">
                <a:xfrm>
                  <a:off x="1447" y="334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7" name="Rectangle 234"/>
                <p:cNvSpPr>
                  <a:spLocks noChangeArrowheads="1"/>
                </p:cNvSpPr>
                <p:nvPr/>
              </p:nvSpPr>
              <p:spPr bwMode="auto">
                <a:xfrm>
                  <a:off x="1447" y="338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8" name="Rectangle 235"/>
                <p:cNvSpPr>
                  <a:spLocks noChangeArrowheads="1"/>
                </p:cNvSpPr>
                <p:nvPr/>
              </p:nvSpPr>
              <p:spPr bwMode="auto">
                <a:xfrm>
                  <a:off x="1447" y="342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9" name="Rectangle 236"/>
                <p:cNvSpPr>
                  <a:spLocks noChangeArrowheads="1"/>
                </p:cNvSpPr>
                <p:nvPr/>
              </p:nvSpPr>
              <p:spPr bwMode="auto">
                <a:xfrm>
                  <a:off x="1447" y="346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0" name="Rectangle 237"/>
                <p:cNvSpPr>
                  <a:spLocks noChangeArrowheads="1"/>
                </p:cNvSpPr>
                <p:nvPr/>
              </p:nvSpPr>
              <p:spPr bwMode="auto">
                <a:xfrm>
                  <a:off x="1447" y="350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Rectangle 238"/>
                <p:cNvSpPr>
                  <a:spLocks noChangeArrowheads="1"/>
                </p:cNvSpPr>
                <p:nvPr/>
              </p:nvSpPr>
              <p:spPr bwMode="auto">
                <a:xfrm>
                  <a:off x="1447" y="354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Rectangle 239"/>
                <p:cNvSpPr>
                  <a:spLocks noChangeArrowheads="1"/>
                </p:cNvSpPr>
                <p:nvPr/>
              </p:nvSpPr>
              <p:spPr bwMode="auto">
                <a:xfrm>
                  <a:off x="1447" y="358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Rectangle 240"/>
                <p:cNvSpPr>
                  <a:spLocks noChangeArrowheads="1"/>
                </p:cNvSpPr>
                <p:nvPr/>
              </p:nvSpPr>
              <p:spPr bwMode="auto">
                <a:xfrm>
                  <a:off x="1447" y="362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Rectangle 241"/>
                <p:cNvSpPr>
                  <a:spLocks noChangeArrowheads="1"/>
                </p:cNvSpPr>
                <p:nvPr/>
              </p:nvSpPr>
              <p:spPr bwMode="auto">
                <a:xfrm>
                  <a:off x="1447" y="366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Rectangle 242"/>
                <p:cNvSpPr>
                  <a:spLocks noChangeArrowheads="1"/>
                </p:cNvSpPr>
                <p:nvPr/>
              </p:nvSpPr>
              <p:spPr bwMode="auto">
                <a:xfrm>
                  <a:off x="1447" y="3700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299"/>
              <p:cNvGrpSpPr>
                <a:grpSpLocks/>
              </p:cNvGrpSpPr>
              <p:nvPr/>
            </p:nvGrpSpPr>
            <p:grpSpPr bwMode="auto">
              <a:xfrm>
                <a:off x="1879" y="1602"/>
                <a:ext cx="13" cy="2138"/>
                <a:chOff x="1879" y="1602"/>
                <a:chExt cx="13" cy="2138"/>
              </a:xfrm>
            </p:grpSpPr>
            <p:sp>
              <p:nvSpPr>
                <p:cNvPr id="82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1879" y="16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1879" y="164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1879" y="16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79" y="17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79" y="176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7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79" y="17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879" y="18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879" y="187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879" y="19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879" y="19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1879" y="199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79" y="20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79" y="20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79" y="21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1879" y="215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1879" y="219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1879" y="223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9" name="Rectangle 261"/>
                <p:cNvSpPr>
                  <a:spLocks noChangeArrowheads="1"/>
                </p:cNvSpPr>
                <p:nvPr/>
              </p:nvSpPr>
              <p:spPr bwMode="auto">
                <a:xfrm>
                  <a:off x="1879" y="227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1879" y="231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1879" y="235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1879" y="238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1879" y="2428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Rectangle 266"/>
                <p:cNvSpPr>
                  <a:spLocks noChangeArrowheads="1"/>
                </p:cNvSpPr>
                <p:nvPr/>
              </p:nvSpPr>
              <p:spPr bwMode="auto">
                <a:xfrm>
                  <a:off x="1879" y="246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Rectangle 267"/>
                <p:cNvSpPr>
                  <a:spLocks noChangeArrowheads="1"/>
                </p:cNvSpPr>
                <p:nvPr/>
              </p:nvSpPr>
              <p:spPr bwMode="auto">
                <a:xfrm>
                  <a:off x="1879" y="250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Rectangle 268"/>
                <p:cNvSpPr>
                  <a:spLocks noChangeArrowheads="1"/>
                </p:cNvSpPr>
                <p:nvPr/>
              </p:nvSpPr>
              <p:spPr bwMode="auto">
                <a:xfrm>
                  <a:off x="1879" y="2546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Rectangle 269"/>
                <p:cNvSpPr>
                  <a:spLocks noChangeArrowheads="1"/>
                </p:cNvSpPr>
                <p:nvPr/>
              </p:nvSpPr>
              <p:spPr bwMode="auto">
                <a:xfrm>
                  <a:off x="1879" y="258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Rectangle 270"/>
                <p:cNvSpPr>
                  <a:spLocks noChangeArrowheads="1"/>
                </p:cNvSpPr>
                <p:nvPr/>
              </p:nvSpPr>
              <p:spPr bwMode="auto">
                <a:xfrm>
                  <a:off x="1879" y="262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9" name="Rectangle 271"/>
                <p:cNvSpPr>
                  <a:spLocks noChangeArrowheads="1"/>
                </p:cNvSpPr>
                <p:nvPr/>
              </p:nvSpPr>
              <p:spPr bwMode="auto">
                <a:xfrm>
                  <a:off x="1879" y="2664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0" name="Rectangle 272"/>
                <p:cNvSpPr>
                  <a:spLocks noChangeArrowheads="1"/>
                </p:cNvSpPr>
                <p:nvPr/>
              </p:nvSpPr>
              <p:spPr bwMode="auto">
                <a:xfrm>
                  <a:off x="1879" y="270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Rectangle 273"/>
                <p:cNvSpPr>
                  <a:spLocks noChangeArrowheads="1"/>
                </p:cNvSpPr>
                <p:nvPr/>
              </p:nvSpPr>
              <p:spPr bwMode="auto">
                <a:xfrm>
                  <a:off x="1879" y="274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2" name="Rectangle 274"/>
                <p:cNvSpPr>
                  <a:spLocks noChangeArrowheads="1"/>
                </p:cNvSpPr>
                <p:nvPr/>
              </p:nvSpPr>
              <p:spPr bwMode="auto">
                <a:xfrm>
                  <a:off x="1879" y="2782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3" name="Rectangle 275"/>
                <p:cNvSpPr>
                  <a:spLocks noChangeArrowheads="1"/>
                </p:cNvSpPr>
                <p:nvPr/>
              </p:nvSpPr>
              <p:spPr bwMode="auto">
                <a:xfrm>
                  <a:off x="1879" y="282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4" name="Rectangle 276"/>
                <p:cNvSpPr>
                  <a:spLocks noChangeArrowheads="1"/>
                </p:cNvSpPr>
                <p:nvPr/>
              </p:nvSpPr>
              <p:spPr bwMode="auto">
                <a:xfrm>
                  <a:off x="1879" y="286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Rectangle 277"/>
                <p:cNvSpPr>
                  <a:spLocks noChangeArrowheads="1"/>
                </p:cNvSpPr>
                <p:nvPr/>
              </p:nvSpPr>
              <p:spPr bwMode="auto">
                <a:xfrm>
                  <a:off x="1879" y="2900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879" y="294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Rectangle 279"/>
                <p:cNvSpPr>
                  <a:spLocks noChangeArrowheads="1"/>
                </p:cNvSpPr>
                <p:nvPr/>
              </p:nvSpPr>
              <p:spPr bwMode="auto">
                <a:xfrm>
                  <a:off x="1879" y="297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Rectangle 280"/>
                <p:cNvSpPr>
                  <a:spLocks noChangeArrowheads="1"/>
                </p:cNvSpPr>
                <p:nvPr/>
              </p:nvSpPr>
              <p:spPr bwMode="auto">
                <a:xfrm>
                  <a:off x="1879" y="3018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9" name="Rectangle 281"/>
                <p:cNvSpPr>
                  <a:spLocks noChangeArrowheads="1"/>
                </p:cNvSpPr>
                <p:nvPr/>
              </p:nvSpPr>
              <p:spPr bwMode="auto">
                <a:xfrm>
                  <a:off x="1879" y="305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0" name="Rectangle 282"/>
                <p:cNvSpPr>
                  <a:spLocks noChangeArrowheads="1"/>
                </p:cNvSpPr>
                <p:nvPr/>
              </p:nvSpPr>
              <p:spPr bwMode="auto">
                <a:xfrm>
                  <a:off x="1879" y="309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1" name="Rectangle 283"/>
                <p:cNvSpPr>
                  <a:spLocks noChangeArrowheads="1"/>
                </p:cNvSpPr>
                <p:nvPr/>
              </p:nvSpPr>
              <p:spPr bwMode="auto">
                <a:xfrm>
                  <a:off x="1879" y="313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2" name="Rectangle 284"/>
                <p:cNvSpPr>
                  <a:spLocks noChangeArrowheads="1"/>
                </p:cNvSpPr>
                <p:nvPr/>
              </p:nvSpPr>
              <p:spPr bwMode="auto">
                <a:xfrm>
                  <a:off x="1879" y="317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3" name="Rectangle 285"/>
                <p:cNvSpPr>
                  <a:spLocks noChangeArrowheads="1"/>
                </p:cNvSpPr>
                <p:nvPr/>
              </p:nvSpPr>
              <p:spPr bwMode="auto">
                <a:xfrm>
                  <a:off x="1879" y="321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4" name="Rectangle 286"/>
                <p:cNvSpPr>
                  <a:spLocks noChangeArrowheads="1"/>
                </p:cNvSpPr>
                <p:nvPr/>
              </p:nvSpPr>
              <p:spPr bwMode="auto">
                <a:xfrm>
                  <a:off x="1879" y="325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5" name="Rectangle 287"/>
                <p:cNvSpPr>
                  <a:spLocks noChangeArrowheads="1"/>
                </p:cNvSpPr>
                <p:nvPr/>
              </p:nvSpPr>
              <p:spPr bwMode="auto">
                <a:xfrm>
                  <a:off x="1879" y="329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879" y="333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879" y="337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879" y="341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879" y="345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0" name="Rectangle 292"/>
                <p:cNvSpPr>
                  <a:spLocks noChangeArrowheads="1"/>
                </p:cNvSpPr>
                <p:nvPr/>
              </p:nvSpPr>
              <p:spPr bwMode="auto">
                <a:xfrm>
                  <a:off x="1879" y="349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1" name="Rectangle 293"/>
                <p:cNvSpPr>
                  <a:spLocks noChangeArrowheads="1"/>
                </p:cNvSpPr>
                <p:nvPr/>
              </p:nvSpPr>
              <p:spPr bwMode="auto">
                <a:xfrm>
                  <a:off x="1879" y="353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2" name="Rectangle 294"/>
                <p:cNvSpPr>
                  <a:spLocks noChangeArrowheads="1"/>
                </p:cNvSpPr>
                <p:nvPr/>
              </p:nvSpPr>
              <p:spPr bwMode="auto">
                <a:xfrm>
                  <a:off x="1879" y="356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3" name="Rectangle 295"/>
                <p:cNvSpPr>
                  <a:spLocks noChangeArrowheads="1"/>
                </p:cNvSpPr>
                <p:nvPr/>
              </p:nvSpPr>
              <p:spPr bwMode="auto">
                <a:xfrm>
                  <a:off x="1879" y="360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4" name="Rectangle 296"/>
                <p:cNvSpPr>
                  <a:spLocks noChangeArrowheads="1"/>
                </p:cNvSpPr>
                <p:nvPr/>
              </p:nvSpPr>
              <p:spPr bwMode="auto">
                <a:xfrm>
                  <a:off x="1879" y="364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5" name="Rectangle 297"/>
                <p:cNvSpPr>
                  <a:spLocks noChangeArrowheads="1"/>
                </p:cNvSpPr>
                <p:nvPr/>
              </p:nvSpPr>
              <p:spPr bwMode="auto">
                <a:xfrm>
                  <a:off x="1879" y="368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6" name="Rectangle 298"/>
                <p:cNvSpPr>
                  <a:spLocks noChangeArrowheads="1"/>
                </p:cNvSpPr>
                <p:nvPr/>
              </p:nvSpPr>
              <p:spPr bwMode="auto">
                <a:xfrm>
                  <a:off x="1879" y="372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8" name="Freeform 303"/>
              <p:cNvSpPr>
                <a:spLocks/>
              </p:cNvSpPr>
              <p:nvPr/>
            </p:nvSpPr>
            <p:spPr bwMode="auto">
              <a:xfrm>
                <a:off x="1066" y="3018"/>
                <a:ext cx="813" cy="250"/>
              </a:xfrm>
              <a:custGeom>
                <a:avLst/>
                <a:gdLst>
                  <a:gd name="T0" fmla="*/ 0 w 813"/>
                  <a:gd name="T1" fmla="*/ 0 h 250"/>
                  <a:gd name="T2" fmla="*/ 0 w 813"/>
                  <a:gd name="T3" fmla="*/ 250 h 250"/>
                  <a:gd name="T4" fmla="*/ 813 w 813"/>
                  <a:gd name="T5" fmla="*/ 250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3" h="250">
                    <a:moveTo>
                      <a:pt x="0" y="0"/>
                    </a:moveTo>
                    <a:lnTo>
                      <a:pt x="0" y="250"/>
                    </a:lnTo>
                    <a:lnTo>
                      <a:pt x="813" y="25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Rectangle 306"/>
              <p:cNvSpPr>
                <a:spLocks noChangeArrowheads="1"/>
              </p:cNvSpPr>
              <p:nvPr/>
            </p:nvSpPr>
            <p:spPr bwMode="auto">
              <a:xfrm rot="5400000">
                <a:off x="1354" y="3043"/>
                <a:ext cx="10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2000">
                    <a:solidFill>
                      <a:srgbClr val="000000"/>
                    </a:solidFill>
                    <a:latin typeface="Symbol" charset="0"/>
                  </a:rPr>
                  <a:t>a</a:t>
                </a:r>
                <a:endParaRPr lang="en-GB"/>
              </a:p>
            </p:txBody>
          </p:sp>
          <p:sp>
            <p:nvSpPr>
              <p:cNvPr id="8220" name="Rectangle 307"/>
              <p:cNvSpPr>
                <a:spLocks noChangeArrowheads="1"/>
              </p:cNvSpPr>
              <p:nvPr/>
            </p:nvSpPr>
            <p:spPr bwMode="auto">
              <a:xfrm rot="5400000">
                <a:off x="1661" y="3458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2000">
                    <a:solidFill>
                      <a:srgbClr val="000000"/>
                    </a:solidFill>
                    <a:latin typeface="Symbol" charset="0"/>
                  </a:rPr>
                  <a:t>g</a:t>
                </a:r>
                <a:endParaRPr lang="en-GB"/>
              </a:p>
            </p:txBody>
          </p:sp>
          <p:sp>
            <p:nvSpPr>
              <p:cNvPr id="8221" name="Arc 316"/>
              <p:cNvSpPr>
                <a:spLocks/>
              </p:cNvSpPr>
              <p:nvPr/>
            </p:nvSpPr>
            <p:spPr bwMode="auto">
              <a:xfrm>
                <a:off x="1447" y="3268"/>
                <a:ext cx="433" cy="380"/>
              </a:xfrm>
              <a:custGeom>
                <a:avLst/>
                <a:gdLst>
                  <a:gd name="T0" fmla="*/ 0 w 21600"/>
                  <a:gd name="T1" fmla="*/ 380 h 21599"/>
                  <a:gd name="T2" fmla="*/ 432 w 21600"/>
                  <a:gd name="T3" fmla="*/ 0 h 21599"/>
                  <a:gd name="T4" fmla="*/ 433 w 21600"/>
                  <a:gd name="T5" fmla="*/ 38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88"/>
                      <a:pt x="9640" y="26"/>
                      <a:pt x="21550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88"/>
                      <a:pt x="9640" y="26"/>
                      <a:pt x="21550" y="-1"/>
                    </a:cubicBezTo>
                    <a:lnTo>
                      <a:pt x="21600" y="21599"/>
                    </a:lnTo>
                    <a:lnTo>
                      <a:pt x="-1" y="21598"/>
                    </a:lnTo>
                    <a:close/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17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Line 3"/>
          <p:cNvSpPr>
            <a:spLocks noChangeShapeType="1"/>
          </p:cNvSpPr>
          <p:nvPr/>
        </p:nvSpPr>
        <p:spPr bwMode="auto">
          <a:xfrm flipH="1" flipV="1">
            <a:off x="-3178175" y="-31750"/>
            <a:ext cx="23812" cy="222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Line 4"/>
          <p:cNvSpPr>
            <a:spLocks noChangeShapeType="1"/>
          </p:cNvSpPr>
          <p:nvPr/>
        </p:nvSpPr>
        <p:spPr bwMode="auto">
          <a:xfrm flipH="1" flipV="1">
            <a:off x="-3178175" y="-31750"/>
            <a:ext cx="23812" cy="222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90539"/>
            <a:ext cx="76136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459164" y="808038"/>
            <a:ext cx="6022975" cy="4203700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Freeform 9"/>
          <p:cNvSpPr>
            <a:spLocks/>
          </p:cNvSpPr>
          <p:nvPr/>
        </p:nvSpPr>
        <p:spPr bwMode="auto">
          <a:xfrm>
            <a:off x="3482976" y="1512888"/>
            <a:ext cx="4157663" cy="3454400"/>
          </a:xfrm>
          <a:custGeom>
            <a:avLst/>
            <a:gdLst>
              <a:gd name="T0" fmla="*/ 44450 w 2619"/>
              <a:gd name="T1" fmla="*/ 0 h 2176"/>
              <a:gd name="T2" fmla="*/ 158750 w 2619"/>
              <a:gd name="T3" fmla="*/ 46038 h 2176"/>
              <a:gd name="T4" fmla="*/ 295275 w 2619"/>
              <a:gd name="T5" fmla="*/ 114300 h 2176"/>
              <a:gd name="T6" fmla="*/ 454025 w 2619"/>
              <a:gd name="T7" fmla="*/ 204788 h 2176"/>
              <a:gd name="T8" fmla="*/ 612775 w 2619"/>
              <a:gd name="T9" fmla="*/ 295275 h 2176"/>
              <a:gd name="T10" fmla="*/ 703263 w 2619"/>
              <a:gd name="T11" fmla="*/ 363538 h 2176"/>
              <a:gd name="T12" fmla="*/ 795338 w 2619"/>
              <a:gd name="T13" fmla="*/ 431800 h 2176"/>
              <a:gd name="T14" fmla="*/ 885825 w 2619"/>
              <a:gd name="T15" fmla="*/ 477838 h 2176"/>
              <a:gd name="T16" fmla="*/ 976313 w 2619"/>
              <a:gd name="T17" fmla="*/ 546100 h 2176"/>
              <a:gd name="T18" fmla="*/ 1068388 w 2619"/>
              <a:gd name="T19" fmla="*/ 614363 h 2176"/>
              <a:gd name="T20" fmla="*/ 1181100 w 2619"/>
              <a:gd name="T21" fmla="*/ 704850 h 2176"/>
              <a:gd name="T22" fmla="*/ 1271588 w 2619"/>
              <a:gd name="T23" fmla="*/ 773113 h 2176"/>
              <a:gd name="T24" fmla="*/ 1385888 w 2619"/>
              <a:gd name="T25" fmla="*/ 863600 h 2176"/>
              <a:gd name="T26" fmla="*/ 1500188 w 2619"/>
              <a:gd name="T27" fmla="*/ 931863 h 2176"/>
              <a:gd name="T28" fmla="*/ 1590675 w 2619"/>
              <a:gd name="T29" fmla="*/ 1022350 h 2176"/>
              <a:gd name="T30" fmla="*/ 1703388 w 2619"/>
              <a:gd name="T31" fmla="*/ 1112838 h 2176"/>
              <a:gd name="T32" fmla="*/ 1817688 w 2619"/>
              <a:gd name="T33" fmla="*/ 1181100 h 2176"/>
              <a:gd name="T34" fmla="*/ 1931988 w 2619"/>
              <a:gd name="T35" fmla="*/ 1273175 h 2176"/>
              <a:gd name="T36" fmla="*/ 2022475 w 2619"/>
              <a:gd name="T37" fmla="*/ 1363663 h 2176"/>
              <a:gd name="T38" fmla="*/ 2135188 w 2619"/>
              <a:gd name="T39" fmla="*/ 1454150 h 2176"/>
              <a:gd name="T40" fmla="*/ 2249488 w 2619"/>
              <a:gd name="T41" fmla="*/ 1544638 h 2176"/>
              <a:gd name="T42" fmla="*/ 2363788 w 2619"/>
              <a:gd name="T43" fmla="*/ 1658938 h 2176"/>
              <a:gd name="T44" fmla="*/ 2454275 w 2619"/>
              <a:gd name="T45" fmla="*/ 1749425 h 2176"/>
              <a:gd name="T46" fmla="*/ 2566988 w 2619"/>
              <a:gd name="T47" fmla="*/ 1839913 h 2176"/>
              <a:gd name="T48" fmla="*/ 2681288 w 2619"/>
              <a:gd name="T49" fmla="*/ 1931988 h 2176"/>
              <a:gd name="T50" fmla="*/ 2771775 w 2619"/>
              <a:gd name="T51" fmla="*/ 2022475 h 2176"/>
              <a:gd name="T52" fmla="*/ 2886075 w 2619"/>
              <a:gd name="T53" fmla="*/ 2112963 h 2176"/>
              <a:gd name="T54" fmla="*/ 2976563 w 2619"/>
              <a:gd name="T55" fmla="*/ 2203450 h 2176"/>
              <a:gd name="T56" fmla="*/ 3090863 w 2619"/>
              <a:gd name="T57" fmla="*/ 2295525 h 2176"/>
              <a:gd name="T58" fmla="*/ 3181350 w 2619"/>
              <a:gd name="T59" fmla="*/ 2386013 h 2176"/>
              <a:gd name="T60" fmla="*/ 3271838 w 2619"/>
              <a:gd name="T61" fmla="*/ 2476500 h 2176"/>
              <a:gd name="T62" fmla="*/ 3362325 w 2619"/>
              <a:gd name="T63" fmla="*/ 2566988 h 2176"/>
              <a:gd name="T64" fmla="*/ 3544888 w 2619"/>
              <a:gd name="T65" fmla="*/ 2749550 h 2176"/>
              <a:gd name="T66" fmla="*/ 3703638 w 2619"/>
              <a:gd name="T67" fmla="*/ 2908300 h 2176"/>
              <a:gd name="T68" fmla="*/ 3840163 w 2619"/>
              <a:gd name="T69" fmla="*/ 3067050 h 2176"/>
              <a:gd name="T70" fmla="*/ 3976688 w 2619"/>
              <a:gd name="T71" fmla="*/ 3203575 h 2176"/>
              <a:gd name="T72" fmla="*/ 4067175 w 2619"/>
              <a:gd name="T73" fmla="*/ 3340100 h 2176"/>
              <a:gd name="T74" fmla="*/ 4157663 w 2619"/>
              <a:gd name="T75" fmla="*/ 3454400 h 21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619" h="2176">
                <a:moveTo>
                  <a:pt x="0" y="0"/>
                </a:moveTo>
                <a:lnTo>
                  <a:pt x="28" y="0"/>
                </a:lnTo>
                <a:lnTo>
                  <a:pt x="57" y="14"/>
                </a:lnTo>
                <a:lnTo>
                  <a:pt x="100" y="29"/>
                </a:lnTo>
                <a:lnTo>
                  <a:pt x="143" y="57"/>
                </a:lnTo>
                <a:lnTo>
                  <a:pt x="186" y="72"/>
                </a:lnTo>
                <a:lnTo>
                  <a:pt x="229" y="100"/>
                </a:lnTo>
                <a:lnTo>
                  <a:pt x="286" y="129"/>
                </a:lnTo>
                <a:lnTo>
                  <a:pt x="329" y="158"/>
                </a:lnTo>
                <a:lnTo>
                  <a:pt x="386" y="186"/>
                </a:lnTo>
                <a:lnTo>
                  <a:pt x="415" y="215"/>
                </a:lnTo>
                <a:lnTo>
                  <a:pt x="443" y="229"/>
                </a:lnTo>
                <a:lnTo>
                  <a:pt x="472" y="243"/>
                </a:lnTo>
                <a:lnTo>
                  <a:pt x="501" y="272"/>
                </a:lnTo>
                <a:lnTo>
                  <a:pt x="529" y="286"/>
                </a:lnTo>
                <a:lnTo>
                  <a:pt x="558" y="301"/>
                </a:lnTo>
                <a:lnTo>
                  <a:pt x="587" y="329"/>
                </a:lnTo>
                <a:lnTo>
                  <a:pt x="615" y="344"/>
                </a:lnTo>
                <a:lnTo>
                  <a:pt x="644" y="372"/>
                </a:lnTo>
                <a:lnTo>
                  <a:pt x="673" y="387"/>
                </a:lnTo>
                <a:lnTo>
                  <a:pt x="715" y="415"/>
                </a:lnTo>
                <a:lnTo>
                  <a:pt x="744" y="444"/>
                </a:lnTo>
                <a:lnTo>
                  <a:pt x="773" y="458"/>
                </a:lnTo>
                <a:lnTo>
                  <a:pt x="801" y="487"/>
                </a:lnTo>
                <a:lnTo>
                  <a:pt x="844" y="515"/>
                </a:lnTo>
                <a:lnTo>
                  <a:pt x="873" y="544"/>
                </a:lnTo>
                <a:lnTo>
                  <a:pt x="902" y="558"/>
                </a:lnTo>
                <a:lnTo>
                  <a:pt x="945" y="587"/>
                </a:lnTo>
                <a:lnTo>
                  <a:pt x="973" y="616"/>
                </a:lnTo>
                <a:lnTo>
                  <a:pt x="1002" y="644"/>
                </a:lnTo>
                <a:lnTo>
                  <a:pt x="1045" y="673"/>
                </a:lnTo>
                <a:lnTo>
                  <a:pt x="1073" y="701"/>
                </a:lnTo>
                <a:lnTo>
                  <a:pt x="1102" y="730"/>
                </a:lnTo>
                <a:lnTo>
                  <a:pt x="1145" y="744"/>
                </a:lnTo>
                <a:lnTo>
                  <a:pt x="1174" y="773"/>
                </a:lnTo>
                <a:lnTo>
                  <a:pt x="1217" y="802"/>
                </a:lnTo>
                <a:lnTo>
                  <a:pt x="1245" y="830"/>
                </a:lnTo>
                <a:lnTo>
                  <a:pt x="1274" y="859"/>
                </a:lnTo>
                <a:lnTo>
                  <a:pt x="1317" y="887"/>
                </a:lnTo>
                <a:lnTo>
                  <a:pt x="1345" y="916"/>
                </a:lnTo>
                <a:lnTo>
                  <a:pt x="1388" y="945"/>
                </a:lnTo>
                <a:lnTo>
                  <a:pt x="1417" y="973"/>
                </a:lnTo>
                <a:lnTo>
                  <a:pt x="1446" y="1002"/>
                </a:lnTo>
                <a:lnTo>
                  <a:pt x="1489" y="1045"/>
                </a:lnTo>
                <a:lnTo>
                  <a:pt x="1517" y="1074"/>
                </a:lnTo>
                <a:lnTo>
                  <a:pt x="1546" y="1102"/>
                </a:lnTo>
                <a:lnTo>
                  <a:pt x="1589" y="1131"/>
                </a:lnTo>
                <a:lnTo>
                  <a:pt x="1617" y="1159"/>
                </a:lnTo>
                <a:lnTo>
                  <a:pt x="1646" y="1188"/>
                </a:lnTo>
                <a:lnTo>
                  <a:pt x="1689" y="1217"/>
                </a:lnTo>
                <a:lnTo>
                  <a:pt x="1718" y="1245"/>
                </a:lnTo>
                <a:lnTo>
                  <a:pt x="1746" y="1274"/>
                </a:lnTo>
                <a:lnTo>
                  <a:pt x="1789" y="1303"/>
                </a:lnTo>
                <a:lnTo>
                  <a:pt x="1818" y="1331"/>
                </a:lnTo>
                <a:lnTo>
                  <a:pt x="1846" y="1360"/>
                </a:lnTo>
                <a:lnTo>
                  <a:pt x="1875" y="1388"/>
                </a:lnTo>
                <a:lnTo>
                  <a:pt x="1918" y="1417"/>
                </a:lnTo>
                <a:lnTo>
                  <a:pt x="1947" y="1446"/>
                </a:lnTo>
                <a:lnTo>
                  <a:pt x="1975" y="1474"/>
                </a:lnTo>
                <a:lnTo>
                  <a:pt x="2004" y="1503"/>
                </a:lnTo>
                <a:lnTo>
                  <a:pt x="2033" y="1532"/>
                </a:lnTo>
                <a:lnTo>
                  <a:pt x="2061" y="1560"/>
                </a:lnTo>
                <a:lnTo>
                  <a:pt x="2090" y="1589"/>
                </a:lnTo>
                <a:lnTo>
                  <a:pt x="2118" y="1617"/>
                </a:lnTo>
                <a:lnTo>
                  <a:pt x="2176" y="1675"/>
                </a:lnTo>
                <a:lnTo>
                  <a:pt x="2233" y="1732"/>
                </a:lnTo>
                <a:lnTo>
                  <a:pt x="2276" y="1775"/>
                </a:lnTo>
                <a:lnTo>
                  <a:pt x="2333" y="1832"/>
                </a:lnTo>
                <a:lnTo>
                  <a:pt x="2376" y="1889"/>
                </a:lnTo>
                <a:lnTo>
                  <a:pt x="2419" y="1932"/>
                </a:lnTo>
                <a:lnTo>
                  <a:pt x="2462" y="1975"/>
                </a:lnTo>
                <a:lnTo>
                  <a:pt x="2505" y="2018"/>
                </a:lnTo>
                <a:lnTo>
                  <a:pt x="2534" y="2061"/>
                </a:lnTo>
                <a:lnTo>
                  <a:pt x="2562" y="2104"/>
                </a:lnTo>
                <a:lnTo>
                  <a:pt x="2591" y="2147"/>
                </a:lnTo>
                <a:lnTo>
                  <a:pt x="2619" y="2176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10"/>
          <p:cNvSpPr>
            <a:spLocks/>
          </p:cNvSpPr>
          <p:nvPr/>
        </p:nvSpPr>
        <p:spPr bwMode="auto">
          <a:xfrm>
            <a:off x="3459164" y="2466976"/>
            <a:ext cx="1023937" cy="2500313"/>
          </a:xfrm>
          <a:custGeom>
            <a:avLst/>
            <a:gdLst>
              <a:gd name="T0" fmla="*/ 0 w 645"/>
              <a:gd name="T1" fmla="*/ 0 h 1575"/>
              <a:gd name="T2" fmla="*/ 23812 w 645"/>
              <a:gd name="T3" fmla="*/ 46038 h 1575"/>
              <a:gd name="T4" fmla="*/ 46037 w 645"/>
              <a:gd name="T5" fmla="*/ 90488 h 1575"/>
              <a:gd name="T6" fmla="*/ 68262 w 645"/>
              <a:gd name="T7" fmla="*/ 158750 h 1575"/>
              <a:gd name="T8" fmla="*/ 114300 w 645"/>
              <a:gd name="T9" fmla="*/ 204788 h 1575"/>
              <a:gd name="T10" fmla="*/ 136525 w 645"/>
              <a:gd name="T11" fmla="*/ 250825 h 1575"/>
              <a:gd name="T12" fmla="*/ 160337 w 645"/>
              <a:gd name="T13" fmla="*/ 295275 h 1575"/>
              <a:gd name="T14" fmla="*/ 182562 w 645"/>
              <a:gd name="T15" fmla="*/ 341313 h 1575"/>
              <a:gd name="T16" fmla="*/ 204787 w 645"/>
              <a:gd name="T17" fmla="*/ 387350 h 1575"/>
              <a:gd name="T18" fmla="*/ 228600 w 645"/>
              <a:gd name="T19" fmla="*/ 454025 h 1575"/>
              <a:gd name="T20" fmla="*/ 250825 w 645"/>
              <a:gd name="T21" fmla="*/ 500063 h 1575"/>
              <a:gd name="T22" fmla="*/ 273050 w 645"/>
              <a:gd name="T23" fmla="*/ 546100 h 1575"/>
              <a:gd name="T24" fmla="*/ 319087 w 645"/>
              <a:gd name="T25" fmla="*/ 590550 h 1575"/>
              <a:gd name="T26" fmla="*/ 341312 w 645"/>
              <a:gd name="T27" fmla="*/ 636588 h 1575"/>
              <a:gd name="T28" fmla="*/ 363537 w 645"/>
              <a:gd name="T29" fmla="*/ 704850 h 1575"/>
              <a:gd name="T30" fmla="*/ 387350 w 645"/>
              <a:gd name="T31" fmla="*/ 750888 h 1575"/>
              <a:gd name="T32" fmla="*/ 409575 w 645"/>
              <a:gd name="T33" fmla="*/ 795338 h 1575"/>
              <a:gd name="T34" fmla="*/ 431800 w 645"/>
              <a:gd name="T35" fmla="*/ 841375 h 1575"/>
              <a:gd name="T36" fmla="*/ 455612 w 645"/>
              <a:gd name="T37" fmla="*/ 909638 h 1575"/>
              <a:gd name="T38" fmla="*/ 477837 w 645"/>
              <a:gd name="T39" fmla="*/ 954088 h 1575"/>
              <a:gd name="T40" fmla="*/ 500062 w 645"/>
              <a:gd name="T41" fmla="*/ 1000125 h 1575"/>
              <a:gd name="T42" fmla="*/ 523875 w 645"/>
              <a:gd name="T43" fmla="*/ 1046163 h 1575"/>
              <a:gd name="T44" fmla="*/ 546100 w 645"/>
              <a:gd name="T45" fmla="*/ 1114425 h 1575"/>
              <a:gd name="T46" fmla="*/ 568325 w 645"/>
              <a:gd name="T47" fmla="*/ 1158875 h 1575"/>
              <a:gd name="T48" fmla="*/ 592137 w 645"/>
              <a:gd name="T49" fmla="*/ 1204913 h 1575"/>
              <a:gd name="T50" fmla="*/ 614362 w 645"/>
              <a:gd name="T51" fmla="*/ 1249363 h 1575"/>
              <a:gd name="T52" fmla="*/ 636587 w 645"/>
              <a:gd name="T53" fmla="*/ 1317625 h 1575"/>
              <a:gd name="T54" fmla="*/ 660400 w 645"/>
              <a:gd name="T55" fmla="*/ 1363663 h 1575"/>
              <a:gd name="T56" fmla="*/ 682625 w 645"/>
              <a:gd name="T57" fmla="*/ 1409700 h 1575"/>
              <a:gd name="T58" fmla="*/ 704850 w 645"/>
              <a:gd name="T59" fmla="*/ 1477963 h 1575"/>
              <a:gd name="T60" fmla="*/ 727075 w 645"/>
              <a:gd name="T61" fmla="*/ 1522413 h 1575"/>
              <a:gd name="T62" fmla="*/ 750887 w 645"/>
              <a:gd name="T63" fmla="*/ 1568450 h 1575"/>
              <a:gd name="T64" fmla="*/ 773112 w 645"/>
              <a:gd name="T65" fmla="*/ 1636713 h 1575"/>
              <a:gd name="T66" fmla="*/ 795337 w 645"/>
              <a:gd name="T67" fmla="*/ 1681163 h 1575"/>
              <a:gd name="T68" fmla="*/ 819150 w 645"/>
              <a:gd name="T69" fmla="*/ 1727200 h 1575"/>
              <a:gd name="T70" fmla="*/ 819150 w 645"/>
              <a:gd name="T71" fmla="*/ 1795463 h 1575"/>
              <a:gd name="T72" fmla="*/ 841375 w 645"/>
              <a:gd name="T73" fmla="*/ 1841500 h 1575"/>
              <a:gd name="T74" fmla="*/ 863600 w 645"/>
              <a:gd name="T75" fmla="*/ 1885950 h 1575"/>
              <a:gd name="T76" fmla="*/ 887412 w 645"/>
              <a:gd name="T77" fmla="*/ 1954213 h 1575"/>
              <a:gd name="T78" fmla="*/ 887412 w 645"/>
              <a:gd name="T79" fmla="*/ 2000250 h 1575"/>
              <a:gd name="T80" fmla="*/ 909637 w 645"/>
              <a:gd name="T81" fmla="*/ 2044700 h 1575"/>
              <a:gd name="T82" fmla="*/ 931862 w 645"/>
              <a:gd name="T83" fmla="*/ 2112963 h 1575"/>
              <a:gd name="T84" fmla="*/ 955675 w 645"/>
              <a:gd name="T85" fmla="*/ 2159000 h 1575"/>
              <a:gd name="T86" fmla="*/ 955675 w 645"/>
              <a:gd name="T87" fmla="*/ 2227263 h 1575"/>
              <a:gd name="T88" fmla="*/ 977900 w 645"/>
              <a:gd name="T89" fmla="*/ 2271713 h 1575"/>
              <a:gd name="T90" fmla="*/ 977900 w 645"/>
              <a:gd name="T91" fmla="*/ 2339975 h 1575"/>
              <a:gd name="T92" fmla="*/ 1000125 w 645"/>
              <a:gd name="T93" fmla="*/ 2386013 h 1575"/>
              <a:gd name="T94" fmla="*/ 1023937 w 645"/>
              <a:gd name="T95" fmla="*/ 2454275 h 1575"/>
              <a:gd name="T96" fmla="*/ 1023937 w 645"/>
              <a:gd name="T97" fmla="*/ 2500313 h 157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45" h="1575">
                <a:moveTo>
                  <a:pt x="0" y="0"/>
                </a:moveTo>
                <a:lnTo>
                  <a:pt x="15" y="29"/>
                </a:lnTo>
                <a:lnTo>
                  <a:pt x="29" y="57"/>
                </a:lnTo>
                <a:lnTo>
                  <a:pt x="43" y="100"/>
                </a:lnTo>
                <a:lnTo>
                  <a:pt x="72" y="129"/>
                </a:lnTo>
                <a:lnTo>
                  <a:pt x="86" y="158"/>
                </a:lnTo>
                <a:lnTo>
                  <a:pt x="101" y="186"/>
                </a:lnTo>
                <a:lnTo>
                  <a:pt x="115" y="215"/>
                </a:lnTo>
                <a:lnTo>
                  <a:pt x="129" y="244"/>
                </a:lnTo>
                <a:lnTo>
                  <a:pt x="144" y="286"/>
                </a:lnTo>
                <a:lnTo>
                  <a:pt x="158" y="315"/>
                </a:lnTo>
                <a:lnTo>
                  <a:pt x="172" y="344"/>
                </a:lnTo>
                <a:lnTo>
                  <a:pt x="201" y="372"/>
                </a:lnTo>
                <a:lnTo>
                  <a:pt x="215" y="401"/>
                </a:lnTo>
                <a:lnTo>
                  <a:pt x="229" y="444"/>
                </a:lnTo>
                <a:lnTo>
                  <a:pt x="244" y="473"/>
                </a:lnTo>
                <a:lnTo>
                  <a:pt x="258" y="501"/>
                </a:lnTo>
                <a:lnTo>
                  <a:pt x="272" y="530"/>
                </a:lnTo>
                <a:lnTo>
                  <a:pt x="287" y="573"/>
                </a:lnTo>
                <a:lnTo>
                  <a:pt x="301" y="601"/>
                </a:lnTo>
                <a:lnTo>
                  <a:pt x="315" y="630"/>
                </a:lnTo>
                <a:lnTo>
                  <a:pt x="330" y="659"/>
                </a:lnTo>
                <a:lnTo>
                  <a:pt x="344" y="702"/>
                </a:lnTo>
                <a:lnTo>
                  <a:pt x="358" y="730"/>
                </a:lnTo>
                <a:lnTo>
                  <a:pt x="373" y="759"/>
                </a:lnTo>
                <a:lnTo>
                  <a:pt x="387" y="787"/>
                </a:lnTo>
                <a:lnTo>
                  <a:pt x="401" y="830"/>
                </a:lnTo>
                <a:lnTo>
                  <a:pt x="416" y="859"/>
                </a:lnTo>
                <a:lnTo>
                  <a:pt x="430" y="888"/>
                </a:lnTo>
                <a:lnTo>
                  <a:pt x="444" y="931"/>
                </a:lnTo>
                <a:lnTo>
                  <a:pt x="458" y="959"/>
                </a:lnTo>
                <a:lnTo>
                  <a:pt x="473" y="988"/>
                </a:lnTo>
                <a:lnTo>
                  <a:pt x="487" y="1031"/>
                </a:lnTo>
                <a:lnTo>
                  <a:pt x="501" y="1059"/>
                </a:lnTo>
                <a:lnTo>
                  <a:pt x="516" y="1088"/>
                </a:lnTo>
                <a:lnTo>
                  <a:pt x="516" y="1131"/>
                </a:lnTo>
                <a:lnTo>
                  <a:pt x="530" y="1160"/>
                </a:lnTo>
                <a:lnTo>
                  <a:pt x="544" y="1188"/>
                </a:lnTo>
                <a:lnTo>
                  <a:pt x="559" y="1231"/>
                </a:lnTo>
                <a:lnTo>
                  <a:pt x="559" y="1260"/>
                </a:lnTo>
                <a:lnTo>
                  <a:pt x="573" y="1288"/>
                </a:lnTo>
                <a:lnTo>
                  <a:pt x="587" y="1331"/>
                </a:lnTo>
                <a:lnTo>
                  <a:pt x="602" y="1360"/>
                </a:lnTo>
                <a:lnTo>
                  <a:pt x="602" y="1403"/>
                </a:lnTo>
                <a:lnTo>
                  <a:pt x="616" y="1431"/>
                </a:lnTo>
                <a:lnTo>
                  <a:pt x="616" y="1474"/>
                </a:lnTo>
                <a:lnTo>
                  <a:pt x="630" y="1503"/>
                </a:lnTo>
                <a:lnTo>
                  <a:pt x="645" y="1546"/>
                </a:lnTo>
                <a:lnTo>
                  <a:pt x="645" y="1575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5060951" y="5499101"/>
            <a:ext cx="142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300">
                <a:solidFill>
                  <a:srgbClr val="000000"/>
                </a:solidFill>
                <a:latin typeface="Geneva" charset="0"/>
              </a:rPr>
              <a:t>Carbon</a:t>
            </a:r>
            <a:endParaRPr lang="en-GB"/>
          </a:p>
        </p:txBody>
      </p:sp>
      <p:grpSp>
        <p:nvGrpSpPr>
          <p:cNvPr id="9224" name="Group 14"/>
          <p:cNvGrpSpPr>
            <a:grpSpLocks/>
          </p:cNvGrpSpPr>
          <p:nvPr/>
        </p:nvGrpSpPr>
        <p:grpSpPr bwMode="auto">
          <a:xfrm>
            <a:off x="6823075" y="5670551"/>
            <a:ext cx="590550" cy="182563"/>
            <a:chOff x="3338" y="3572"/>
            <a:chExt cx="372" cy="115"/>
          </a:xfrm>
        </p:grpSpPr>
        <p:sp>
          <p:nvSpPr>
            <p:cNvPr id="9365" name="Freeform 12"/>
            <p:cNvSpPr>
              <a:spLocks/>
            </p:cNvSpPr>
            <p:nvPr/>
          </p:nvSpPr>
          <p:spPr bwMode="auto">
            <a:xfrm>
              <a:off x="3338" y="3630"/>
              <a:ext cx="372" cy="57"/>
            </a:xfrm>
            <a:custGeom>
              <a:avLst/>
              <a:gdLst>
                <a:gd name="T0" fmla="*/ 0 w 372"/>
                <a:gd name="T1" fmla="*/ 0 h 57"/>
                <a:gd name="T2" fmla="*/ 372 w 372"/>
                <a:gd name="T3" fmla="*/ 0 h 57"/>
                <a:gd name="T4" fmla="*/ 229 w 372"/>
                <a:gd name="T5" fmla="*/ 57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2" h="57">
                  <a:moveTo>
                    <a:pt x="0" y="0"/>
                  </a:moveTo>
                  <a:lnTo>
                    <a:pt x="372" y="0"/>
                  </a:lnTo>
                  <a:lnTo>
                    <a:pt x="229" y="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Line 13"/>
            <p:cNvSpPr>
              <a:spLocks noChangeShapeType="1"/>
            </p:cNvSpPr>
            <p:nvPr/>
          </p:nvSpPr>
          <p:spPr bwMode="auto">
            <a:xfrm flipH="1" flipV="1">
              <a:off x="3567" y="3572"/>
              <a:ext cx="143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5" name="Group 17"/>
          <p:cNvGrpSpPr>
            <a:grpSpLocks/>
          </p:cNvGrpSpPr>
          <p:nvPr/>
        </p:nvGrpSpPr>
        <p:grpSpPr bwMode="auto">
          <a:xfrm>
            <a:off x="2527301" y="1171575"/>
            <a:ext cx="182563" cy="819150"/>
            <a:chOff x="632" y="738"/>
            <a:chExt cx="115" cy="516"/>
          </a:xfrm>
        </p:grpSpPr>
        <p:sp>
          <p:nvSpPr>
            <p:cNvPr id="9363" name="Freeform 15"/>
            <p:cNvSpPr>
              <a:spLocks/>
            </p:cNvSpPr>
            <p:nvPr/>
          </p:nvSpPr>
          <p:spPr bwMode="auto">
            <a:xfrm>
              <a:off x="690" y="738"/>
              <a:ext cx="57" cy="516"/>
            </a:xfrm>
            <a:custGeom>
              <a:avLst/>
              <a:gdLst>
                <a:gd name="T0" fmla="*/ 0 w 57"/>
                <a:gd name="T1" fmla="*/ 516 h 516"/>
                <a:gd name="T2" fmla="*/ 0 w 57"/>
                <a:gd name="T3" fmla="*/ 0 h 516"/>
                <a:gd name="T4" fmla="*/ 57 w 57"/>
                <a:gd name="T5" fmla="*/ 144 h 5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516">
                  <a:moveTo>
                    <a:pt x="0" y="516"/>
                  </a:moveTo>
                  <a:lnTo>
                    <a:pt x="0" y="0"/>
                  </a:lnTo>
                  <a:lnTo>
                    <a:pt x="57" y="14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Line 16"/>
            <p:cNvSpPr>
              <a:spLocks noChangeShapeType="1"/>
            </p:cNvSpPr>
            <p:nvPr/>
          </p:nvSpPr>
          <p:spPr bwMode="auto">
            <a:xfrm flipH="1">
              <a:off x="632" y="738"/>
              <a:ext cx="58" cy="1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6" name="Rectangle 18"/>
          <p:cNvSpPr>
            <a:spLocks noChangeArrowheads="1"/>
          </p:cNvSpPr>
          <p:nvPr/>
        </p:nvSpPr>
        <p:spPr bwMode="auto">
          <a:xfrm rot="-5400000">
            <a:off x="1421012" y="2986967"/>
            <a:ext cx="22570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300">
                <a:solidFill>
                  <a:srgbClr val="000000"/>
                </a:solidFill>
                <a:latin typeface="Geneva" charset="0"/>
              </a:rPr>
              <a:t>Manganese</a:t>
            </a:r>
            <a:endParaRPr lang="en-GB"/>
          </a:p>
        </p:txBody>
      </p:sp>
      <p:sp>
        <p:nvSpPr>
          <p:cNvPr id="9227" name="Line 19"/>
          <p:cNvSpPr>
            <a:spLocks noChangeShapeType="1"/>
          </p:cNvSpPr>
          <p:nvPr/>
        </p:nvSpPr>
        <p:spPr bwMode="auto">
          <a:xfrm flipV="1">
            <a:off x="4186238" y="3308350"/>
            <a:ext cx="1795462" cy="6810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20"/>
          <p:cNvSpPr>
            <a:spLocks noChangeArrowheads="1"/>
          </p:cNvSpPr>
          <p:nvPr/>
        </p:nvSpPr>
        <p:spPr bwMode="auto">
          <a:xfrm>
            <a:off x="3584576" y="3408364"/>
            <a:ext cx="2651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300">
                <a:solidFill>
                  <a:srgbClr val="000000"/>
                </a:solidFill>
                <a:latin typeface="Symbol" charset="0"/>
              </a:rPr>
              <a:t>a</a:t>
            </a:r>
            <a:endParaRPr lang="en-GB"/>
          </a:p>
        </p:txBody>
      </p:sp>
      <p:sp>
        <p:nvSpPr>
          <p:cNvPr id="9229" name="Rectangle 21"/>
          <p:cNvSpPr>
            <a:spLocks noChangeArrowheads="1"/>
          </p:cNvSpPr>
          <p:nvPr/>
        </p:nvSpPr>
        <p:spPr bwMode="auto">
          <a:xfrm>
            <a:off x="4719638" y="1227139"/>
            <a:ext cx="1747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300">
                <a:solidFill>
                  <a:srgbClr val="000000"/>
                </a:solidFill>
                <a:latin typeface="Symbol" charset="0"/>
              </a:rPr>
              <a:t>g</a:t>
            </a:r>
            <a:endParaRPr lang="en-GB"/>
          </a:p>
        </p:txBody>
      </p:sp>
      <p:sp>
        <p:nvSpPr>
          <p:cNvPr id="9230" name="Rectangle 22"/>
          <p:cNvSpPr>
            <a:spLocks noChangeArrowheads="1"/>
          </p:cNvSpPr>
          <p:nvPr/>
        </p:nvSpPr>
        <p:spPr bwMode="auto">
          <a:xfrm>
            <a:off x="4470400" y="2476500"/>
            <a:ext cx="6683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300">
                <a:solidFill>
                  <a:srgbClr val="000000"/>
                </a:solidFill>
                <a:latin typeface="Symbol" charset="0"/>
              </a:rPr>
              <a:t>a+g</a:t>
            </a:r>
            <a:endParaRPr lang="en-GB"/>
          </a:p>
        </p:txBody>
      </p:sp>
      <p:sp>
        <p:nvSpPr>
          <p:cNvPr id="9231" name="Line 23"/>
          <p:cNvSpPr>
            <a:spLocks noChangeShapeType="1"/>
          </p:cNvSpPr>
          <p:nvPr/>
        </p:nvSpPr>
        <p:spPr bwMode="auto">
          <a:xfrm flipV="1">
            <a:off x="3754439" y="2012951"/>
            <a:ext cx="592137" cy="10001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24"/>
          <p:cNvSpPr>
            <a:spLocks noChangeShapeType="1"/>
          </p:cNvSpPr>
          <p:nvPr/>
        </p:nvSpPr>
        <p:spPr bwMode="auto">
          <a:xfrm flipV="1">
            <a:off x="4391026" y="4216401"/>
            <a:ext cx="2568575" cy="3413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3" name="Group 40"/>
          <p:cNvGrpSpPr>
            <a:grpSpLocks/>
          </p:cNvGrpSpPr>
          <p:nvPr/>
        </p:nvGrpSpPr>
        <p:grpSpPr bwMode="auto">
          <a:xfrm>
            <a:off x="4368801" y="2012951"/>
            <a:ext cx="22225" cy="976313"/>
            <a:chOff x="1792" y="1268"/>
            <a:chExt cx="14" cy="615"/>
          </a:xfrm>
        </p:grpSpPr>
        <p:sp>
          <p:nvSpPr>
            <p:cNvPr id="9348" name="Rectangle 25"/>
            <p:cNvSpPr>
              <a:spLocks noChangeArrowheads="1"/>
            </p:cNvSpPr>
            <p:nvPr/>
          </p:nvSpPr>
          <p:spPr bwMode="auto">
            <a:xfrm>
              <a:off x="1792" y="1268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Rectangle 26"/>
            <p:cNvSpPr>
              <a:spLocks noChangeArrowheads="1"/>
            </p:cNvSpPr>
            <p:nvPr/>
          </p:nvSpPr>
          <p:spPr bwMode="auto">
            <a:xfrm>
              <a:off x="1792" y="1311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Rectangle 27"/>
            <p:cNvSpPr>
              <a:spLocks noChangeArrowheads="1"/>
            </p:cNvSpPr>
            <p:nvPr/>
          </p:nvSpPr>
          <p:spPr bwMode="auto">
            <a:xfrm>
              <a:off x="1792" y="1354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Rectangle 28"/>
            <p:cNvSpPr>
              <a:spLocks noChangeArrowheads="1"/>
            </p:cNvSpPr>
            <p:nvPr/>
          </p:nvSpPr>
          <p:spPr bwMode="auto">
            <a:xfrm>
              <a:off x="1792" y="1397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Rectangle 29"/>
            <p:cNvSpPr>
              <a:spLocks noChangeArrowheads="1"/>
            </p:cNvSpPr>
            <p:nvPr/>
          </p:nvSpPr>
          <p:spPr bwMode="auto">
            <a:xfrm>
              <a:off x="1792" y="1440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Rectangle 30"/>
            <p:cNvSpPr>
              <a:spLocks noChangeArrowheads="1"/>
            </p:cNvSpPr>
            <p:nvPr/>
          </p:nvSpPr>
          <p:spPr bwMode="auto">
            <a:xfrm>
              <a:off x="1792" y="148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Rectangle 31"/>
            <p:cNvSpPr>
              <a:spLocks noChangeArrowheads="1"/>
            </p:cNvSpPr>
            <p:nvPr/>
          </p:nvSpPr>
          <p:spPr bwMode="auto">
            <a:xfrm>
              <a:off x="1792" y="1526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Rectangle 32"/>
            <p:cNvSpPr>
              <a:spLocks noChangeArrowheads="1"/>
            </p:cNvSpPr>
            <p:nvPr/>
          </p:nvSpPr>
          <p:spPr bwMode="auto">
            <a:xfrm>
              <a:off x="1792" y="1569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Rectangle 33"/>
            <p:cNvSpPr>
              <a:spLocks noChangeArrowheads="1"/>
            </p:cNvSpPr>
            <p:nvPr/>
          </p:nvSpPr>
          <p:spPr bwMode="auto">
            <a:xfrm>
              <a:off x="1792" y="1611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Rectangle 34"/>
            <p:cNvSpPr>
              <a:spLocks noChangeArrowheads="1"/>
            </p:cNvSpPr>
            <p:nvPr/>
          </p:nvSpPr>
          <p:spPr bwMode="auto">
            <a:xfrm>
              <a:off x="1792" y="1654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Rectangle 35"/>
            <p:cNvSpPr>
              <a:spLocks noChangeArrowheads="1"/>
            </p:cNvSpPr>
            <p:nvPr/>
          </p:nvSpPr>
          <p:spPr bwMode="auto">
            <a:xfrm>
              <a:off x="1792" y="1697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Rectangle 36"/>
            <p:cNvSpPr>
              <a:spLocks noChangeArrowheads="1"/>
            </p:cNvSpPr>
            <p:nvPr/>
          </p:nvSpPr>
          <p:spPr bwMode="auto">
            <a:xfrm>
              <a:off x="1792" y="1740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Rectangle 37"/>
            <p:cNvSpPr>
              <a:spLocks noChangeArrowheads="1"/>
            </p:cNvSpPr>
            <p:nvPr/>
          </p:nvSpPr>
          <p:spPr bwMode="auto">
            <a:xfrm>
              <a:off x="1792" y="1783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Rectangle 38"/>
            <p:cNvSpPr>
              <a:spLocks noChangeArrowheads="1"/>
            </p:cNvSpPr>
            <p:nvPr/>
          </p:nvSpPr>
          <p:spPr bwMode="auto">
            <a:xfrm>
              <a:off x="1792" y="1826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Rectangle 39"/>
            <p:cNvSpPr>
              <a:spLocks noChangeArrowheads="1"/>
            </p:cNvSpPr>
            <p:nvPr/>
          </p:nvSpPr>
          <p:spPr bwMode="auto">
            <a:xfrm>
              <a:off x="1792" y="1869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4" name="Group 50"/>
          <p:cNvGrpSpPr>
            <a:grpSpLocks/>
          </p:cNvGrpSpPr>
          <p:nvPr/>
        </p:nvGrpSpPr>
        <p:grpSpPr bwMode="auto">
          <a:xfrm>
            <a:off x="3754439" y="3013076"/>
            <a:ext cx="568325" cy="22225"/>
            <a:chOff x="1405" y="1898"/>
            <a:chExt cx="358" cy="14"/>
          </a:xfrm>
        </p:grpSpPr>
        <p:sp>
          <p:nvSpPr>
            <p:cNvPr id="9339" name="Rectangle 41"/>
            <p:cNvSpPr>
              <a:spLocks noChangeArrowheads="1"/>
            </p:cNvSpPr>
            <p:nvPr/>
          </p:nvSpPr>
          <p:spPr bwMode="auto">
            <a:xfrm>
              <a:off x="1405" y="1898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Rectangle 42"/>
            <p:cNvSpPr>
              <a:spLocks noChangeArrowheads="1"/>
            </p:cNvSpPr>
            <p:nvPr/>
          </p:nvSpPr>
          <p:spPr bwMode="auto">
            <a:xfrm>
              <a:off x="1448" y="1898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Rectangle 43"/>
            <p:cNvSpPr>
              <a:spLocks noChangeArrowheads="1"/>
            </p:cNvSpPr>
            <p:nvPr/>
          </p:nvSpPr>
          <p:spPr bwMode="auto">
            <a:xfrm>
              <a:off x="1491" y="1898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Rectangle 44"/>
            <p:cNvSpPr>
              <a:spLocks noChangeArrowheads="1"/>
            </p:cNvSpPr>
            <p:nvPr/>
          </p:nvSpPr>
          <p:spPr bwMode="auto">
            <a:xfrm>
              <a:off x="1534" y="1898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Rectangle 45"/>
            <p:cNvSpPr>
              <a:spLocks noChangeArrowheads="1"/>
            </p:cNvSpPr>
            <p:nvPr/>
          </p:nvSpPr>
          <p:spPr bwMode="auto">
            <a:xfrm>
              <a:off x="1577" y="1898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Rectangle 46"/>
            <p:cNvSpPr>
              <a:spLocks noChangeArrowheads="1"/>
            </p:cNvSpPr>
            <p:nvPr/>
          </p:nvSpPr>
          <p:spPr bwMode="auto">
            <a:xfrm>
              <a:off x="1620" y="1898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Rectangle 47"/>
            <p:cNvSpPr>
              <a:spLocks noChangeArrowheads="1"/>
            </p:cNvSpPr>
            <p:nvPr/>
          </p:nvSpPr>
          <p:spPr bwMode="auto">
            <a:xfrm>
              <a:off x="1663" y="1898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Rectangle 48"/>
            <p:cNvSpPr>
              <a:spLocks noChangeArrowheads="1"/>
            </p:cNvSpPr>
            <p:nvPr/>
          </p:nvSpPr>
          <p:spPr bwMode="auto">
            <a:xfrm>
              <a:off x="1706" y="1898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Rectangle 49"/>
            <p:cNvSpPr>
              <a:spLocks noChangeArrowheads="1"/>
            </p:cNvSpPr>
            <p:nvPr/>
          </p:nvSpPr>
          <p:spPr bwMode="auto">
            <a:xfrm>
              <a:off x="1749" y="1898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5" name="Group 62"/>
          <p:cNvGrpSpPr>
            <a:grpSpLocks/>
          </p:cNvGrpSpPr>
          <p:nvPr/>
        </p:nvGrpSpPr>
        <p:grpSpPr bwMode="auto">
          <a:xfrm>
            <a:off x="5981701" y="3330575"/>
            <a:ext cx="23813" cy="704850"/>
            <a:chOff x="2808" y="2098"/>
            <a:chExt cx="15" cy="444"/>
          </a:xfrm>
        </p:grpSpPr>
        <p:sp>
          <p:nvSpPr>
            <p:cNvPr id="9328" name="Rectangle 51"/>
            <p:cNvSpPr>
              <a:spLocks noChangeArrowheads="1"/>
            </p:cNvSpPr>
            <p:nvPr/>
          </p:nvSpPr>
          <p:spPr bwMode="auto">
            <a:xfrm>
              <a:off x="2808" y="2098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Rectangle 52"/>
            <p:cNvSpPr>
              <a:spLocks noChangeArrowheads="1"/>
            </p:cNvSpPr>
            <p:nvPr/>
          </p:nvSpPr>
          <p:spPr bwMode="auto">
            <a:xfrm>
              <a:off x="2808" y="2141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Rectangle 53"/>
            <p:cNvSpPr>
              <a:spLocks noChangeArrowheads="1"/>
            </p:cNvSpPr>
            <p:nvPr/>
          </p:nvSpPr>
          <p:spPr bwMode="auto">
            <a:xfrm>
              <a:off x="2808" y="2184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Rectangle 54"/>
            <p:cNvSpPr>
              <a:spLocks noChangeArrowheads="1"/>
            </p:cNvSpPr>
            <p:nvPr/>
          </p:nvSpPr>
          <p:spPr bwMode="auto">
            <a:xfrm>
              <a:off x="2808" y="2227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Rectangle 55"/>
            <p:cNvSpPr>
              <a:spLocks noChangeArrowheads="1"/>
            </p:cNvSpPr>
            <p:nvPr/>
          </p:nvSpPr>
          <p:spPr bwMode="auto">
            <a:xfrm>
              <a:off x="2808" y="2270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Rectangle 56"/>
            <p:cNvSpPr>
              <a:spLocks noChangeArrowheads="1"/>
            </p:cNvSpPr>
            <p:nvPr/>
          </p:nvSpPr>
          <p:spPr bwMode="auto">
            <a:xfrm>
              <a:off x="2808" y="2313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Rectangle 57"/>
            <p:cNvSpPr>
              <a:spLocks noChangeArrowheads="1"/>
            </p:cNvSpPr>
            <p:nvPr/>
          </p:nvSpPr>
          <p:spPr bwMode="auto">
            <a:xfrm>
              <a:off x="2808" y="2356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Rectangle 58"/>
            <p:cNvSpPr>
              <a:spLocks noChangeArrowheads="1"/>
            </p:cNvSpPr>
            <p:nvPr/>
          </p:nvSpPr>
          <p:spPr bwMode="auto">
            <a:xfrm>
              <a:off x="2808" y="2399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Rectangle 59"/>
            <p:cNvSpPr>
              <a:spLocks noChangeArrowheads="1"/>
            </p:cNvSpPr>
            <p:nvPr/>
          </p:nvSpPr>
          <p:spPr bwMode="auto">
            <a:xfrm>
              <a:off x="2808" y="2442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Rectangle 60"/>
            <p:cNvSpPr>
              <a:spLocks noChangeArrowheads="1"/>
            </p:cNvSpPr>
            <p:nvPr/>
          </p:nvSpPr>
          <p:spPr bwMode="auto">
            <a:xfrm>
              <a:off x="2808" y="2485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Rectangle 61"/>
            <p:cNvSpPr>
              <a:spLocks noChangeArrowheads="1"/>
            </p:cNvSpPr>
            <p:nvPr/>
          </p:nvSpPr>
          <p:spPr bwMode="auto">
            <a:xfrm>
              <a:off x="2808" y="2527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6" name="Group 89"/>
          <p:cNvGrpSpPr>
            <a:grpSpLocks/>
          </p:cNvGrpSpPr>
          <p:nvPr/>
        </p:nvGrpSpPr>
        <p:grpSpPr bwMode="auto">
          <a:xfrm>
            <a:off x="4210050" y="3989389"/>
            <a:ext cx="1727200" cy="22225"/>
            <a:chOff x="1692" y="2513"/>
            <a:chExt cx="1088" cy="14"/>
          </a:xfrm>
        </p:grpSpPr>
        <p:sp>
          <p:nvSpPr>
            <p:cNvPr id="9302" name="Rectangle 63"/>
            <p:cNvSpPr>
              <a:spLocks noChangeArrowheads="1"/>
            </p:cNvSpPr>
            <p:nvPr/>
          </p:nvSpPr>
          <p:spPr bwMode="auto">
            <a:xfrm>
              <a:off x="1692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Rectangle 64"/>
            <p:cNvSpPr>
              <a:spLocks noChangeArrowheads="1"/>
            </p:cNvSpPr>
            <p:nvPr/>
          </p:nvSpPr>
          <p:spPr bwMode="auto">
            <a:xfrm>
              <a:off x="1735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Rectangle 65"/>
            <p:cNvSpPr>
              <a:spLocks noChangeArrowheads="1"/>
            </p:cNvSpPr>
            <p:nvPr/>
          </p:nvSpPr>
          <p:spPr bwMode="auto">
            <a:xfrm>
              <a:off x="1778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Rectangle 66"/>
            <p:cNvSpPr>
              <a:spLocks noChangeArrowheads="1"/>
            </p:cNvSpPr>
            <p:nvPr/>
          </p:nvSpPr>
          <p:spPr bwMode="auto">
            <a:xfrm>
              <a:off x="1821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Rectangle 67"/>
            <p:cNvSpPr>
              <a:spLocks noChangeArrowheads="1"/>
            </p:cNvSpPr>
            <p:nvPr/>
          </p:nvSpPr>
          <p:spPr bwMode="auto">
            <a:xfrm>
              <a:off x="1864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Rectangle 68"/>
            <p:cNvSpPr>
              <a:spLocks noChangeArrowheads="1"/>
            </p:cNvSpPr>
            <p:nvPr/>
          </p:nvSpPr>
          <p:spPr bwMode="auto">
            <a:xfrm>
              <a:off x="1907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Rectangle 69"/>
            <p:cNvSpPr>
              <a:spLocks noChangeArrowheads="1"/>
            </p:cNvSpPr>
            <p:nvPr/>
          </p:nvSpPr>
          <p:spPr bwMode="auto">
            <a:xfrm>
              <a:off x="1949" y="2513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Rectangle 70"/>
            <p:cNvSpPr>
              <a:spLocks noChangeArrowheads="1"/>
            </p:cNvSpPr>
            <p:nvPr/>
          </p:nvSpPr>
          <p:spPr bwMode="auto">
            <a:xfrm>
              <a:off x="1992" y="2513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Rectangle 71"/>
            <p:cNvSpPr>
              <a:spLocks noChangeArrowheads="1"/>
            </p:cNvSpPr>
            <p:nvPr/>
          </p:nvSpPr>
          <p:spPr bwMode="auto">
            <a:xfrm>
              <a:off x="2035" y="2513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Rectangle 72"/>
            <p:cNvSpPr>
              <a:spLocks noChangeArrowheads="1"/>
            </p:cNvSpPr>
            <p:nvPr/>
          </p:nvSpPr>
          <p:spPr bwMode="auto">
            <a:xfrm>
              <a:off x="2078" y="2513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Rectangle 73"/>
            <p:cNvSpPr>
              <a:spLocks noChangeArrowheads="1"/>
            </p:cNvSpPr>
            <p:nvPr/>
          </p:nvSpPr>
          <p:spPr bwMode="auto">
            <a:xfrm>
              <a:off x="2121" y="2513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Rectangle 74"/>
            <p:cNvSpPr>
              <a:spLocks noChangeArrowheads="1"/>
            </p:cNvSpPr>
            <p:nvPr/>
          </p:nvSpPr>
          <p:spPr bwMode="auto">
            <a:xfrm>
              <a:off x="2164" y="2513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Rectangle 75"/>
            <p:cNvSpPr>
              <a:spLocks noChangeArrowheads="1"/>
            </p:cNvSpPr>
            <p:nvPr/>
          </p:nvSpPr>
          <p:spPr bwMode="auto">
            <a:xfrm>
              <a:off x="2207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Rectangle 76"/>
            <p:cNvSpPr>
              <a:spLocks noChangeArrowheads="1"/>
            </p:cNvSpPr>
            <p:nvPr/>
          </p:nvSpPr>
          <p:spPr bwMode="auto">
            <a:xfrm>
              <a:off x="2250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Rectangle 77"/>
            <p:cNvSpPr>
              <a:spLocks noChangeArrowheads="1"/>
            </p:cNvSpPr>
            <p:nvPr/>
          </p:nvSpPr>
          <p:spPr bwMode="auto">
            <a:xfrm>
              <a:off x="2293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Rectangle 78"/>
            <p:cNvSpPr>
              <a:spLocks noChangeArrowheads="1"/>
            </p:cNvSpPr>
            <p:nvPr/>
          </p:nvSpPr>
          <p:spPr bwMode="auto">
            <a:xfrm>
              <a:off x="2336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Rectangle 79"/>
            <p:cNvSpPr>
              <a:spLocks noChangeArrowheads="1"/>
            </p:cNvSpPr>
            <p:nvPr/>
          </p:nvSpPr>
          <p:spPr bwMode="auto">
            <a:xfrm>
              <a:off x="2379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Rectangle 80"/>
            <p:cNvSpPr>
              <a:spLocks noChangeArrowheads="1"/>
            </p:cNvSpPr>
            <p:nvPr/>
          </p:nvSpPr>
          <p:spPr bwMode="auto">
            <a:xfrm>
              <a:off x="2422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Rectangle 81"/>
            <p:cNvSpPr>
              <a:spLocks noChangeArrowheads="1"/>
            </p:cNvSpPr>
            <p:nvPr/>
          </p:nvSpPr>
          <p:spPr bwMode="auto">
            <a:xfrm>
              <a:off x="2465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Rectangle 82"/>
            <p:cNvSpPr>
              <a:spLocks noChangeArrowheads="1"/>
            </p:cNvSpPr>
            <p:nvPr/>
          </p:nvSpPr>
          <p:spPr bwMode="auto">
            <a:xfrm>
              <a:off x="2508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Rectangle 83"/>
            <p:cNvSpPr>
              <a:spLocks noChangeArrowheads="1"/>
            </p:cNvSpPr>
            <p:nvPr/>
          </p:nvSpPr>
          <p:spPr bwMode="auto">
            <a:xfrm>
              <a:off x="2551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Rectangle 84"/>
            <p:cNvSpPr>
              <a:spLocks noChangeArrowheads="1"/>
            </p:cNvSpPr>
            <p:nvPr/>
          </p:nvSpPr>
          <p:spPr bwMode="auto">
            <a:xfrm>
              <a:off x="2594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Rectangle 85"/>
            <p:cNvSpPr>
              <a:spLocks noChangeArrowheads="1"/>
            </p:cNvSpPr>
            <p:nvPr/>
          </p:nvSpPr>
          <p:spPr bwMode="auto">
            <a:xfrm>
              <a:off x="2637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Rectangle 86"/>
            <p:cNvSpPr>
              <a:spLocks noChangeArrowheads="1"/>
            </p:cNvSpPr>
            <p:nvPr/>
          </p:nvSpPr>
          <p:spPr bwMode="auto">
            <a:xfrm>
              <a:off x="2680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Rectangle 87"/>
            <p:cNvSpPr>
              <a:spLocks noChangeArrowheads="1"/>
            </p:cNvSpPr>
            <p:nvPr/>
          </p:nvSpPr>
          <p:spPr bwMode="auto">
            <a:xfrm>
              <a:off x="2723" y="2513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Rectangle 88"/>
            <p:cNvSpPr>
              <a:spLocks noChangeArrowheads="1"/>
            </p:cNvSpPr>
            <p:nvPr/>
          </p:nvSpPr>
          <p:spPr bwMode="auto">
            <a:xfrm>
              <a:off x="2765" y="2513"/>
              <a:ext cx="1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7" name="Group 128"/>
          <p:cNvGrpSpPr>
            <a:grpSpLocks/>
          </p:cNvGrpSpPr>
          <p:nvPr/>
        </p:nvGrpSpPr>
        <p:grpSpPr bwMode="auto">
          <a:xfrm>
            <a:off x="4391025" y="4579938"/>
            <a:ext cx="2546350" cy="23812"/>
            <a:chOff x="1806" y="2885"/>
            <a:chExt cx="1604" cy="15"/>
          </a:xfrm>
        </p:grpSpPr>
        <p:sp>
          <p:nvSpPr>
            <p:cNvPr id="9264" name="Rectangle 90"/>
            <p:cNvSpPr>
              <a:spLocks noChangeArrowheads="1"/>
            </p:cNvSpPr>
            <p:nvPr/>
          </p:nvSpPr>
          <p:spPr bwMode="auto">
            <a:xfrm>
              <a:off x="1806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Rectangle 91"/>
            <p:cNvSpPr>
              <a:spLocks noChangeArrowheads="1"/>
            </p:cNvSpPr>
            <p:nvPr/>
          </p:nvSpPr>
          <p:spPr bwMode="auto">
            <a:xfrm>
              <a:off x="1849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Rectangle 92"/>
            <p:cNvSpPr>
              <a:spLocks noChangeArrowheads="1"/>
            </p:cNvSpPr>
            <p:nvPr/>
          </p:nvSpPr>
          <p:spPr bwMode="auto">
            <a:xfrm>
              <a:off x="1892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Rectangle 93"/>
            <p:cNvSpPr>
              <a:spLocks noChangeArrowheads="1"/>
            </p:cNvSpPr>
            <p:nvPr/>
          </p:nvSpPr>
          <p:spPr bwMode="auto">
            <a:xfrm>
              <a:off x="1935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Rectangle 94"/>
            <p:cNvSpPr>
              <a:spLocks noChangeArrowheads="1"/>
            </p:cNvSpPr>
            <p:nvPr/>
          </p:nvSpPr>
          <p:spPr bwMode="auto">
            <a:xfrm>
              <a:off x="1978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Rectangle 95"/>
            <p:cNvSpPr>
              <a:spLocks noChangeArrowheads="1"/>
            </p:cNvSpPr>
            <p:nvPr/>
          </p:nvSpPr>
          <p:spPr bwMode="auto">
            <a:xfrm>
              <a:off x="2021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96"/>
            <p:cNvSpPr>
              <a:spLocks noChangeArrowheads="1"/>
            </p:cNvSpPr>
            <p:nvPr/>
          </p:nvSpPr>
          <p:spPr bwMode="auto">
            <a:xfrm>
              <a:off x="2064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Rectangle 97"/>
            <p:cNvSpPr>
              <a:spLocks noChangeArrowheads="1"/>
            </p:cNvSpPr>
            <p:nvPr/>
          </p:nvSpPr>
          <p:spPr bwMode="auto">
            <a:xfrm>
              <a:off x="2107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Rectangle 98"/>
            <p:cNvSpPr>
              <a:spLocks noChangeArrowheads="1"/>
            </p:cNvSpPr>
            <p:nvPr/>
          </p:nvSpPr>
          <p:spPr bwMode="auto">
            <a:xfrm>
              <a:off x="2150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Rectangle 99"/>
            <p:cNvSpPr>
              <a:spLocks noChangeArrowheads="1"/>
            </p:cNvSpPr>
            <p:nvPr/>
          </p:nvSpPr>
          <p:spPr bwMode="auto">
            <a:xfrm>
              <a:off x="2193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Rectangle 100"/>
            <p:cNvSpPr>
              <a:spLocks noChangeArrowheads="1"/>
            </p:cNvSpPr>
            <p:nvPr/>
          </p:nvSpPr>
          <p:spPr bwMode="auto">
            <a:xfrm>
              <a:off x="2236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Rectangle 101"/>
            <p:cNvSpPr>
              <a:spLocks noChangeArrowheads="1"/>
            </p:cNvSpPr>
            <p:nvPr/>
          </p:nvSpPr>
          <p:spPr bwMode="auto">
            <a:xfrm>
              <a:off x="2279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Rectangle 102"/>
            <p:cNvSpPr>
              <a:spLocks noChangeArrowheads="1"/>
            </p:cNvSpPr>
            <p:nvPr/>
          </p:nvSpPr>
          <p:spPr bwMode="auto">
            <a:xfrm>
              <a:off x="2322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Rectangle 103"/>
            <p:cNvSpPr>
              <a:spLocks noChangeArrowheads="1"/>
            </p:cNvSpPr>
            <p:nvPr/>
          </p:nvSpPr>
          <p:spPr bwMode="auto">
            <a:xfrm>
              <a:off x="2365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Rectangle 104"/>
            <p:cNvSpPr>
              <a:spLocks noChangeArrowheads="1"/>
            </p:cNvSpPr>
            <p:nvPr/>
          </p:nvSpPr>
          <p:spPr bwMode="auto">
            <a:xfrm>
              <a:off x="2408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Rectangle 105"/>
            <p:cNvSpPr>
              <a:spLocks noChangeArrowheads="1"/>
            </p:cNvSpPr>
            <p:nvPr/>
          </p:nvSpPr>
          <p:spPr bwMode="auto">
            <a:xfrm>
              <a:off x="2451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Rectangle 106"/>
            <p:cNvSpPr>
              <a:spLocks noChangeArrowheads="1"/>
            </p:cNvSpPr>
            <p:nvPr/>
          </p:nvSpPr>
          <p:spPr bwMode="auto">
            <a:xfrm>
              <a:off x="2493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Rectangle 107"/>
            <p:cNvSpPr>
              <a:spLocks noChangeArrowheads="1"/>
            </p:cNvSpPr>
            <p:nvPr/>
          </p:nvSpPr>
          <p:spPr bwMode="auto">
            <a:xfrm>
              <a:off x="2536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Rectangle 108"/>
            <p:cNvSpPr>
              <a:spLocks noChangeArrowheads="1"/>
            </p:cNvSpPr>
            <p:nvPr/>
          </p:nvSpPr>
          <p:spPr bwMode="auto">
            <a:xfrm>
              <a:off x="2579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Rectangle 109"/>
            <p:cNvSpPr>
              <a:spLocks noChangeArrowheads="1"/>
            </p:cNvSpPr>
            <p:nvPr/>
          </p:nvSpPr>
          <p:spPr bwMode="auto">
            <a:xfrm>
              <a:off x="2622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Rectangle 110"/>
            <p:cNvSpPr>
              <a:spLocks noChangeArrowheads="1"/>
            </p:cNvSpPr>
            <p:nvPr/>
          </p:nvSpPr>
          <p:spPr bwMode="auto">
            <a:xfrm>
              <a:off x="2665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Rectangle 111"/>
            <p:cNvSpPr>
              <a:spLocks noChangeArrowheads="1"/>
            </p:cNvSpPr>
            <p:nvPr/>
          </p:nvSpPr>
          <p:spPr bwMode="auto">
            <a:xfrm>
              <a:off x="2708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Rectangle 112"/>
            <p:cNvSpPr>
              <a:spLocks noChangeArrowheads="1"/>
            </p:cNvSpPr>
            <p:nvPr/>
          </p:nvSpPr>
          <p:spPr bwMode="auto">
            <a:xfrm>
              <a:off x="2751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Rectangle 113"/>
            <p:cNvSpPr>
              <a:spLocks noChangeArrowheads="1"/>
            </p:cNvSpPr>
            <p:nvPr/>
          </p:nvSpPr>
          <p:spPr bwMode="auto">
            <a:xfrm>
              <a:off x="2794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Rectangle 114"/>
            <p:cNvSpPr>
              <a:spLocks noChangeArrowheads="1"/>
            </p:cNvSpPr>
            <p:nvPr/>
          </p:nvSpPr>
          <p:spPr bwMode="auto">
            <a:xfrm>
              <a:off x="2837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Rectangle 115"/>
            <p:cNvSpPr>
              <a:spLocks noChangeArrowheads="1"/>
            </p:cNvSpPr>
            <p:nvPr/>
          </p:nvSpPr>
          <p:spPr bwMode="auto">
            <a:xfrm>
              <a:off x="2880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Rectangle 116"/>
            <p:cNvSpPr>
              <a:spLocks noChangeArrowheads="1"/>
            </p:cNvSpPr>
            <p:nvPr/>
          </p:nvSpPr>
          <p:spPr bwMode="auto">
            <a:xfrm>
              <a:off x="2923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Rectangle 117"/>
            <p:cNvSpPr>
              <a:spLocks noChangeArrowheads="1"/>
            </p:cNvSpPr>
            <p:nvPr/>
          </p:nvSpPr>
          <p:spPr bwMode="auto">
            <a:xfrm>
              <a:off x="2966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Rectangle 118"/>
            <p:cNvSpPr>
              <a:spLocks noChangeArrowheads="1"/>
            </p:cNvSpPr>
            <p:nvPr/>
          </p:nvSpPr>
          <p:spPr bwMode="auto">
            <a:xfrm>
              <a:off x="3009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Rectangle 119"/>
            <p:cNvSpPr>
              <a:spLocks noChangeArrowheads="1"/>
            </p:cNvSpPr>
            <p:nvPr/>
          </p:nvSpPr>
          <p:spPr bwMode="auto">
            <a:xfrm>
              <a:off x="3052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Rectangle 120"/>
            <p:cNvSpPr>
              <a:spLocks noChangeArrowheads="1"/>
            </p:cNvSpPr>
            <p:nvPr/>
          </p:nvSpPr>
          <p:spPr bwMode="auto">
            <a:xfrm>
              <a:off x="3095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Rectangle 121"/>
            <p:cNvSpPr>
              <a:spLocks noChangeArrowheads="1"/>
            </p:cNvSpPr>
            <p:nvPr/>
          </p:nvSpPr>
          <p:spPr bwMode="auto">
            <a:xfrm>
              <a:off x="3138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Rectangle 122"/>
            <p:cNvSpPr>
              <a:spLocks noChangeArrowheads="1"/>
            </p:cNvSpPr>
            <p:nvPr/>
          </p:nvSpPr>
          <p:spPr bwMode="auto">
            <a:xfrm>
              <a:off x="3181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Rectangle 123"/>
            <p:cNvSpPr>
              <a:spLocks noChangeArrowheads="1"/>
            </p:cNvSpPr>
            <p:nvPr/>
          </p:nvSpPr>
          <p:spPr bwMode="auto">
            <a:xfrm>
              <a:off x="3224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Rectangle 124"/>
            <p:cNvSpPr>
              <a:spLocks noChangeArrowheads="1"/>
            </p:cNvSpPr>
            <p:nvPr/>
          </p:nvSpPr>
          <p:spPr bwMode="auto">
            <a:xfrm>
              <a:off x="3267" y="2885"/>
              <a:ext cx="1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Rectangle 125"/>
            <p:cNvSpPr>
              <a:spLocks noChangeArrowheads="1"/>
            </p:cNvSpPr>
            <p:nvPr/>
          </p:nvSpPr>
          <p:spPr bwMode="auto">
            <a:xfrm>
              <a:off x="3309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Rectangle 126"/>
            <p:cNvSpPr>
              <a:spLocks noChangeArrowheads="1"/>
            </p:cNvSpPr>
            <p:nvPr/>
          </p:nvSpPr>
          <p:spPr bwMode="auto">
            <a:xfrm>
              <a:off x="3352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Rectangle 127"/>
            <p:cNvSpPr>
              <a:spLocks noChangeArrowheads="1"/>
            </p:cNvSpPr>
            <p:nvPr/>
          </p:nvSpPr>
          <p:spPr bwMode="auto">
            <a:xfrm>
              <a:off x="3395" y="2885"/>
              <a:ext cx="1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8" name="Group 134"/>
          <p:cNvGrpSpPr>
            <a:grpSpLocks/>
          </p:cNvGrpSpPr>
          <p:nvPr/>
        </p:nvGrpSpPr>
        <p:grpSpPr bwMode="auto">
          <a:xfrm>
            <a:off x="6959601" y="4262439"/>
            <a:ext cx="22225" cy="295275"/>
            <a:chOff x="3424" y="2685"/>
            <a:chExt cx="14" cy="186"/>
          </a:xfrm>
        </p:grpSpPr>
        <p:sp>
          <p:nvSpPr>
            <p:cNvPr id="9259" name="Rectangle 129"/>
            <p:cNvSpPr>
              <a:spLocks noChangeArrowheads="1"/>
            </p:cNvSpPr>
            <p:nvPr/>
          </p:nvSpPr>
          <p:spPr bwMode="auto">
            <a:xfrm>
              <a:off x="3424" y="2857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Rectangle 130"/>
            <p:cNvSpPr>
              <a:spLocks noChangeArrowheads="1"/>
            </p:cNvSpPr>
            <p:nvPr/>
          </p:nvSpPr>
          <p:spPr bwMode="auto">
            <a:xfrm>
              <a:off x="3424" y="2814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Rectangle 131"/>
            <p:cNvSpPr>
              <a:spLocks noChangeArrowheads="1"/>
            </p:cNvSpPr>
            <p:nvPr/>
          </p:nvSpPr>
          <p:spPr bwMode="auto">
            <a:xfrm>
              <a:off x="3424" y="2771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Rectangle 132"/>
            <p:cNvSpPr>
              <a:spLocks noChangeArrowheads="1"/>
            </p:cNvSpPr>
            <p:nvPr/>
          </p:nvSpPr>
          <p:spPr bwMode="auto">
            <a:xfrm>
              <a:off x="3424" y="2728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Rectangle 133"/>
            <p:cNvSpPr>
              <a:spLocks noChangeArrowheads="1"/>
            </p:cNvSpPr>
            <p:nvPr/>
          </p:nvSpPr>
          <p:spPr bwMode="auto">
            <a:xfrm>
              <a:off x="3424" y="2685"/>
              <a:ext cx="1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9" name="Group 149"/>
          <p:cNvGrpSpPr>
            <a:grpSpLocks/>
          </p:cNvGrpSpPr>
          <p:nvPr/>
        </p:nvGrpSpPr>
        <p:grpSpPr bwMode="auto">
          <a:xfrm>
            <a:off x="3482975" y="2466976"/>
            <a:ext cx="4044950" cy="2454275"/>
            <a:chOff x="1234" y="1554"/>
            <a:chExt cx="2548" cy="1546"/>
          </a:xfrm>
        </p:grpSpPr>
        <p:sp>
          <p:nvSpPr>
            <p:cNvPr id="9245" name="Freeform 135"/>
            <p:cNvSpPr>
              <a:spLocks/>
            </p:cNvSpPr>
            <p:nvPr/>
          </p:nvSpPr>
          <p:spPr bwMode="auto">
            <a:xfrm>
              <a:off x="1234" y="1554"/>
              <a:ext cx="129" cy="86"/>
            </a:xfrm>
            <a:custGeom>
              <a:avLst/>
              <a:gdLst>
                <a:gd name="T0" fmla="*/ 0 w 129"/>
                <a:gd name="T1" fmla="*/ 15 h 86"/>
                <a:gd name="T2" fmla="*/ 129 w 129"/>
                <a:gd name="T3" fmla="*/ 86 h 86"/>
                <a:gd name="T4" fmla="*/ 129 w 129"/>
                <a:gd name="T5" fmla="*/ 72 h 86"/>
                <a:gd name="T6" fmla="*/ 0 w 129"/>
                <a:gd name="T7" fmla="*/ 0 h 86"/>
                <a:gd name="T8" fmla="*/ 0 w 129"/>
                <a:gd name="T9" fmla="*/ 1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5"/>
                  </a:moveTo>
                  <a:lnTo>
                    <a:pt x="129" y="86"/>
                  </a:lnTo>
                  <a:lnTo>
                    <a:pt x="129" y="72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136"/>
            <p:cNvSpPr>
              <a:spLocks/>
            </p:cNvSpPr>
            <p:nvPr/>
          </p:nvSpPr>
          <p:spPr bwMode="auto">
            <a:xfrm>
              <a:off x="1420" y="1669"/>
              <a:ext cx="129" cy="86"/>
            </a:xfrm>
            <a:custGeom>
              <a:avLst/>
              <a:gdLst>
                <a:gd name="T0" fmla="*/ 0 w 129"/>
                <a:gd name="T1" fmla="*/ 14 h 86"/>
                <a:gd name="T2" fmla="*/ 129 w 129"/>
                <a:gd name="T3" fmla="*/ 86 h 86"/>
                <a:gd name="T4" fmla="*/ 129 w 129"/>
                <a:gd name="T5" fmla="*/ 71 h 86"/>
                <a:gd name="T6" fmla="*/ 0 w 129"/>
                <a:gd name="T7" fmla="*/ 0 h 86"/>
                <a:gd name="T8" fmla="*/ 0 w 129"/>
                <a:gd name="T9" fmla="*/ 1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4"/>
                  </a:moveTo>
                  <a:lnTo>
                    <a:pt x="129" y="86"/>
                  </a:lnTo>
                  <a:lnTo>
                    <a:pt x="129" y="71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137"/>
            <p:cNvSpPr>
              <a:spLocks/>
            </p:cNvSpPr>
            <p:nvPr/>
          </p:nvSpPr>
          <p:spPr bwMode="auto">
            <a:xfrm>
              <a:off x="1606" y="1783"/>
              <a:ext cx="129" cy="86"/>
            </a:xfrm>
            <a:custGeom>
              <a:avLst/>
              <a:gdLst>
                <a:gd name="T0" fmla="*/ 0 w 129"/>
                <a:gd name="T1" fmla="*/ 15 h 86"/>
                <a:gd name="T2" fmla="*/ 129 w 129"/>
                <a:gd name="T3" fmla="*/ 86 h 86"/>
                <a:gd name="T4" fmla="*/ 129 w 129"/>
                <a:gd name="T5" fmla="*/ 72 h 86"/>
                <a:gd name="T6" fmla="*/ 0 w 129"/>
                <a:gd name="T7" fmla="*/ 0 h 86"/>
                <a:gd name="T8" fmla="*/ 0 w 129"/>
                <a:gd name="T9" fmla="*/ 1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5"/>
                  </a:moveTo>
                  <a:lnTo>
                    <a:pt x="129" y="86"/>
                  </a:lnTo>
                  <a:lnTo>
                    <a:pt x="129" y="72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138"/>
            <p:cNvSpPr>
              <a:spLocks/>
            </p:cNvSpPr>
            <p:nvPr/>
          </p:nvSpPr>
          <p:spPr bwMode="auto">
            <a:xfrm>
              <a:off x="1792" y="1898"/>
              <a:ext cx="129" cy="86"/>
            </a:xfrm>
            <a:custGeom>
              <a:avLst/>
              <a:gdLst>
                <a:gd name="T0" fmla="*/ 0 w 129"/>
                <a:gd name="T1" fmla="*/ 14 h 86"/>
                <a:gd name="T2" fmla="*/ 129 w 129"/>
                <a:gd name="T3" fmla="*/ 86 h 86"/>
                <a:gd name="T4" fmla="*/ 129 w 129"/>
                <a:gd name="T5" fmla="*/ 71 h 86"/>
                <a:gd name="T6" fmla="*/ 0 w 129"/>
                <a:gd name="T7" fmla="*/ 0 h 86"/>
                <a:gd name="T8" fmla="*/ 0 w 129"/>
                <a:gd name="T9" fmla="*/ 1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4"/>
                  </a:moveTo>
                  <a:lnTo>
                    <a:pt x="129" y="86"/>
                  </a:lnTo>
                  <a:lnTo>
                    <a:pt x="129" y="71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139"/>
            <p:cNvSpPr>
              <a:spLocks/>
            </p:cNvSpPr>
            <p:nvPr/>
          </p:nvSpPr>
          <p:spPr bwMode="auto">
            <a:xfrm>
              <a:off x="1978" y="1998"/>
              <a:ext cx="129" cy="86"/>
            </a:xfrm>
            <a:custGeom>
              <a:avLst/>
              <a:gdLst>
                <a:gd name="T0" fmla="*/ 0 w 129"/>
                <a:gd name="T1" fmla="*/ 14 h 86"/>
                <a:gd name="T2" fmla="*/ 129 w 129"/>
                <a:gd name="T3" fmla="*/ 86 h 86"/>
                <a:gd name="T4" fmla="*/ 129 w 129"/>
                <a:gd name="T5" fmla="*/ 71 h 86"/>
                <a:gd name="T6" fmla="*/ 0 w 129"/>
                <a:gd name="T7" fmla="*/ 0 h 86"/>
                <a:gd name="T8" fmla="*/ 0 w 129"/>
                <a:gd name="T9" fmla="*/ 1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4"/>
                  </a:moveTo>
                  <a:lnTo>
                    <a:pt x="129" y="86"/>
                  </a:lnTo>
                  <a:lnTo>
                    <a:pt x="129" y="71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140"/>
            <p:cNvSpPr>
              <a:spLocks/>
            </p:cNvSpPr>
            <p:nvPr/>
          </p:nvSpPr>
          <p:spPr bwMode="auto">
            <a:xfrm>
              <a:off x="2164" y="2112"/>
              <a:ext cx="129" cy="86"/>
            </a:xfrm>
            <a:custGeom>
              <a:avLst/>
              <a:gdLst>
                <a:gd name="T0" fmla="*/ 0 w 129"/>
                <a:gd name="T1" fmla="*/ 15 h 86"/>
                <a:gd name="T2" fmla="*/ 129 w 129"/>
                <a:gd name="T3" fmla="*/ 86 h 86"/>
                <a:gd name="T4" fmla="*/ 129 w 129"/>
                <a:gd name="T5" fmla="*/ 72 h 86"/>
                <a:gd name="T6" fmla="*/ 0 w 129"/>
                <a:gd name="T7" fmla="*/ 0 h 86"/>
                <a:gd name="T8" fmla="*/ 0 w 129"/>
                <a:gd name="T9" fmla="*/ 1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5"/>
                  </a:moveTo>
                  <a:lnTo>
                    <a:pt x="129" y="86"/>
                  </a:lnTo>
                  <a:lnTo>
                    <a:pt x="129" y="72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141"/>
            <p:cNvSpPr>
              <a:spLocks/>
            </p:cNvSpPr>
            <p:nvPr/>
          </p:nvSpPr>
          <p:spPr bwMode="auto">
            <a:xfrm>
              <a:off x="2350" y="2227"/>
              <a:ext cx="129" cy="86"/>
            </a:xfrm>
            <a:custGeom>
              <a:avLst/>
              <a:gdLst>
                <a:gd name="T0" fmla="*/ 0 w 129"/>
                <a:gd name="T1" fmla="*/ 14 h 86"/>
                <a:gd name="T2" fmla="*/ 129 w 129"/>
                <a:gd name="T3" fmla="*/ 86 h 86"/>
                <a:gd name="T4" fmla="*/ 129 w 129"/>
                <a:gd name="T5" fmla="*/ 71 h 86"/>
                <a:gd name="T6" fmla="*/ 0 w 129"/>
                <a:gd name="T7" fmla="*/ 0 h 86"/>
                <a:gd name="T8" fmla="*/ 0 w 129"/>
                <a:gd name="T9" fmla="*/ 1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4"/>
                  </a:moveTo>
                  <a:lnTo>
                    <a:pt x="129" y="86"/>
                  </a:lnTo>
                  <a:lnTo>
                    <a:pt x="129" y="71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142"/>
            <p:cNvSpPr>
              <a:spLocks/>
            </p:cNvSpPr>
            <p:nvPr/>
          </p:nvSpPr>
          <p:spPr bwMode="auto">
            <a:xfrm>
              <a:off x="2536" y="2341"/>
              <a:ext cx="129" cy="86"/>
            </a:xfrm>
            <a:custGeom>
              <a:avLst/>
              <a:gdLst>
                <a:gd name="T0" fmla="*/ 0 w 129"/>
                <a:gd name="T1" fmla="*/ 15 h 86"/>
                <a:gd name="T2" fmla="*/ 129 w 129"/>
                <a:gd name="T3" fmla="*/ 86 h 86"/>
                <a:gd name="T4" fmla="*/ 129 w 129"/>
                <a:gd name="T5" fmla="*/ 72 h 86"/>
                <a:gd name="T6" fmla="*/ 0 w 129"/>
                <a:gd name="T7" fmla="*/ 0 h 86"/>
                <a:gd name="T8" fmla="*/ 0 w 129"/>
                <a:gd name="T9" fmla="*/ 1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5"/>
                  </a:moveTo>
                  <a:lnTo>
                    <a:pt x="129" y="86"/>
                  </a:lnTo>
                  <a:lnTo>
                    <a:pt x="129" y="72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143"/>
            <p:cNvSpPr>
              <a:spLocks/>
            </p:cNvSpPr>
            <p:nvPr/>
          </p:nvSpPr>
          <p:spPr bwMode="auto">
            <a:xfrm>
              <a:off x="2723" y="2456"/>
              <a:ext cx="128" cy="86"/>
            </a:xfrm>
            <a:custGeom>
              <a:avLst/>
              <a:gdLst>
                <a:gd name="T0" fmla="*/ 0 w 128"/>
                <a:gd name="T1" fmla="*/ 14 h 86"/>
                <a:gd name="T2" fmla="*/ 128 w 128"/>
                <a:gd name="T3" fmla="*/ 86 h 86"/>
                <a:gd name="T4" fmla="*/ 128 w 128"/>
                <a:gd name="T5" fmla="*/ 71 h 86"/>
                <a:gd name="T6" fmla="*/ 0 w 128"/>
                <a:gd name="T7" fmla="*/ 0 h 86"/>
                <a:gd name="T8" fmla="*/ 0 w 128"/>
                <a:gd name="T9" fmla="*/ 1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86">
                  <a:moveTo>
                    <a:pt x="0" y="14"/>
                  </a:moveTo>
                  <a:lnTo>
                    <a:pt x="128" y="86"/>
                  </a:lnTo>
                  <a:lnTo>
                    <a:pt x="128" y="71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144"/>
            <p:cNvSpPr>
              <a:spLocks/>
            </p:cNvSpPr>
            <p:nvPr/>
          </p:nvSpPr>
          <p:spPr bwMode="auto">
            <a:xfrm>
              <a:off x="2909" y="2570"/>
              <a:ext cx="128" cy="86"/>
            </a:xfrm>
            <a:custGeom>
              <a:avLst/>
              <a:gdLst>
                <a:gd name="T0" fmla="*/ 0 w 128"/>
                <a:gd name="T1" fmla="*/ 15 h 86"/>
                <a:gd name="T2" fmla="*/ 128 w 128"/>
                <a:gd name="T3" fmla="*/ 86 h 86"/>
                <a:gd name="T4" fmla="*/ 128 w 128"/>
                <a:gd name="T5" fmla="*/ 72 h 86"/>
                <a:gd name="T6" fmla="*/ 0 w 128"/>
                <a:gd name="T7" fmla="*/ 0 h 86"/>
                <a:gd name="T8" fmla="*/ 0 w 128"/>
                <a:gd name="T9" fmla="*/ 1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86">
                  <a:moveTo>
                    <a:pt x="0" y="15"/>
                  </a:moveTo>
                  <a:lnTo>
                    <a:pt x="128" y="86"/>
                  </a:lnTo>
                  <a:lnTo>
                    <a:pt x="128" y="72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145"/>
            <p:cNvSpPr>
              <a:spLocks/>
            </p:cNvSpPr>
            <p:nvPr/>
          </p:nvSpPr>
          <p:spPr bwMode="auto">
            <a:xfrm>
              <a:off x="3095" y="2685"/>
              <a:ext cx="129" cy="86"/>
            </a:xfrm>
            <a:custGeom>
              <a:avLst/>
              <a:gdLst>
                <a:gd name="T0" fmla="*/ 0 w 129"/>
                <a:gd name="T1" fmla="*/ 14 h 86"/>
                <a:gd name="T2" fmla="*/ 129 w 129"/>
                <a:gd name="T3" fmla="*/ 86 h 86"/>
                <a:gd name="T4" fmla="*/ 129 w 129"/>
                <a:gd name="T5" fmla="*/ 71 h 86"/>
                <a:gd name="T6" fmla="*/ 0 w 129"/>
                <a:gd name="T7" fmla="*/ 0 h 86"/>
                <a:gd name="T8" fmla="*/ 0 w 129"/>
                <a:gd name="T9" fmla="*/ 1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4"/>
                  </a:moveTo>
                  <a:lnTo>
                    <a:pt x="129" y="86"/>
                  </a:lnTo>
                  <a:lnTo>
                    <a:pt x="129" y="71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146"/>
            <p:cNvSpPr>
              <a:spLocks/>
            </p:cNvSpPr>
            <p:nvPr/>
          </p:nvSpPr>
          <p:spPr bwMode="auto">
            <a:xfrm>
              <a:off x="3281" y="2785"/>
              <a:ext cx="129" cy="86"/>
            </a:xfrm>
            <a:custGeom>
              <a:avLst/>
              <a:gdLst>
                <a:gd name="T0" fmla="*/ 0 w 129"/>
                <a:gd name="T1" fmla="*/ 14 h 86"/>
                <a:gd name="T2" fmla="*/ 129 w 129"/>
                <a:gd name="T3" fmla="*/ 86 h 86"/>
                <a:gd name="T4" fmla="*/ 129 w 129"/>
                <a:gd name="T5" fmla="*/ 72 h 86"/>
                <a:gd name="T6" fmla="*/ 0 w 129"/>
                <a:gd name="T7" fmla="*/ 0 h 86"/>
                <a:gd name="T8" fmla="*/ 0 w 129"/>
                <a:gd name="T9" fmla="*/ 1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4"/>
                  </a:moveTo>
                  <a:lnTo>
                    <a:pt x="129" y="86"/>
                  </a:lnTo>
                  <a:lnTo>
                    <a:pt x="129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147"/>
            <p:cNvSpPr>
              <a:spLocks/>
            </p:cNvSpPr>
            <p:nvPr/>
          </p:nvSpPr>
          <p:spPr bwMode="auto">
            <a:xfrm>
              <a:off x="3467" y="2900"/>
              <a:ext cx="129" cy="85"/>
            </a:xfrm>
            <a:custGeom>
              <a:avLst/>
              <a:gdLst>
                <a:gd name="T0" fmla="*/ 0 w 129"/>
                <a:gd name="T1" fmla="*/ 14 h 85"/>
                <a:gd name="T2" fmla="*/ 129 w 129"/>
                <a:gd name="T3" fmla="*/ 85 h 85"/>
                <a:gd name="T4" fmla="*/ 129 w 129"/>
                <a:gd name="T5" fmla="*/ 71 h 85"/>
                <a:gd name="T6" fmla="*/ 0 w 129"/>
                <a:gd name="T7" fmla="*/ 0 h 85"/>
                <a:gd name="T8" fmla="*/ 0 w 129"/>
                <a:gd name="T9" fmla="*/ 14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5">
                  <a:moveTo>
                    <a:pt x="0" y="14"/>
                  </a:moveTo>
                  <a:lnTo>
                    <a:pt x="129" y="85"/>
                  </a:lnTo>
                  <a:lnTo>
                    <a:pt x="129" y="71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148"/>
            <p:cNvSpPr>
              <a:spLocks/>
            </p:cNvSpPr>
            <p:nvPr/>
          </p:nvSpPr>
          <p:spPr bwMode="auto">
            <a:xfrm>
              <a:off x="3653" y="3014"/>
              <a:ext cx="129" cy="86"/>
            </a:xfrm>
            <a:custGeom>
              <a:avLst/>
              <a:gdLst>
                <a:gd name="T0" fmla="*/ 0 w 129"/>
                <a:gd name="T1" fmla="*/ 14 h 86"/>
                <a:gd name="T2" fmla="*/ 129 w 129"/>
                <a:gd name="T3" fmla="*/ 86 h 86"/>
                <a:gd name="T4" fmla="*/ 129 w 129"/>
                <a:gd name="T5" fmla="*/ 72 h 86"/>
                <a:gd name="T6" fmla="*/ 0 w 129"/>
                <a:gd name="T7" fmla="*/ 0 h 86"/>
                <a:gd name="T8" fmla="*/ 0 w 129"/>
                <a:gd name="T9" fmla="*/ 1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" h="86">
                  <a:moveTo>
                    <a:pt x="0" y="14"/>
                  </a:moveTo>
                  <a:lnTo>
                    <a:pt x="129" y="86"/>
                  </a:lnTo>
                  <a:lnTo>
                    <a:pt x="129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0" name="Rectangle 150"/>
          <p:cNvSpPr>
            <a:spLocks noChangeArrowheads="1"/>
          </p:cNvSpPr>
          <p:nvPr/>
        </p:nvSpPr>
        <p:spPr bwMode="auto">
          <a:xfrm>
            <a:off x="6197600" y="2841625"/>
            <a:ext cx="8969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200">
                <a:solidFill>
                  <a:srgbClr val="000000"/>
                </a:solidFill>
                <a:latin typeface="Geneva" charset="0"/>
              </a:rPr>
              <a:t>tie line</a:t>
            </a:r>
            <a:endParaRPr lang="en-GB"/>
          </a:p>
        </p:txBody>
      </p:sp>
      <p:sp>
        <p:nvSpPr>
          <p:cNvPr id="9241" name="Arc 151"/>
          <p:cNvSpPr>
            <a:spLocks/>
          </p:cNvSpPr>
          <p:nvPr/>
        </p:nvSpPr>
        <p:spPr bwMode="auto">
          <a:xfrm>
            <a:off x="5573713" y="3013075"/>
            <a:ext cx="546100" cy="363538"/>
          </a:xfrm>
          <a:custGeom>
            <a:avLst/>
            <a:gdLst>
              <a:gd name="T0" fmla="*/ 0 w 21600"/>
              <a:gd name="T1" fmla="*/ 363538 h 21599"/>
              <a:gd name="T2" fmla="*/ 544532 w 21600"/>
              <a:gd name="T3" fmla="*/ 0 h 21599"/>
              <a:gd name="T4" fmla="*/ 546100 w 21600"/>
              <a:gd name="T5" fmla="*/ 363538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93"/>
                  <a:pt x="9632" y="33"/>
                  <a:pt x="21537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93"/>
                  <a:pt x="9632" y="33"/>
                  <a:pt x="21537" y="-1"/>
                </a:cubicBezTo>
                <a:lnTo>
                  <a:pt x="21600" y="21599"/>
                </a:lnTo>
                <a:lnTo>
                  <a:pt x="-1" y="21598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2" name="Group 154"/>
          <p:cNvGrpSpPr>
            <a:grpSpLocks/>
          </p:cNvGrpSpPr>
          <p:nvPr/>
        </p:nvGrpSpPr>
        <p:grpSpPr bwMode="auto">
          <a:xfrm>
            <a:off x="5549900" y="3194050"/>
            <a:ext cx="160338" cy="273050"/>
            <a:chOff x="2536" y="2012"/>
            <a:chExt cx="101" cy="172"/>
          </a:xfrm>
        </p:grpSpPr>
        <p:sp>
          <p:nvSpPr>
            <p:cNvPr id="9243" name="Line 152"/>
            <p:cNvSpPr>
              <a:spLocks noChangeShapeType="1"/>
            </p:cNvSpPr>
            <p:nvPr/>
          </p:nvSpPr>
          <p:spPr bwMode="auto">
            <a:xfrm flipV="1">
              <a:off x="2565" y="2027"/>
              <a:ext cx="29" cy="7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53"/>
            <p:cNvSpPr>
              <a:spLocks/>
            </p:cNvSpPr>
            <p:nvPr/>
          </p:nvSpPr>
          <p:spPr bwMode="auto">
            <a:xfrm>
              <a:off x="2536" y="2012"/>
              <a:ext cx="101" cy="172"/>
            </a:xfrm>
            <a:custGeom>
              <a:avLst/>
              <a:gdLst>
                <a:gd name="T0" fmla="*/ 58 w 101"/>
                <a:gd name="T1" fmla="*/ 0 h 172"/>
                <a:gd name="T2" fmla="*/ 15 w 101"/>
                <a:gd name="T3" fmla="*/ 0 h 172"/>
                <a:gd name="T4" fmla="*/ 0 w 101"/>
                <a:gd name="T5" fmla="*/ 172 h 172"/>
                <a:gd name="T6" fmla="*/ 101 w 101"/>
                <a:gd name="T7" fmla="*/ 29 h 172"/>
                <a:gd name="T8" fmla="*/ 58 w 101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72">
                  <a:moveTo>
                    <a:pt x="58" y="0"/>
                  </a:moveTo>
                  <a:lnTo>
                    <a:pt x="15" y="0"/>
                  </a:lnTo>
                  <a:lnTo>
                    <a:pt x="0" y="172"/>
                  </a:lnTo>
                  <a:lnTo>
                    <a:pt x="101" y="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61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7368" y="1884908"/>
            <a:ext cx="25202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0" dirty="0">
                <a:solidFill>
                  <a:srgbClr val="0000FF"/>
                </a:solidFill>
                <a:latin typeface="Arial"/>
                <a:cs typeface="Arial"/>
              </a:rPr>
              <a:t>reversible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B1436-A306-F744-8719-A3B53B55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22" y="3181052"/>
            <a:ext cx="4889500" cy="341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EE5D1C-8D2B-3F49-BE0C-2030CA7CE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81052"/>
            <a:ext cx="4889500" cy="341630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842F74B-82FE-0041-84BC-30FA434B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1884908"/>
            <a:ext cx="30243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0" dirty="0">
                <a:solidFill>
                  <a:srgbClr val="FF0000"/>
                </a:solidFill>
                <a:latin typeface="Arial"/>
                <a:cs typeface="Arial"/>
              </a:rPr>
              <a:t>irreversible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4"/>
          <p:cNvSpPr>
            <a:spLocks noChangeShapeType="1"/>
          </p:cNvSpPr>
          <p:nvPr/>
        </p:nvSpPr>
        <p:spPr bwMode="auto">
          <a:xfrm flipH="1" flipV="1">
            <a:off x="-3678238" y="-6429375"/>
            <a:ext cx="20638" cy="206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" name="Line 5"/>
          <p:cNvSpPr>
            <a:spLocks noChangeShapeType="1"/>
          </p:cNvSpPr>
          <p:nvPr/>
        </p:nvSpPr>
        <p:spPr bwMode="auto">
          <a:xfrm flipH="1" flipV="1">
            <a:off x="-3678238" y="-6429375"/>
            <a:ext cx="20638" cy="206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2571751" y="565150"/>
            <a:ext cx="4225925" cy="3830638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Freeform 10"/>
          <p:cNvSpPr>
            <a:spLocks/>
          </p:cNvSpPr>
          <p:nvPr/>
        </p:nvSpPr>
        <p:spPr bwMode="auto">
          <a:xfrm>
            <a:off x="2592388" y="1211264"/>
            <a:ext cx="3808412" cy="3163887"/>
          </a:xfrm>
          <a:custGeom>
            <a:avLst/>
            <a:gdLst>
              <a:gd name="T0" fmla="*/ 41275 w 2399"/>
              <a:gd name="T1" fmla="*/ 0 h 1993"/>
              <a:gd name="T2" fmla="*/ 146050 w 2399"/>
              <a:gd name="T3" fmla="*/ 41275 h 1993"/>
              <a:gd name="T4" fmla="*/ 269875 w 2399"/>
              <a:gd name="T5" fmla="*/ 104775 h 1993"/>
              <a:gd name="T6" fmla="*/ 415925 w 2399"/>
              <a:gd name="T7" fmla="*/ 187325 h 1993"/>
              <a:gd name="T8" fmla="*/ 561975 w 2399"/>
              <a:gd name="T9" fmla="*/ 269875 h 1993"/>
              <a:gd name="T10" fmla="*/ 644525 w 2399"/>
              <a:gd name="T11" fmla="*/ 333375 h 1993"/>
              <a:gd name="T12" fmla="*/ 728662 w 2399"/>
              <a:gd name="T13" fmla="*/ 395287 h 1993"/>
              <a:gd name="T14" fmla="*/ 811212 w 2399"/>
              <a:gd name="T15" fmla="*/ 436562 h 1993"/>
              <a:gd name="T16" fmla="*/ 895350 w 2399"/>
              <a:gd name="T17" fmla="*/ 500062 h 1993"/>
              <a:gd name="T18" fmla="*/ 977900 w 2399"/>
              <a:gd name="T19" fmla="*/ 561975 h 1993"/>
              <a:gd name="T20" fmla="*/ 1082675 w 2399"/>
              <a:gd name="T21" fmla="*/ 646112 h 1993"/>
              <a:gd name="T22" fmla="*/ 1165225 w 2399"/>
              <a:gd name="T23" fmla="*/ 708025 h 1993"/>
              <a:gd name="T24" fmla="*/ 1270000 w 2399"/>
              <a:gd name="T25" fmla="*/ 790575 h 1993"/>
              <a:gd name="T26" fmla="*/ 1373187 w 2399"/>
              <a:gd name="T27" fmla="*/ 854075 h 1993"/>
              <a:gd name="T28" fmla="*/ 1457325 w 2399"/>
              <a:gd name="T29" fmla="*/ 936625 h 1993"/>
              <a:gd name="T30" fmla="*/ 1560512 w 2399"/>
              <a:gd name="T31" fmla="*/ 1020762 h 1993"/>
              <a:gd name="T32" fmla="*/ 1665287 w 2399"/>
              <a:gd name="T33" fmla="*/ 1082675 h 1993"/>
              <a:gd name="T34" fmla="*/ 1768475 w 2399"/>
              <a:gd name="T35" fmla="*/ 1165225 h 1993"/>
              <a:gd name="T36" fmla="*/ 1852612 w 2399"/>
              <a:gd name="T37" fmla="*/ 1249362 h 1993"/>
              <a:gd name="T38" fmla="*/ 1955800 w 2399"/>
              <a:gd name="T39" fmla="*/ 1331912 h 1993"/>
              <a:gd name="T40" fmla="*/ 2060575 w 2399"/>
              <a:gd name="T41" fmla="*/ 1416050 h 1993"/>
              <a:gd name="T42" fmla="*/ 2165350 w 2399"/>
              <a:gd name="T43" fmla="*/ 1519237 h 1993"/>
              <a:gd name="T44" fmla="*/ 2247900 w 2399"/>
              <a:gd name="T45" fmla="*/ 1603375 h 1993"/>
              <a:gd name="T46" fmla="*/ 2352675 w 2399"/>
              <a:gd name="T47" fmla="*/ 1685925 h 1993"/>
              <a:gd name="T48" fmla="*/ 2455862 w 2399"/>
              <a:gd name="T49" fmla="*/ 1770062 h 1993"/>
              <a:gd name="T50" fmla="*/ 2540000 w 2399"/>
              <a:gd name="T51" fmla="*/ 1852612 h 1993"/>
              <a:gd name="T52" fmla="*/ 2643187 w 2399"/>
              <a:gd name="T53" fmla="*/ 1936750 h 1993"/>
              <a:gd name="T54" fmla="*/ 2727325 w 2399"/>
              <a:gd name="T55" fmla="*/ 2019300 h 1993"/>
              <a:gd name="T56" fmla="*/ 2830512 w 2399"/>
              <a:gd name="T57" fmla="*/ 2101850 h 1993"/>
              <a:gd name="T58" fmla="*/ 2914650 w 2399"/>
              <a:gd name="T59" fmla="*/ 2185987 h 1993"/>
              <a:gd name="T60" fmla="*/ 2997200 w 2399"/>
              <a:gd name="T61" fmla="*/ 2268537 h 1993"/>
              <a:gd name="T62" fmla="*/ 3081337 w 2399"/>
              <a:gd name="T63" fmla="*/ 2352675 h 1993"/>
              <a:gd name="T64" fmla="*/ 3246437 w 2399"/>
              <a:gd name="T65" fmla="*/ 2519362 h 1993"/>
              <a:gd name="T66" fmla="*/ 3392487 w 2399"/>
              <a:gd name="T67" fmla="*/ 2665412 h 1993"/>
              <a:gd name="T68" fmla="*/ 3517900 w 2399"/>
              <a:gd name="T69" fmla="*/ 2809875 h 1993"/>
              <a:gd name="T70" fmla="*/ 3643312 w 2399"/>
              <a:gd name="T71" fmla="*/ 2935287 h 1993"/>
              <a:gd name="T72" fmla="*/ 3725862 w 2399"/>
              <a:gd name="T73" fmla="*/ 3060700 h 1993"/>
              <a:gd name="T74" fmla="*/ 3808412 w 2399"/>
              <a:gd name="T75" fmla="*/ 3163887 h 19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99" h="1993">
                <a:moveTo>
                  <a:pt x="0" y="0"/>
                </a:moveTo>
                <a:lnTo>
                  <a:pt x="26" y="0"/>
                </a:lnTo>
                <a:lnTo>
                  <a:pt x="52" y="13"/>
                </a:lnTo>
                <a:lnTo>
                  <a:pt x="92" y="26"/>
                </a:lnTo>
                <a:lnTo>
                  <a:pt x="131" y="52"/>
                </a:lnTo>
                <a:lnTo>
                  <a:pt x="170" y="66"/>
                </a:lnTo>
                <a:lnTo>
                  <a:pt x="210" y="92"/>
                </a:lnTo>
                <a:lnTo>
                  <a:pt x="262" y="118"/>
                </a:lnTo>
                <a:lnTo>
                  <a:pt x="302" y="144"/>
                </a:lnTo>
                <a:lnTo>
                  <a:pt x="354" y="170"/>
                </a:lnTo>
                <a:lnTo>
                  <a:pt x="380" y="197"/>
                </a:lnTo>
                <a:lnTo>
                  <a:pt x="406" y="210"/>
                </a:lnTo>
                <a:lnTo>
                  <a:pt x="433" y="223"/>
                </a:lnTo>
                <a:lnTo>
                  <a:pt x="459" y="249"/>
                </a:lnTo>
                <a:lnTo>
                  <a:pt x="485" y="262"/>
                </a:lnTo>
                <a:lnTo>
                  <a:pt x="511" y="275"/>
                </a:lnTo>
                <a:lnTo>
                  <a:pt x="538" y="302"/>
                </a:lnTo>
                <a:lnTo>
                  <a:pt x="564" y="315"/>
                </a:lnTo>
                <a:lnTo>
                  <a:pt x="590" y="341"/>
                </a:lnTo>
                <a:lnTo>
                  <a:pt x="616" y="354"/>
                </a:lnTo>
                <a:lnTo>
                  <a:pt x="656" y="380"/>
                </a:lnTo>
                <a:lnTo>
                  <a:pt x="682" y="407"/>
                </a:lnTo>
                <a:lnTo>
                  <a:pt x="708" y="420"/>
                </a:lnTo>
                <a:lnTo>
                  <a:pt x="734" y="446"/>
                </a:lnTo>
                <a:lnTo>
                  <a:pt x="774" y="472"/>
                </a:lnTo>
                <a:lnTo>
                  <a:pt x="800" y="498"/>
                </a:lnTo>
                <a:lnTo>
                  <a:pt x="826" y="511"/>
                </a:lnTo>
                <a:lnTo>
                  <a:pt x="865" y="538"/>
                </a:lnTo>
                <a:lnTo>
                  <a:pt x="892" y="564"/>
                </a:lnTo>
                <a:lnTo>
                  <a:pt x="918" y="590"/>
                </a:lnTo>
                <a:lnTo>
                  <a:pt x="957" y="616"/>
                </a:lnTo>
                <a:lnTo>
                  <a:pt x="983" y="643"/>
                </a:lnTo>
                <a:lnTo>
                  <a:pt x="1010" y="669"/>
                </a:lnTo>
                <a:lnTo>
                  <a:pt x="1049" y="682"/>
                </a:lnTo>
                <a:lnTo>
                  <a:pt x="1075" y="708"/>
                </a:lnTo>
                <a:lnTo>
                  <a:pt x="1114" y="734"/>
                </a:lnTo>
                <a:lnTo>
                  <a:pt x="1141" y="761"/>
                </a:lnTo>
                <a:lnTo>
                  <a:pt x="1167" y="787"/>
                </a:lnTo>
                <a:lnTo>
                  <a:pt x="1206" y="813"/>
                </a:lnTo>
                <a:lnTo>
                  <a:pt x="1232" y="839"/>
                </a:lnTo>
                <a:lnTo>
                  <a:pt x="1272" y="865"/>
                </a:lnTo>
                <a:lnTo>
                  <a:pt x="1298" y="892"/>
                </a:lnTo>
                <a:lnTo>
                  <a:pt x="1324" y="918"/>
                </a:lnTo>
                <a:lnTo>
                  <a:pt x="1364" y="957"/>
                </a:lnTo>
                <a:lnTo>
                  <a:pt x="1390" y="983"/>
                </a:lnTo>
                <a:lnTo>
                  <a:pt x="1416" y="1010"/>
                </a:lnTo>
                <a:lnTo>
                  <a:pt x="1455" y="1036"/>
                </a:lnTo>
                <a:lnTo>
                  <a:pt x="1482" y="1062"/>
                </a:lnTo>
                <a:lnTo>
                  <a:pt x="1508" y="1088"/>
                </a:lnTo>
                <a:lnTo>
                  <a:pt x="1547" y="1115"/>
                </a:lnTo>
                <a:lnTo>
                  <a:pt x="1573" y="1141"/>
                </a:lnTo>
                <a:lnTo>
                  <a:pt x="1600" y="1167"/>
                </a:lnTo>
                <a:lnTo>
                  <a:pt x="1639" y="1193"/>
                </a:lnTo>
                <a:lnTo>
                  <a:pt x="1665" y="1220"/>
                </a:lnTo>
                <a:lnTo>
                  <a:pt x="1691" y="1246"/>
                </a:lnTo>
                <a:lnTo>
                  <a:pt x="1718" y="1272"/>
                </a:lnTo>
                <a:lnTo>
                  <a:pt x="1757" y="1298"/>
                </a:lnTo>
                <a:lnTo>
                  <a:pt x="1783" y="1324"/>
                </a:lnTo>
                <a:lnTo>
                  <a:pt x="1809" y="1351"/>
                </a:lnTo>
                <a:lnTo>
                  <a:pt x="1836" y="1377"/>
                </a:lnTo>
                <a:lnTo>
                  <a:pt x="1862" y="1403"/>
                </a:lnTo>
                <a:lnTo>
                  <a:pt x="1888" y="1429"/>
                </a:lnTo>
                <a:lnTo>
                  <a:pt x="1914" y="1456"/>
                </a:lnTo>
                <a:lnTo>
                  <a:pt x="1941" y="1482"/>
                </a:lnTo>
                <a:lnTo>
                  <a:pt x="1993" y="1534"/>
                </a:lnTo>
                <a:lnTo>
                  <a:pt x="2045" y="1587"/>
                </a:lnTo>
                <a:lnTo>
                  <a:pt x="2085" y="1626"/>
                </a:lnTo>
                <a:lnTo>
                  <a:pt x="2137" y="1679"/>
                </a:lnTo>
                <a:lnTo>
                  <a:pt x="2177" y="1731"/>
                </a:lnTo>
                <a:lnTo>
                  <a:pt x="2216" y="1770"/>
                </a:lnTo>
                <a:lnTo>
                  <a:pt x="2255" y="1810"/>
                </a:lnTo>
                <a:lnTo>
                  <a:pt x="2295" y="1849"/>
                </a:lnTo>
                <a:lnTo>
                  <a:pt x="2321" y="1888"/>
                </a:lnTo>
                <a:lnTo>
                  <a:pt x="2347" y="1928"/>
                </a:lnTo>
                <a:lnTo>
                  <a:pt x="2373" y="1967"/>
                </a:lnTo>
                <a:lnTo>
                  <a:pt x="2399" y="1993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Freeform 11"/>
          <p:cNvSpPr>
            <a:spLocks/>
          </p:cNvSpPr>
          <p:nvPr/>
        </p:nvSpPr>
        <p:spPr bwMode="auto">
          <a:xfrm>
            <a:off x="2571751" y="2085976"/>
            <a:ext cx="936625" cy="2289175"/>
          </a:xfrm>
          <a:custGeom>
            <a:avLst/>
            <a:gdLst>
              <a:gd name="T0" fmla="*/ 0 w 590"/>
              <a:gd name="T1" fmla="*/ 0 h 1442"/>
              <a:gd name="T2" fmla="*/ 20638 w 590"/>
              <a:gd name="T3" fmla="*/ 41275 h 1442"/>
              <a:gd name="T4" fmla="*/ 41275 w 590"/>
              <a:gd name="T5" fmla="*/ 82550 h 1442"/>
              <a:gd name="T6" fmla="*/ 61913 w 590"/>
              <a:gd name="T7" fmla="*/ 146050 h 1442"/>
              <a:gd name="T8" fmla="*/ 103188 w 590"/>
              <a:gd name="T9" fmla="*/ 187325 h 1442"/>
              <a:gd name="T10" fmla="*/ 123825 w 590"/>
              <a:gd name="T11" fmla="*/ 228600 h 1442"/>
              <a:gd name="T12" fmla="*/ 146050 w 590"/>
              <a:gd name="T13" fmla="*/ 269875 h 1442"/>
              <a:gd name="T14" fmla="*/ 166688 w 590"/>
              <a:gd name="T15" fmla="*/ 311150 h 1442"/>
              <a:gd name="T16" fmla="*/ 187325 w 590"/>
              <a:gd name="T17" fmla="*/ 354013 h 1442"/>
              <a:gd name="T18" fmla="*/ 207963 w 590"/>
              <a:gd name="T19" fmla="*/ 415925 h 1442"/>
              <a:gd name="T20" fmla="*/ 228600 w 590"/>
              <a:gd name="T21" fmla="*/ 457200 h 1442"/>
              <a:gd name="T22" fmla="*/ 249238 w 590"/>
              <a:gd name="T23" fmla="*/ 498475 h 1442"/>
              <a:gd name="T24" fmla="*/ 290513 w 590"/>
              <a:gd name="T25" fmla="*/ 541338 h 1442"/>
              <a:gd name="T26" fmla="*/ 312738 w 590"/>
              <a:gd name="T27" fmla="*/ 582613 h 1442"/>
              <a:gd name="T28" fmla="*/ 333375 w 590"/>
              <a:gd name="T29" fmla="*/ 644525 h 1442"/>
              <a:gd name="T30" fmla="*/ 354013 w 590"/>
              <a:gd name="T31" fmla="*/ 685800 h 1442"/>
              <a:gd name="T32" fmla="*/ 374650 w 590"/>
              <a:gd name="T33" fmla="*/ 728663 h 1442"/>
              <a:gd name="T34" fmla="*/ 395288 w 590"/>
              <a:gd name="T35" fmla="*/ 769938 h 1442"/>
              <a:gd name="T36" fmla="*/ 415925 w 590"/>
              <a:gd name="T37" fmla="*/ 831850 h 1442"/>
              <a:gd name="T38" fmla="*/ 436563 w 590"/>
              <a:gd name="T39" fmla="*/ 874713 h 1442"/>
              <a:gd name="T40" fmla="*/ 457200 w 590"/>
              <a:gd name="T41" fmla="*/ 915988 h 1442"/>
              <a:gd name="T42" fmla="*/ 477838 w 590"/>
              <a:gd name="T43" fmla="*/ 957263 h 1442"/>
              <a:gd name="T44" fmla="*/ 500063 w 590"/>
              <a:gd name="T45" fmla="*/ 1019175 h 1442"/>
              <a:gd name="T46" fmla="*/ 520700 w 590"/>
              <a:gd name="T47" fmla="*/ 1062038 h 1442"/>
              <a:gd name="T48" fmla="*/ 541338 w 590"/>
              <a:gd name="T49" fmla="*/ 1103313 h 1442"/>
              <a:gd name="T50" fmla="*/ 561975 w 590"/>
              <a:gd name="T51" fmla="*/ 1144588 h 1442"/>
              <a:gd name="T52" fmla="*/ 582613 w 590"/>
              <a:gd name="T53" fmla="*/ 1206500 h 1442"/>
              <a:gd name="T54" fmla="*/ 603250 w 590"/>
              <a:gd name="T55" fmla="*/ 1249363 h 1442"/>
              <a:gd name="T56" fmla="*/ 623888 w 590"/>
              <a:gd name="T57" fmla="*/ 1290638 h 1442"/>
              <a:gd name="T58" fmla="*/ 644525 w 590"/>
              <a:gd name="T59" fmla="*/ 1352550 h 1442"/>
              <a:gd name="T60" fmla="*/ 665163 w 590"/>
              <a:gd name="T61" fmla="*/ 1393825 h 1442"/>
              <a:gd name="T62" fmla="*/ 687388 w 590"/>
              <a:gd name="T63" fmla="*/ 1436688 h 1442"/>
              <a:gd name="T64" fmla="*/ 708025 w 590"/>
              <a:gd name="T65" fmla="*/ 1498600 h 1442"/>
              <a:gd name="T66" fmla="*/ 728663 w 590"/>
              <a:gd name="T67" fmla="*/ 1539875 h 1442"/>
              <a:gd name="T68" fmla="*/ 749300 w 590"/>
              <a:gd name="T69" fmla="*/ 1581150 h 1442"/>
              <a:gd name="T70" fmla="*/ 749300 w 590"/>
              <a:gd name="T71" fmla="*/ 1644650 h 1442"/>
              <a:gd name="T72" fmla="*/ 769938 w 590"/>
              <a:gd name="T73" fmla="*/ 1685925 h 1442"/>
              <a:gd name="T74" fmla="*/ 790575 w 590"/>
              <a:gd name="T75" fmla="*/ 1727200 h 1442"/>
              <a:gd name="T76" fmla="*/ 811213 w 590"/>
              <a:gd name="T77" fmla="*/ 1790700 h 1442"/>
              <a:gd name="T78" fmla="*/ 811213 w 590"/>
              <a:gd name="T79" fmla="*/ 1831975 h 1442"/>
              <a:gd name="T80" fmla="*/ 831850 w 590"/>
              <a:gd name="T81" fmla="*/ 1873250 h 1442"/>
              <a:gd name="T82" fmla="*/ 852488 w 590"/>
              <a:gd name="T83" fmla="*/ 1935163 h 1442"/>
              <a:gd name="T84" fmla="*/ 874713 w 590"/>
              <a:gd name="T85" fmla="*/ 1978025 h 1442"/>
              <a:gd name="T86" fmla="*/ 874713 w 590"/>
              <a:gd name="T87" fmla="*/ 2039938 h 1442"/>
              <a:gd name="T88" fmla="*/ 895350 w 590"/>
              <a:gd name="T89" fmla="*/ 2081213 h 1442"/>
              <a:gd name="T90" fmla="*/ 895350 w 590"/>
              <a:gd name="T91" fmla="*/ 2143125 h 1442"/>
              <a:gd name="T92" fmla="*/ 915988 w 590"/>
              <a:gd name="T93" fmla="*/ 2185988 h 1442"/>
              <a:gd name="T94" fmla="*/ 936625 w 590"/>
              <a:gd name="T95" fmla="*/ 2247900 h 1442"/>
              <a:gd name="T96" fmla="*/ 936625 w 590"/>
              <a:gd name="T97" fmla="*/ 2289175 h 14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0" h="1442">
                <a:moveTo>
                  <a:pt x="0" y="0"/>
                </a:moveTo>
                <a:lnTo>
                  <a:pt x="13" y="26"/>
                </a:lnTo>
                <a:lnTo>
                  <a:pt x="26" y="52"/>
                </a:lnTo>
                <a:lnTo>
                  <a:pt x="39" y="92"/>
                </a:lnTo>
                <a:lnTo>
                  <a:pt x="65" y="118"/>
                </a:lnTo>
                <a:lnTo>
                  <a:pt x="78" y="144"/>
                </a:lnTo>
                <a:lnTo>
                  <a:pt x="92" y="170"/>
                </a:lnTo>
                <a:lnTo>
                  <a:pt x="105" y="196"/>
                </a:lnTo>
                <a:lnTo>
                  <a:pt x="118" y="223"/>
                </a:lnTo>
                <a:lnTo>
                  <a:pt x="131" y="262"/>
                </a:lnTo>
                <a:lnTo>
                  <a:pt x="144" y="288"/>
                </a:lnTo>
                <a:lnTo>
                  <a:pt x="157" y="314"/>
                </a:lnTo>
                <a:lnTo>
                  <a:pt x="183" y="341"/>
                </a:lnTo>
                <a:lnTo>
                  <a:pt x="197" y="367"/>
                </a:lnTo>
                <a:lnTo>
                  <a:pt x="210" y="406"/>
                </a:lnTo>
                <a:lnTo>
                  <a:pt x="223" y="432"/>
                </a:lnTo>
                <a:lnTo>
                  <a:pt x="236" y="459"/>
                </a:lnTo>
                <a:lnTo>
                  <a:pt x="249" y="485"/>
                </a:lnTo>
                <a:lnTo>
                  <a:pt x="262" y="524"/>
                </a:lnTo>
                <a:lnTo>
                  <a:pt x="275" y="551"/>
                </a:lnTo>
                <a:lnTo>
                  <a:pt x="288" y="577"/>
                </a:lnTo>
                <a:lnTo>
                  <a:pt x="301" y="603"/>
                </a:lnTo>
                <a:lnTo>
                  <a:pt x="315" y="642"/>
                </a:lnTo>
                <a:lnTo>
                  <a:pt x="328" y="669"/>
                </a:lnTo>
                <a:lnTo>
                  <a:pt x="341" y="695"/>
                </a:lnTo>
                <a:lnTo>
                  <a:pt x="354" y="721"/>
                </a:lnTo>
                <a:lnTo>
                  <a:pt x="367" y="760"/>
                </a:lnTo>
                <a:lnTo>
                  <a:pt x="380" y="787"/>
                </a:lnTo>
                <a:lnTo>
                  <a:pt x="393" y="813"/>
                </a:lnTo>
                <a:lnTo>
                  <a:pt x="406" y="852"/>
                </a:lnTo>
                <a:lnTo>
                  <a:pt x="419" y="878"/>
                </a:lnTo>
                <a:lnTo>
                  <a:pt x="433" y="905"/>
                </a:lnTo>
                <a:lnTo>
                  <a:pt x="446" y="944"/>
                </a:lnTo>
                <a:lnTo>
                  <a:pt x="459" y="970"/>
                </a:lnTo>
                <a:lnTo>
                  <a:pt x="472" y="996"/>
                </a:lnTo>
                <a:lnTo>
                  <a:pt x="472" y="1036"/>
                </a:lnTo>
                <a:lnTo>
                  <a:pt x="485" y="1062"/>
                </a:lnTo>
                <a:lnTo>
                  <a:pt x="498" y="1088"/>
                </a:lnTo>
                <a:lnTo>
                  <a:pt x="511" y="1128"/>
                </a:lnTo>
                <a:lnTo>
                  <a:pt x="511" y="1154"/>
                </a:lnTo>
                <a:lnTo>
                  <a:pt x="524" y="1180"/>
                </a:lnTo>
                <a:lnTo>
                  <a:pt x="537" y="1219"/>
                </a:lnTo>
                <a:lnTo>
                  <a:pt x="551" y="1246"/>
                </a:lnTo>
                <a:lnTo>
                  <a:pt x="551" y="1285"/>
                </a:lnTo>
                <a:lnTo>
                  <a:pt x="564" y="1311"/>
                </a:lnTo>
                <a:lnTo>
                  <a:pt x="564" y="1350"/>
                </a:lnTo>
                <a:lnTo>
                  <a:pt x="577" y="1377"/>
                </a:lnTo>
                <a:lnTo>
                  <a:pt x="590" y="1416"/>
                </a:lnTo>
                <a:lnTo>
                  <a:pt x="590" y="144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4975225" y="4551364"/>
            <a:ext cx="1304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Geneva" charset="0"/>
              </a:rPr>
              <a:t>Carbon</a:t>
            </a:r>
            <a:endParaRPr lang="en-GB"/>
          </a:p>
        </p:txBody>
      </p: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6359525" y="4729164"/>
            <a:ext cx="541338" cy="166687"/>
            <a:chOff x="3046" y="2979"/>
            <a:chExt cx="341" cy="105"/>
          </a:xfrm>
        </p:grpSpPr>
        <p:sp>
          <p:nvSpPr>
            <p:cNvPr id="8489" name="Freeform 13"/>
            <p:cNvSpPr>
              <a:spLocks/>
            </p:cNvSpPr>
            <p:nvPr/>
          </p:nvSpPr>
          <p:spPr bwMode="auto">
            <a:xfrm>
              <a:off x="3046" y="3032"/>
              <a:ext cx="341" cy="52"/>
            </a:xfrm>
            <a:custGeom>
              <a:avLst/>
              <a:gdLst>
                <a:gd name="T0" fmla="*/ 0 w 341"/>
                <a:gd name="T1" fmla="*/ 0 h 52"/>
                <a:gd name="T2" fmla="*/ 341 w 341"/>
                <a:gd name="T3" fmla="*/ 0 h 52"/>
                <a:gd name="T4" fmla="*/ 210 w 341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1" h="52">
                  <a:moveTo>
                    <a:pt x="0" y="0"/>
                  </a:moveTo>
                  <a:lnTo>
                    <a:pt x="341" y="0"/>
                  </a:lnTo>
                  <a:lnTo>
                    <a:pt x="210" y="5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0" name="Line 14"/>
            <p:cNvSpPr>
              <a:spLocks noChangeShapeType="1"/>
            </p:cNvSpPr>
            <p:nvPr/>
          </p:nvSpPr>
          <p:spPr bwMode="auto">
            <a:xfrm flipH="1" flipV="1">
              <a:off x="3256" y="2979"/>
              <a:ext cx="13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18"/>
          <p:cNvGrpSpPr>
            <a:grpSpLocks/>
          </p:cNvGrpSpPr>
          <p:nvPr/>
        </p:nvGrpSpPr>
        <p:grpSpPr bwMode="auto">
          <a:xfrm>
            <a:off x="1968500" y="711200"/>
            <a:ext cx="165100" cy="749300"/>
            <a:chOff x="280" y="448"/>
            <a:chExt cx="104" cy="472"/>
          </a:xfrm>
        </p:grpSpPr>
        <p:sp>
          <p:nvSpPr>
            <p:cNvPr id="8487" name="Freeform 16"/>
            <p:cNvSpPr>
              <a:spLocks/>
            </p:cNvSpPr>
            <p:nvPr/>
          </p:nvSpPr>
          <p:spPr bwMode="auto">
            <a:xfrm>
              <a:off x="332" y="448"/>
              <a:ext cx="52" cy="472"/>
            </a:xfrm>
            <a:custGeom>
              <a:avLst/>
              <a:gdLst>
                <a:gd name="T0" fmla="*/ 0 w 52"/>
                <a:gd name="T1" fmla="*/ 472 h 472"/>
                <a:gd name="T2" fmla="*/ 0 w 52"/>
                <a:gd name="T3" fmla="*/ 0 h 472"/>
                <a:gd name="T4" fmla="*/ 52 w 52"/>
                <a:gd name="T5" fmla="*/ 131 h 4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72">
                  <a:moveTo>
                    <a:pt x="0" y="472"/>
                  </a:moveTo>
                  <a:lnTo>
                    <a:pt x="0" y="0"/>
                  </a:lnTo>
                  <a:lnTo>
                    <a:pt x="52" y="13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8" name="Line 17"/>
            <p:cNvSpPr>
              <a:spLocks noChangeShapeType="1"/>
            </p:cNvSpPr>
            <p:nvPr/>
          </p:nvSpPr>
          <p:spPr bwMode="auto">
            <a:xfrm flipH="1">
              <a:off x="280" y="448"/>
              <a:ext cx="52" cy="13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Rectangle 19"/>
          <p:cNvSpPr>
            <a:spLocks noChangeArrowheads="1"/>
          </p:cNvSpPr>
          <p:nvPr/>
        </p:nvSpPr>
        <p:spPr bwMode="auto">
          <a:xfrm rot="-5400000">
            <a:off x="1022756" y="2487762"/>
            <a:ext cx="2050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Geneva" charset="0"/>
              </a:rPr>
              <a:t>Manganese</a:t>
            </a:r>
            <a:endParaRPr lang="en-GB"/>
          </a:p>
        </p:txBody>
      </p:sp>
      <p:sp>
        <p:nvSpPr>
          <p:cNvPr id="8202" name="Line 20"/>
          <p:cNvSpPr>
            <a:spLocks noChangeShapeType="1"/>
          </p:cNvSpPr>
          <p:nvPr/>
        </p:nvSpPr>
        <p:spPr bwMode="auto">
          <a:xfrm flipV="1">
            <a:off x="2862263" y="1481138"/>
            <a:ext cx="271462" cy="1166812"/>
          </a:xfrm>
          <a:prstGeom prst="line">
            <a:avLst/>
          </a:prstGeom>
          <a:noFill/>
          <a:ln w="2070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V="1">
            <a:off x="3236914" y="2501900"/>
            <a:ext cx="1228725" cy="977900"/>
          </a:xfrm>
          <a:prstGeom prst="line">
            <a:avLst/>
          </a:prstGeom>
          <a:noFill/>
          <a:ln w="2070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3259139" y="3500439"/>
            <a:ext cx="998537" cy="22225"/>
            <a:chOff x="1093" y="2205"/>
            <a:chExt cx="629" cy="14"/>
          </a:xfrm>
        </p:grpSpPr>
        <p:sp>
          <p:nvSpPr>
            <p:cNvPr id="8483" name="Rectangle 32"/>
            <p:cNvSpPr>
              <a:spLocks noChangeArrowheads="1"/>
            </p:cNvSpPr>
            <p:nvPr/>
          </p:nvSpPr>
          <p:spPr bwMode="auto">
            <a:xfrm>
              <a:off x="1093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4" name="Rectangle 33"/>
            <p:cNvSpPr>
              <a:spLocks noChangeArrowheads="1"/>
            </p:cNvSpPr>
            <p:nvPr/>
          </p:nvSpPr>
          <p:spPr bwMode="auto">
            <a:xfrm>
              <a:off x="1289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5" name="Rectangle 34"/>
            <p:cNvSpPr>
              <a:spLocks noChangeArrowheads="1"/>
            </p:cNvSpPr>
            <p:nvPr/>
          </p:nvSpPr>
          <p:spPr bwMode="auto">
            <a:xfrm>
              <a:off x="1486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6" name="Rectangle 35"/>
            <p:cNvSpPr>
              <a:spLocks noChangeArrowheads="1"/>
            </p:cNvSpPr>
            <p:nvPr/>
          </p:nvSpPr>
          <p:spPr bwMode="auto">
            <a:xfrm>
              <a:off x="1683" y="2205"/>
              <a:ext cx="39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Oval 37"/>
          <p:cNvSpPr>
            <a:spLocks noChangeArrowheads="1"/>
          </p:cNvSpPr>
          <p:nvPr/>
        </p:nvSpPr>
        <p:spPr bwMode="auto">
          <a:xfrm>
            <a:off x="3757614" y="3417889"/>
            <a:ext cx="166687" cy="166687"/>
          </a:xfrm>
          <a:prstGeom prst="ellipse">
            <a:avLst/>
          </a:prstGeom>
          <a:solidFill>
            <a:srgbClr val="FF0000"/>
          </a:solidFill>
          <a:ln w="20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Rectangle 38"/>
          <p:cNvSpPr>
            <a:spLocks noChangeArrowheads="1"/>
          </p:cNvSpPr>
          <p:nvPr/>
        </p:nvSpPr>
        <p:spPr bwMode="auto">
          <a:xfrm>
            <a:off x="2684463" y="2947989"/>
            <a:ext cx="243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a</a:t>
            </a:r>
            <a:endParaRPr lang="en-GB"/>
          </a:p>
        </p:txBody>
      </p:sp>
      <p:sp>
        <p:nvSpPr>
          <p:cNvPr id="8207" name="Rectangle 39"/>
          <p:cNvSpPr>
            <a:spLocks noChangeArrowheads="1"/>
          </p:cNvSpPr>
          <p:nvPr/>
        </p:nvSpPr>
        <p:spPr bwMode="auto">
          <a:xfrm>
            <a:off x="3725863" y="950914"/>
            <a:ext cx="15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g</a:t>
            </a:r>
            <a:endParaRPr lang="en-GB"/>
          </a:p>
        </p:txBody>
      </p:sp>
      <p:sp>
        <p:nvSpPr>
          <p:cNvPr id="8208" name="Rectangle 40"/>
          <p:cNvSpPr>
            <a:spLocks noChangeArrowheads="1"/>
          </p:cNvSpPr>
          <p:nvPr/>
        </p:nvSpPr>
        <p:spPr bwMode="auto">
          <a:xfrm>
            <a:off x="5265739" y="3802064"/>
            <a:ext cx="61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a+g</a:t>
            </a:r>
            <a:endParaRPr lang="en-GB"/>
          </a:p>
        </p:txBody>
      </p:sp>
      <p:grpSp>
        <p:nvGrpSpPr>
          <p:cNvPr id="4413" name="Group 317"/>
          <p:cNvGrpSpPr>
            <a:grpSpLocks/>
          </p:cNvGrpSpPr>
          <p:nvPr/>
        </p:nvGrpSpPr>
        <p:grpSpPr bwMode="auto">
          <a:xfrm>
            <a:off x="4278313" y="2522539"/>
            <a:ext cx="3892550" cy="1000125"/>
            <a:chOff x="1735" y="1589"/>
            <a:chExt cx="2452" cy="630"/>
          </a:xfrm>
        </p:grpSpPr>
        <p:grpSp>
          <p:nvGrpSpPr>
            <p:cNvPr id="8354" name="Group 100"/>
            <p:cNvGrpSpPr>
              <a:grpSpLocks/>
            </p:cNvGrpSpPr>
            <p:nvPr/>
          </p:nvGrpSpPr>
          <p:grpSpPr bwMode="auto">
            <a:xfrm>
              <a:off x="1879" y="1589"/>
              <a:ext cx="2295" cy="13"/>
              <a:chOff x="1879" y="1589"/>
              <a:chExt cx="2295" cy="13"/>
            </a:xfrm>
          </p:grpSpPr>
          <p:sp>
            <p:nvSpPr>
              <p:cNvPr id="8424" name="Rectangle 41"/>
              <p:cNvSpPr>
                <a:spLocks noChangeArrowheads="1"/>
              </p:cNvSpPr>
              <p:nvPr/>
            </p:nvSpPr>
            <p:spPr bwMode="auto">
              <a:xfrm>
                <a:off x="187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Rectangle 42"/>
              <p:cNvSpPr>
                <a:spLocks noChangeArrowheads="1"/>
              </p:cNvSpPr>
              <p:nvPr/>
            </p:nvSpPr>
            <p:spPr bwMode="auto">
              <a:xfrm>
                <a:off x="191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Rectangle 43"/>
              <p:cNvSpPr>
                <a:spLocks noChangeArrowheads="1"/>
              </p:cNvSpPr>
              <p:nvPr/>
            </p:nvSpPr>
            <p:spPr bwMode="auto">
              <a:xfrm>
                <a:off x="195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Rectangle 44"/>
              <p:cNvSpPr>
                <a:spLocks noChangeArrowheads="1"/>
              </p:cNvSpPr>
              <p:nvPr/>
            </p:nvSpPr>
            <p:spPr bwMode="auto">
              <a:xfrm>
                <a:off x="199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Rectangle 45"/>
              <p:cNvSpPr>
                <a:spLocks noChangeArrowheads="1"/>
              </p:cNvSpPr>
              <p:nvPr/>
            </p:nvSpPr>
            <p:spPr bwMode="auto">
              <a:xfrm>
                <a:off x="203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Rectangle 46"/>
              <p:cNvSpPr>
                <a:spLocks noChangeArrowheads="1"/>
              </p:cNvSpPr>
              <p:nvPr/>
            </p:nvSpPr>
            <p:spPr bwMode="auto">
              <a:xfrm>
                <a:off x="207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Rectangle 47"/>
              <p:cNvSpPr>
                <a:spLocks noChangeArrowheads="1"/>
              </p:cNvSpPr>
              <p:nvPr/>
            </p:nvSpPr>
            <p:spPr bwMode="auto">
              <a:xfrm>
                <a:off x="211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Rectangle 48"/>
              <p:cNvSpPr>
                <a:spLocks noChangeArrowheads="1"/>
              </p:cNvSpPr>
              <p:nvPr/>
            </p:nvSpPr>
            <p:spPr bwMode="auto">
              <a:xfrm>
                <a:off x="215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Rectangle 49"/>
              <p:cNvSpPr>
                <a:spLocks noChangeArrowheads="1"/>
              </p:cNvSpPr>
              <p:nvPr/>
            </p:nvSpPr>
            <p:spPr bwMode="auto">
              <a:xfrm>
                <a:off x="219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Rectangle 50"/>
              <p:cNvSpPr>
                <a:spLocks noChangeArrowheads="1"/>
              </p:cNvSpPr>
              <p:nvPr/>
            </p:nvSpPr>
            <p:spPr bwMode="auto">
              <a:xfrm>
                <a:off x="223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Rectangle 51"/>
              <p:cNvSpPr>
                <a:spLocks noChangeArrowheads="1"/>
              </p:cNvSpPr>
              <p:nvPr/>
            </p:nvSpPr>
            <p:spPr bwMode="auto">
              <a:xfrm>
                <a:off x="227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Rectangle 52"/>
              <p:cNvSpPr>
                <a:spLocks noChangeArrowheads="1"/>
              </p:cNvSpPr>
              <p:nvPr/>
            </p:nvSpPr>
            <p:spPr bwMode="auto">
              <a:xfrm>
                <a:off x="231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Rectangle 53"/>
              <p:cNvSpPr>
                <a:spLocks noChangeArrowheads="1"/>
              </p:cNvSpPr>
              <p:nvPr/>
            </p:nvSpPr>
            <p:spPr bwMode="auto">
              <a:xfrm>
                <a:off x="235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Rectangle 54"/>
              <p:cNvSpPr>
                <a:spLocks noChangeArrowheads="1"/>
              </p:cNvSpPr>
              <p:nvPr/>
            </p:nvSpPr>
            <p:spPr bwMode="auto">
              <a:xfrm>
                <a:off x="239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Rectangle 55"/>
              <p:cNvSpPr>
                <a:spLocks noChangeArrowheads="1"/>
              </p:cNvSpPr>
              <p:nvPr/>
            </p:nvSpPr>
            <p:spPr bwMode="auto">
              <a:xfrm>
                <a:off x="243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Rectangle 56"/>
              <p:cNvSpPr>
                <a:spLocks noChangeArrowheads="1"/>
              </p:cNvSpPr>
              <p:nvPr/>
            </p:nvSpPr>
            <p:spPr bwMode="auto">
              <a:xfrm>
                <a:off x="246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Rectangle 57"/>
              <p:cNvSpPr>
                <a:spLocks noChangeArrowheads="1"/>
              </p:cNvSpPr>
              <p:nvPr/>
            </p:nvSpPr>
            <p:spPr bwMode="auto">
              <a:xfrm>
                <a:off x="250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Rectangle 58"/>
              <p:cNvSpPr>
                <a:spLocks noChangeArrowheads="1"/>
              </p:cNvSpPr>
              <p:nvPr/>
            </p:nvSpPr>
            <p:spPr bwMode="auto">
              <a:xfrm>
                <a:off x="254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Rectangle 59"/>
              <p:cNvSpPr>
                <a:spLocks noChangeArrowheads="1"/>
              </p:cNvSpPr>
              <p:nvPr/>
            </p:nvSpPr>
            <p:spPr bwMode="auto">
              <a:xfrm>
                <a:off x="258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Rectangle 60"/>
              <p:cNvSpPr>
                <a:spLocks noChangeArrowheads="1"/>
              </p:cNvSpPr>
              <p:nvPr/>
            </p:nvSpPr>
            <p:spPr bwMode="auto">
              <a:xfrm>
                <a:off x="262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Rectangle 61"/>
              <p:cNvSpPr>
                <a:spLocks noChangeArrowheads="1"/>
              </p:cNvSpPr>
              <p:nvPr/>
            </p:nvSpPr>
            <p:spPr bwMode="auto">
              <a:xfrm>
                <a:off x="266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Rectangle 62"/>
              <p:cNvSpPr>
                <a:spLocks noChangeArrowheads="1"/>
              </p:cNvSpPr>
              <p:nvPr/>
            </p:nvSpPr>
            <p:spPr bwMode="auto">
              <a:xfrm>
                <a:off x="270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Rectangle 63"/>
              <p:cNvSpPr>
                <a:spLocks noChangeArrowheads="1"/>
              </p:cNvSpPr>
              <p:nvPr/>
            </p:nvSpPr>
            <p:spPr bwMode="auto">
              <a:xfrm>
                <a:off x="274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Rectangle 64"/>
              <p:cNvSpPr>
                <a:spLocks noChangeArrowheads="1"/>
              </p:cNvSpPr>
              <p:nvPr/>
            </p:nvSpPr>
            <p:spPr bwMode="auto">
              <a:xfrm>
                <a:off x="278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Rectangle 65"/>
              <p:cNvSpPr>
                <a:spLocks noChangeArrowheads="1"/>
              </p:cNvSpPr>
              <p:nvPr/>
            </p:nvSpPr>
            <p:spPr bwMode="auto">
              <a:xfrm>
                <a:off x="282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Rectangle 66"/>
              <p:cNvSpPr>
                <a:spLocks noChangeArrowheads="1"/>
              </p:cNvSpPr>
              <p:nvPr/>
            </p:nvSpPr>
            <p:spPr bwMode="auto">
              <a:xfrm>
                <a:off x="286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Rectangle 67"/>
              <p:cNvSpPr>
                <a:spLocks noChangeArrowheads="1"/>
              </p:cNvSpPr>
              <p:nvPr/>
            </p:nvSpPr>
            <p:spPr bwMode="auto">
              <a:xfrm>
                <a:off x="290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Rectangle 68"/>
              <p:cNvSpPr>
                <a:spLocks noChangeArrowheads="1"/>
              </p:cNvSpPr>
              <p:nvPr/>
            </p:nvSpPr>
            <p:spPr bwMode="auto">
              <a:xfrm>
                <a:off x="294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Rectangle 69"/>
              <p:cNvSpPr>
                <a:spLocks noChangeArrowheads="1"/>
              </p:cNvSpPr>
              <p:nvPr/>
            </p:nvSpPr>
            <p:spPr bwMode="auto">
              <a:xfrm>
                <a:off x="298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Rectangle 70"/>
              <p:cNvSpPr>
                <a:spLocks noChangeArrowheads="1"/>
              </p:cNvSpPr>
              <p:nvPr/>
            </p:nvSpPr>
            <p:spPr bwMode="auto">
              <a:xfrm>
                <a:off x="302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Rectangle 71"/>
              <p:cNvSpPr>
                <a:spLocks noChangeArrowheads="1"/>
              </p:cNvSpPr>
              <p:nvPr/>
            </p:nvSpPr>
            <p:spPr bwMode="auto">
              <a:xfrm>
                <a:off x="305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Rectangle 72"/>
              <p:cNvSpPr>
                <a:spLocks noChangeArrowheads="1"/>
              </p:cNvSpPr>
              <p:nvPr/>
            </p:nvSpPr>
            <p:spPr bwMode="auto">
              <a:xfrm>
                <a:off x="309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Rectangle 73"/>
              <p:cNvSpPr>
                <a:spLocks noChangeArrowheads="1"/>
              </p:cNvSpPr>
              <p:nvPr/>
            </p:nvSpPr>
            <p:spPr bwMode="auto">
              <a:xfrm>
                <a:off x="313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Rectangle 74"/>
              <p:cNvSpPr>
                <a:spLocks noChangeArrowheads="1"/>
              </p:cNvSpPr>
              <p:nvPr/>
            </p:nvSpPr>
            <p:spPr bwMode="auto">
              <a:xfrm>
                <a:off x="317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Rectangle 75"/>
              <p:cNvSpPr>
                <a:spLocks noChangeArrowheads="1"/>
              </p:cNvSpPr>
              <p:nvPr/>
            </p:nvSpPr>
            <p:spPr bwMode="auto">
              <a:xfrm>
                <a:off x="321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Rectangle 76"/>
              <p:cNvSpPr>
                <a:spLocks noChangeArrowheads="1"/>
              </p:cNvSpPr>
              <p:nvPr/>
            </p:nvSpPr>
            <p:spPr bwMode="auto">
              <a:xfrm>
                <a:off x="325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Rectangle 77"/>
              <p:cNvSpPr>
                <a:spLocks noChangeArrowheads="1"/>
              </p:cNvSpPr>
              <p:nvPr/>
            </p:nvSpPr>
            <p:spPr bwMode="auto">
              <a:xfrm>
                <a:off x="329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Rectangle 78"/>
              <p:cNvSpPr>
                <a:spLocks noChangeArrowheads="1"/>
              </p:cNvSpPr>
              <p:nvPr/>
            </p:nvSpPr>
            <p:spPr bwMode="auto">
              <a:xfrm>
                <a:off x="333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Rectangle 79"/>
              <p:cNvSpPr>
                <a:spLocks noChangeArrowheads="1"/>
              </p:cNvSpPr>
              <p:nvPr/>
            </p:nvSpPr>
            <p:spPr bwMode="auto">
              <a:xfrm>
                <a:off x="337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Rectangle 80"/>
              <p:cNvSpPr>
                <a:spLocks noChangeArrowheads="1"/>
              </p:cNvSpPr>
              <p:nvPr/>
            </p:nvSpPr>
            <p:spPr bwMode="auto">
              <a:xfrm>
                <a:off x="341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Rectangle 81"/>
              <p:cNvSpPr>
                <a:spLocks noChangeArrowheads="1"/>
              </p:cNvSpPr>
              <p:nvPr/>
            </p:nvSpPr>
            <p:spPr bwMode="auto">
              <a:xfrm>
                <a:off x="345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Rectangle 82"/>
              <p:cNvSpPr>
                <a:spLocks noChangeArrowheads="1"/>
              </p:cNvSpPr>
              <p:nvPr/>
            </p:nvSpPr>
            <p:spPr bwMode="auto">
              <a:xfrm>
                <a:off x="349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Rectangle 83"/>
              <p:cNvSpPr>
                <a:spLocks noChangeArrowheads="1"/>
              </p:cNvSpPr>
              <p:nvPr/>
            </p:nvSpPr>
            <p:spPr bwMode="auto">
              <a:xfrm>
                <a:off x="3531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Rectangle 84"/>
              <p:cNvSpPr>
                <a:spLocks noChangeArrowheads="1"/>
              </p:cNvSpPr>
              <p:nvPr/>
            </p:nvSpPr>
            <p:spPr bwMode="auto">
              <a:xfrm>
                <a:off x="357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Rectangle 85"/>
              <p:cNvSpPr>
                <a:spLocks noChangeArrowheads="1"/>
              </p:cNvSpPr>
              <p:nvPr/>
            </p:nvSpPr>
            <p:spPr bwMode="auto">
              <a:xfrm>
                <a:off x="361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Rectangle 86"/>
              <p:cNvSpPr>
                <a:spLocks noChangeArrowheads="1"/>
              </p:cNvSpPr>
              <p:nvPr/>
            </p:nvSpPr>
            <p:spPr bwMode="auto">
              <a:xfrm>
                <a:off x="3649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Rectangle 87"/>
              <p:cNvSpPr>
                <a:spLocks noChangeArrowheads="1"/>
              </p:cNvSpPr>
              <p:nvPr/>
            </p:nvSpPr>
            <p:spPr bwMode="auto">
              <a:xfrm>
                <a:off x="368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Rectangle 88"/>
              <p:cNvSpPr>
                <a:spLocks noChangeArrowheads="1"/>
              </p:cNvSpPr>
              <p:nvPr/>
            </p:nvSpPr>
            <p:spPr bwMode="auto">
              <a:xfrm>
                <a:off x="372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Rectangle 89"/>
              <p:cNvSpPr>
                <a:spLocks noChangeArrowheads="1"/>
              </p:cNvSpPr>
              <p:nvPr/>
            </p:nvSpPr>
            <p:spPr bwMode="auto">
              <a:xfrm>
                <a:off x="3767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Rectangle 90"/>
              <p:cNvSpPr>
                <a:spLocks noChangeArrowheads="1"/>
              </p:cNvSpPr>
              <p:nvPr/>
            </p:nvSpPr>
            <p:spPr bwMode="auto">
              <a:xfrm>
                <a:off x="380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Rectangle 91"/>
              <p:cNvSpPr>
                <a:spLocks noChangeArrowheads="1"/>
              </p:cNvSpPr>
              <p:nvPr/>
            </p:nvSpPr>
            <p:spPr bwMode="auto">
              <a:xfrm>
                <a:off x="384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Rectangle 92"/>
              <p:cNvSpPr>
                <a:spLocks noChangeArrowheads="1"/>
              </p:cNvSpPr>
              <p:nvPr/>
            </p:nvSpPr>
            <p:spPr bwMode="auto">
              <a:xfrm>
                <a:off x="3885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Rectangle 93"/>
              <p:cNvSpPr>
                <a:spLocks noChangeArrowheads="1"/>
              </p:cNvSpPr>
              <p:nvPr/>
            </p:nvSpPr>
            <p:spPr bwMode="auto">
              <a:xfrm>
                <a:off x="392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Rectangle 94"/>
              <p:cNvSpPr>
                <a:spLocks noChangeArrowheads="1"/>
              </p:cNvSpPr>
              <p:nvPr/>
            </p:nvSpPr>
            <p:spPr bwMode="auto">
              <a:xfrm>
                <a:off x="396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Rectangle 95"/>
              <p:cNvSpPr>
                <a:spLocks noChangeArrowheads="1"/>
              </p:cNvSpPr>
              <p:nvPr/>
            </p:nvSpPr>
            <p:spPr bwMode="auto">
              <a:xfrm>
                <a:off x="4003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Rectangle 96"/>
              <p:cNvSpPr>
                <a:spLocks noChangeArrowheads="1"/>
              </p:cNvSpPr>
              <p:nvPr/>
            </p:nvSpPr>
            <p:spPr bwMode="auto">
              <a:xfrm>
                <a:off x="404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Rectangle 97"/>
              <p:cNvSpPr>
                <a:spLocks noChangeArrowheads="1"/>
              </p:cNvSpPr>
              <p:nvPr/>
            </p:nvSpPr>
            <p:spPr bwMode="auto">
              <a:xfrm>
                <a:off x="408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Rectangle 98"/>
              <p:cNvSpPr>
                <a:spLocks noChangeArrowheads="1"/>
              </p:cNvSpPr>
              <p:nvPr/>
            </p:nvSpPr>
            <p:spPr bwMode="auto">
              <a:xfrm>
                <a:off x="4121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Rectangle 99"/>
              <p:cNvSpPr>
                <a:spLocks noChangeArrowheads="1"/>
              </p:cNvSpPr>
              <p:nvPr/>
            </p:nvSpPr>
            <p:spPr bwMode="auto">
              <a:xfrm>
                <a:off x="416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55" name="Group 164"/>
            <p:cNvGrpSpPr>
              <a:grpSpLocks/>
            </p:cNvGrpSpPr>
            <p:nvPr/>
          </p:nvGrpSpPr>
          <p:grpSpPr bwMode="auto">
            <a:xfrm>
              <a:off x="1735" y="2205"/>
              <a:ext cx="2452" cy="14"/>
              <a:chOff x="1735" y="2205"/>
              <a:chExt cx="2452" cy="14"/>
            </a:xfrm>
          </p:grpSpPr>
          <p:sp>
            <p:nvSpPr>
              <p:cNvPr id="8361" name="Rectangle 101"/>
              <p:cNvSpPr>
                <a:spLocks noChangeArrowheads="1"/>
              </p:cNvSpPr>
              <p:nvPr/>
            </p:nvSpPr>
            <p:spPr bwMode="auto">
              <a:xfrm>
                <a:off x="173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Rectangle 102"/>
              <p:cNvSpPr>
                <a:spLocks noChangeArrowheads="1"/>
              </p:cNvSpPr>
              <p:nvPr/>
            </p:nvSpPr>
            <p:spPr bwMode="auto">
              <a:xfrm>
                <a:off x="177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Rectangle 103"/>
              <p:cNvSpPr>
                <a:spLocks noChangeArrowheads="1"/>
              </p:cNvSpPr>
              <p:nvPr/>
            </p:nvSpPr>
            <p:spPr bwMode="auto">
              <a:xfrm>
                <a:off x="181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Rectangle 104"/>
              <p:cNvSpPr>
                <a:spLocks noChangeArrowheads="1"/>
              </p:cNvSpPr>
              <p:nvPr/>
            </p:nvSpPr>
            <p:spPr bwMode="auto">
              <a:xfrm>
                <a:off x="185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Rectangle 105"/>
              <p:cNvSpPr>
                <a:spLocks noChangeArrowheads="1"/>
              </p:cNvSpPr>
              <p:nvPr/>
            </p:nvSpPr>
            <p:spPr bwMode="auto">
              <a:xfrm>
                <a:off x="189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Rectangle 106"/>
              <p:cNvSpPr>
                <a:spLocks noChangeArrowheads="1"/>
              </p:cNvSpPr>
              <p:nvPr/>
            </p:nvSpPr>
            <p:spPr bwMode="auto">
              <a:xfrm>
                <a:off x="193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Rectangle 107"/>
              <p:cNvSpPr>
                <a:spLocks noChangeArrowheads="1"/>
              </p:cNvSpPr>
              <p:nvPr/>
            </p:nvSpPr>
            <p:spPr bwMode="auto">
              <a:xfrm>
                <a:off x="197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Rectangle 108"/>
              <p:cNvSpPr>
                <a:spLocks noChangeArrowheads="1"/>
              </p:cNvSpPr>
              <p:nvPr/>
            </p:nvSpPr>
            <p:spPr bwMode="auto">
              <a:xfrm>
                <a:off x="201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Rectangle 109"/>
              <p:cNvSpPr>
                <a:spLocks noChangeArrowheads="1"/>
              </p:cNvSpPr>
              <p:nvPr/>
            </p:nvSpPr>
            <p:spPr bwMode="auto">
              <a:xfrm>
                <a:off x="205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Rectangle 110"/>
              <p:cNvSpPr>
                <a:spLocks noChangeArrowheads="1"/>
              </p:cNvSpPr>
              <p:nvPr/>
            </p:nvSpPr>
            <p:spPr bwMode="auto">
              <a:xfrm>
                <a:off x="208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Rectangle 111"/>
              <p:cNvSpPr>
                <a:spLocks noChangeArrowheads="1"/>
              </p:cNvSpPr>
              <p:nvPr/>
            </p:nvSpPr>
            <p:spPr bwMode="auto">
              <a:xfrm>
                <a:off x="212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Rectangle 112"/>
              <p:cNvSpPr>
                <a:spLocks noChangeArrowheads="1"/>
              </p:cNvSpPr>
              <p:nvPr/>
            </p:nvSpPr>
            <p:spPr bwMode="auto">
              <a:xfrm>
                <a:off x="216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Rectangle 113"/>
              <p:cNvSpPr>
                <a:spLocks noChangeArrowheads="1"/>
              </p:cNvSpPr>
              <p:nvPr/>
            </p:nvSpPr>
            <p:spPr bwMode="auto">
              <a:xfrm>
                <a:off x="220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Rectangle 114"/>
              <p:cNvSpPr>
                <a:spLocks noChangeArrowheads="1"/>
              </p:cNvSpPr>
              <p:nvPr/>
            </p:nvSpPr>
            <p:spPr bwMode="auto">
              <a:xfrm>
                <a:off x="224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Rectangle 115"/>
              <p:cNvSpPr>
                <a:spLocks noChangeArrowheads="1"/>
              </p:cNvSpPr>
              <p:nvPr/>
            </p:nvSpPr>
            <p:spPr bwMode="auto">
              <a:xfrm>
                <a:off x="228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Rectangle 116"/>
              <p:cNvSpPr>
                <a:spLocks noChangeArrowheads="1"/>
              </p:cNvSpPr>
              <p:nvPr/>
            </p:nvSpPr>
            <p:spPr bwMode="auto">
              <a:xfrm>
                <a:off x="232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Rectangle 117"/>
              <p:cNvSpPr>
                <a:spLocks noChangeArrowheads="1"/>
              </p:cNvSpPr>
              <p:nvPr/>
            </p:nvSpPr>
            <p:spPr bwMode="auto">
              <a:xfrm>
                <a:off x="2364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Rectangle 118"/>
              <p:cNvSpPr>
                <a:spLocks noChangeArrowheads="1"/>
              </p:cNvSpPr>
              <p:nvPr/>
            </p:nvSpPr>
            <p:spPr bwMode="auto">
              <a:xfrm>
                <a:off x="240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Rectangle 119"/>
              <p:cNvSpPr>
                <a:spLocks noChangeArrowheads="1"/>
              </p:cNvSpPr>
              <p:nvPr/>
            </p:nvSpPr>
            <p:spPr bwMode="auto">
              <a:xfrm>
                <a:off x="244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Rectangle 120"/>
              <p:cNvSpPr>
                <a:spLocks noChangeArrowheads="1"/>
              </p:cNvSpPr>
              <p:nvPr/>
            </p:nvSpPr>
            <p:spPr bwMode="auto">
              <a:xfrm>
                <a:off x="2482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Rectangle 121"/>
              <p:cNvSpPr>
                <a:spLocks noChangeArrowheads="1"/>
              </p:cNvSpPr>
              <p:nvPr/>
            </p:nvSpPr>
            <p:spPr bwMode="auto">
              <a:xfrm>
                <a:off x="252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Rectangle 122"/>
              <p:cNvSpPr>
                <a:spLocks noChangeArrowheads="1"/>
              </p:cNvSpPr>
              <p:nvPr/>
            </p:nvSpPr>
            <p:spPr bwMode="auto">
              <a:xfrm>
                <a:off x="256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Rectangle 123"/>
              <p:cNvSpPr>
                <a:spLocks noChangeArrowheads="1"/>
              </p:cNvSpPr>
              <p:nvPr/>
            </p:nvSpPr>
            <p:spPr bwMode="auto">
              <a:xfrm>
                <a:off x="2600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Rectangle 124"/>
              <p:cNvSpPr>
                <a:spLocks noChangeArrowheads="1"/>
              </p:cNvSpPr>
              <p:nvPr/>
            </p:nvSpPr>
            <p:spPr bwMode="auto">
              <a:xfrm>
                <a:off x="264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Rectangle 125"/>
              <p:cNvSpPr>
                <a:spLocks noChangeArrowheads="1"/>
              </p:cNvSpPr>
              <p:nvPr/>
            </p:nvSpPr>
            <p:spPr bwMode="auto">
              <a:xfrm>
                <a:off x="267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Rectangle 126"/>
              <p:cNvSpPr>
                <a:spLocks noChangeArrowheads="1"/>
              </p:cNvSpPr>
              <p:nvPr/>
            </p:nvSpPr>
            <p:spPr bwMode="auto">
              <a:xfrm>
                <a:off x="271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Rectangle 127"/>
              <p:cNvSpPr>
                <a:spLocks noChangeArrowheads="1"/>
              </p:cNvSpPr>
              <p:nvPr/>
            </p:nvSpPr>
            <p:spPr bwMode="auto">
              <a:xfrm>
                <a:off x="275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Rectangle 128"/>
              <p:cNvSpPr>
                <a:spLocks noChangeArrowheads="1"/>
              </p:cNvSpPr>
              <p:nvPr/>
            </p:nvSpPr>
            <p:spPr bwMode="auto">
              <a:xfrm>
                <a:off x="279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Rectangle 129"/>
              <p:cNvSpPr>
                <a:spLocks noChangeArrowheads="1"/>
              </p:cNvSpPr>
              <p:nvPr/>
            </p:nvSpPr>
            <p:spPr bwMode="auto">
              <a:xfrm>
                <a:off x="283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Rectangle 130"/>
              <p:cNvSpPr>
                <a:spLocks noChangeArrowheads="1"/>
              </p:cNvSpPr>
              <p:nvPr/>
            </p:nvSpPr>
            <p:spPr bwMode="auto">
              <a:xfrm>
                <a:off x="287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Rectangle 131"/>
              <p:cNvSpPr>
                <a:spLocks noChangeArrowheads="1"/>
              </p:cNvSpPr>
              <p:nvPr/>
            </p:nvSpPr>
            <p:spPr bwMode="auto">
              <a:xfrm>
                <a:off x="291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Rectangle 132"/>
              <p:cNvSpPr>
                <a:spLocks noChangeArrowheads="1"/>
              </p:cNvSpPr>
              <p:nvPr/>
            </p:nvSpPr>
            <p:spPr bwMode="auto">
              <a:xfrm>
                <a:off x="2954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Rectangle 133"/>
              <p:cNvSpPr>
                <a:spLocks noChangeArrowheads="1"/>
              </p:cNvSpPr>
              <p:nvPr/>
            </p:nvSpPr>
            <p:spPr bwMode="auto">
              <a:xfrm>
                <a:off x="299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Rectangle 134"/>
              <p:cNvSpPr>
                <a:spLocks noChangeArrowheads="1"/>
              </p:cNvSpPr>
              <p:nvPr/>
            </p:nvSpPr>
            <p:spPr bwMode="auto">
              <a:xfrm>
                <a:off x="303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Rectangle 135"/>
              <p:cNvSpPr>
                <a:spLocks noChangeArrowheads="1"/>
              </p:cNvSpPr>
              <p:nvPr/>
            </p:nvSpPr>
            <p:spPr bwMode="auto">
              <a:xfrm>
                <a:off x="3072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Rectangle 136"/>
              <p:cNvSpPr>
                <a:spLocks noChangeArrowheads="1"/>
              </p:cNvSpPr>
              <p:nvPr/>
            </p:nvSpPr>
            <p:spPr bwMode="auto">
              <a:xfrm>
                <a:off x="311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Rectangle 137"/>
              <p:cNvSpPr>
                <a:spLocks noChangeArrowheads="1"/>
              </p:cNvSpPr>
              <p:nvPr/>
            </p:nvSpPr>
            <p:spPr bwMode="auto">
              <a:xfrm>
                <a:off x="315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Rectangle 138"/>
              <p:cNvSpPr>
                <a:spLocks noChangeArrowheads="1"/>
              </p:cNvSpPr>
              <p:nvPr/>
            </p:nvSpPr>
            <p:spPr bwMode="auto">
              <a:xfrm>
                <a:off x="3190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Rectangle 139"/>
              <p:cNvSpPr>
                <a:spLocks noChangeArrowheads="1"/>
              </p:cNvSpPr>
              <p:nvPr/>
            </p:nvSpPr>
            <p:spPr bwMode="auto">
              <a:xfrm>
                <a:off x="323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Rectangle 140"/>
              <p:cNvSpPr>
                <a:spLocks noChangeArrowheads="1"/>
              </p:cNvSpPr>
              <p:nvPr/>
            </p:nvSpPr>
            <p:spPr bwMode="auto">
              <a:xfrm>
                <a:off x="326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Rectangle 141"/>
              <p:cNvSpPr>
                <a:spLocks noChangeArrowheads="1"/>
              </p:cNvSpPr>
              <p:nvPr/>
            </p:nvSpPr>
            <p:spPr bwMode="auto">
              <a:xfrm>
                <a:off x="330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Rectangle 142"/>
              <p:cNvSpPr>
                <a:spLocks noChangeArrowheads="1"/>
              </p:cNvSpPr>
              <p:nvPr/>
            </p:nvSpPr>
            <p:spPr bwMode="auto">
              <a:xfrm>
                <a:off x="334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Rectangle 143"/>
              <p:cNvSpPr>
                <a:spLocks noChangeArrowheads="1"/>
              </p:cNvSpPr>
              <p:nvPr/>
            </p:nvSpPr>
            <p:spPr bwMode="auto">
              <a:xfrm>
                <a:off x="338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Rectangle 144"/>
              <p:cNvSpPr>
                <a:spLocks noChangeArrowheads="1"/>
              </p:cNvSpPr>
              <p:nvPr/>
            </p:nvSpPr>
            <p:spPr bwMode="auto">
              <a:xfrm>
                <a:off x="342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Rectangle 145"/>
              <p:cNvSpPr>
                <a:spLocks noChangeArrowheads="1"/>
              </p:cNvSpPr>
              <p:nvPr/>
            </p:nvSpPr>
            <p:spPr bwMode="auto">
              <a:xfrm>
                <a:off x="346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Rectangle 146"/>
              <p:cNvSpPr>
                <a:spLocks noChangeArrowheads="1"/>
              </p:cNvSpPr>
              <p:nvPr/>
            </p:nvSpPr>
            <p:spPr bwMode="auto">
              <a:xfrm>
                <a:off x="350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Rectangle 147"/>
              <p:cNvSpPr>
                <a:spLocks noChangeArrowheads="1"/>
              </p:cNvSpPr>
              <p:nvPr/>
            </p:nvSpPr>
            <p:spPr bwMode="auto">
              <a:xfrm>
                <a:off x="354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Rectangle 148"/>
              <p:cNvSpPr>
                <a:spLocks noChangeArrowheads="1"/>
              </p:cNvSpPr>
              <p:nvPr/>
            </p:nvSpPr>
            <p:spPr bwMode="auto">
              <a:xfrm>
                <a:off x="358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Rectangle 149"/>
              <p:cNvSpPr>
                <a:spLocks noChangeArrowheads="1"/>
              </p:cNvSpPr>
              <p:nvPr/>
            </p:nvSpPr>
            <p:spPr bwMode="auto">
              <a:xfrm>
                <a:off x="362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Rectangle 150"/>
              <p:cNvSpPr>
                <a:spLocks noChangeArrowheads="1"/>
              </p:cNvSpPr>
              <p:nvPr/>
            </p:nvSpPr>
            <p:spPr bwMode="auto">
              <a:xfrm>
                <a:off x="366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Rectangle 151"/>
              <p:cNvSpPr>
                <a:spLocks noChangeArrowheads="1"/>
              </p:cNvSpPr>
              <p:nvPr/>
            </p:nvSpPr>
            <p:spPr bwMode="auto">
              <a:xfrm>
                <a:off x="370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Rectangle 152"/>
              <p:cNvSpPr>
                <a:spLocks noChangeArrowheads="1"/>
              </p:cNvSpPr>
              <p:nvPr/>
            </p:nvSpPr>
            <p:spPr bwMode="auto">
              <a:xfrm>
                <a:off x="374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Rectangle 153"/>
              <p:cNvSpPr>
                <a:spLocks noChangeArrowheads="1"/>
              </p:cNvSpPr>
              <p:nvPr/>
            </p:nvSpPr>
            <p:spPr bwMode="auto">
              <a:xfrm>
                <a:off x="378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Rectangle 154"/>
              <p:cNvSpPr>
                <a:spLocks noChangeArrowheads="1"/>
              </p:cNvSpPr>
              <p:nvPr/>
            </p:nvSpPr>
            <p:spPr bwMode="auto">
              <a:xfrm>
                <a:off x="382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Rectangle 155"/>
              <p:cNvSpPr>
                <a:spLocks noChangeArrowheads="1"/>
              </p:cNvSpPr>
              <p:nvPr/>
            </p:nvSpPr>
            <p:spPr bwMode="auto">
              <a:xfrm>
                <a:off x="385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Rectangle 156"/>
              <p:cNvSpPr>
                <a:spLocks noChangeArrowheads="1"/>
              </p:cNvSpPr>
              <p:nvPr/>
            </p:nvSpPr>
            <p:spPr bwMode="auto">
              <a:xfrm>
                <a:off x="389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Rectangle 157"/>
              <p:cNvSpPr>
                <a:spLocks noChangeArrowheads="1"/>
              </p:cNvSpPr>
              <p:nvPr/>
            </p:nvSpPr>
            <p:spPr bwMode="auto">
              <a:xfrm>
                <a:off x="393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Rectangle 158"/>
              <p:cNvSpPr>
                <a:spLocks noChangeArrowheads="1"/>
              </p:cNvSpPr>
              <p:nvPr/>
            </p:nvSpPr>
            <p:spPr bwMode="auto">
              <a:xfrm>
                <a:off x="397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Rectangle 159"/>
              <p:cNvSpPr>
                <a:spLocks noChangeArrowheads="1"/>
              </p:cNvSpPr>
              <p:nvPr/>
            </p:nvSpPr>
            <p:spPr bwMode="auto">
              <a:xfrm>
                <a:off x="401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Rectangle 160"/>
              <p:cNvSpPr>
                <a:spLocks noChangeArrowheads="1"/>
              </p:cNvSpPr>
              <p:nvPr/>
            </p:nvSpPr>
            <p:spPr bwMode="auto">
              <a:xfrm>
                <a:off x="405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Rectangle 161"/>
              <p:cNvSpPr>
                <a:spLocks noChangeArrowheads="1"/>
              </p:cNvSpPr>
              <p:nvPr/>
            </p:nvSpPr>
            <p:spPr bwMode="auto">
              <a:xfrm>
                <a:off x="409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Rectangle 162"/>
              <p:cNvSpPr>
                <a:spLocks noChangeArrowheads="1"/>
              </p:cNvSpPr>
              <p:nvPr/>
            </p:nvSpPr>
            <p:spPr bwMode="auto">
              <a:xfrm>
                <a:off x="413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Rectangle 163"/>
              <p:cNvSpPr>
                <a:spLocks noChangeArrowheads="1"/>
              </p:cNvSpPr>
              <p:nvPr/>
            </p:nvSpPr>
            <p:spPr bwMode="auto">
              <a:xfrm>
                <a:off x="417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56" name="Freeform 300"/>
            <p:cNvSpPr>
              <a:spLocks/>
            </p:cNvSpPr>
            <p:nvPr/>
          </p:nvSpPr>
          <p:spPr bwMode="auto">
            <a:xfrm>
              <a:off x="3387" y="1589"/>
              <a:ext cx="210" cy="616"/>
            </a:xfrm>
            <a:custGeom>
              <a:avLst/>
              <a:gdLst>
                <a:gd name="T0" fmla="*/ 0 w 210"/>
                <a:gd name="T1" fmla="*/ 616 h 616"/>
                <a:gd name="T2" fmla="*/ 210 w 210"/>
                <a:gd name="T3" fmla="*/ 616 h 616"/>
                <a:gd name="T4" fmla="*/ 210 w 210"/>
                <a:gd name="T5" fmla="*/ 0 h 6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616">
                  <a:moveTo>
                    <a:pt x="0" y="616"/>
                  </a:moveTo>
                  <a:lnTo>
                    <a:pt x="210" y="616"/>
                  </a:lnTo>
                  <a:lnTo>
                    <a:pt x="21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Line 301"/>
            <p:cNvSpPr>
              <a:spLocks noChangeShapeType="1"/>
            </p:cNvSpPr>
            <p:nvPr/>
          </p:nvSpPr>
          <p:spPr bwMode="auto">
            <a:xfrm>
              <a:off x="3728" y="2205"/>
              <a:ext cx="30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Arc 302"/>
            <p:cNvSpPr>
              <a:spLocks/>
            </p:cNvSpPr>
            <p:nvPr/>
          </p:nvSpPr>
          <p:spPr bwMode="auto">
            <a:xfrm>
              <a:off x="3597" y="1589"/>
              <a:ext cx="92" cy="603"/>
            </a:xfrm>
            <a:custGeom>
              <a:avLst/>
              <a:gdLst>
                <a:gd name="T0" fmla="*/ 92 w 21600"/>
                <a:gd name="T1" fmla="*/ 603 h 21600"/>
                <a:gd name="T2" fmla="*/ 0 w 21600"/>
                <a:gd name="T3" fmla="*/ 0 h 21600"/>
                <a:gd name="T4" fmla="*/ 9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Rectangle 308"/>
            <p:cNvSpPr>
              <a:spLocks noChangeArrowheads="1"/>
            </p:cNvSpPr>
            <p:nvPr/>
          </p:nvSpPr>
          <p:spPr bwMode="auto">
            <a:xfrm>
              <a:off x="3459" y="1897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a</a:t>
              </a:r>
              <a:endParaRPr lang="en-GB"/>
            </a:p>
          </p:txBody>
        </p:sp>
        <p:sp>
          <p:nvSpPr>
            <p:cNvPr id="8360" name="Rectangle 309"/>
            <p:cNvSpPr>
              <a:spLocks noChangeArrowheads="1"/>
            </p:cNvSpPr>
            <p:nvPr/>
          </p:nvSpPr>
          <p:spPr bwMode="auto">
            <a:xfrm>
              <a:off x="3787" y="1871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g</a:t>
              </a:r>
              <a:endParaRPr lang="en-GB"/>
            </a:p>
          </p:txBody>
        </p:sp>
      </p:grpSp>
      <p:sp>
        <p:nvSpPr>
          <p:cNvPr id="8210" name="Rectangle 314"/>
          <p:cNvSpPr>
            <a:spLocks noChangeArrowheads="1"/>
          </p:cNvSpPr>
          <p:nvPr/>
        </p:nvSpPr>
        <p:spPr bwMode="auto">
          <a:xfrm>
            <a:off x="7181851" y="909639"/>
            <a:ext cx="25680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High supersaturation</a:t>
            </a:r>
            <a:endParaRPr lang="en-GB"/>
          </a:p>
        </p:txBody>
      </p:sp>
      <p:sp>
        <p:nvSpPr>
          <p:cNvPr id="8211" name="Rectangle 315"/>
          <p:cNvSpPr>
            <a:spLocks noChangeArrowheads="1"/>
          </p:cNvSpPr>
          <p:nvPr/>
        </p:nvSpPr>
        <p:spPr bwMode="auto">
          <a:xfrm>
            <a:off x="7181850" y="1243013"/>
            <a:ext cx="1481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NP-LE mode</a:t>
            </a:r>
            <a:endParaRPr lang="en-GB"/>
          </a:p>
        </p:txBody>
      </p:sp>
      <p:grpSp>
        <p:nvGrpSpPr>
          <p:cNvPr id="4415" name="Group 319"/>
          <p:cNvGrpSpPr>
            <a:grpSpLocks/>
          </p:cNvGrpSpPr>
          <p:nvPr/>
        </p:nvGrpSpPr>
        <p:grpSpPr bwMode="auto">
          <a:xfrm>
            <a:off x="3216276" y="2543175"/>
            <a:ext cx="1311275" cy="3455988"/>
            <a:chOff x="1066" y="1602"/>
            <a:chExt cx="826" cy="2177"/>
          </a:xfrm>
        </p:grpSpPr>
        <p:sp>
          <p:nvSpPr>
            <p:cNvPr id="8213" name="Line 304"/>
            <p:cNvSpPr>
              <a:spLocks noChangeShapeType="1"/>
            </p:cNvSpPr>
            <p:nvPr/>
          </p:nvSpPr>
          <p:spPr bwMode="auto">
            <a:xfrm>
              <a:off x="1447" y="3635"/>
              <a:ext cx="1" cy="14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4" name="Group 318"/>
            <p:cNvGrpSpPr>
              <a:grpSpLocks/>
            </p:cNvGrpSpPr>
            <p:nvPr/>
          </p:nvGrpSpPr>
          <p:grpSpPr bwMode="auto">
            <a:xfrm>
              <a:off x="1066" y="1602"/>
              <a:ext cx="826" cy="2138"/>
              <a:chOff x="1066" y="1602"/>
              <a:chExt cx="826" cy="2138"/>
            </a:xfrm>
          </p:grpSpPr>
          <p:grpSp>
            <p:nvGrpSpPr>
              <p:cNvPr id="8215" name="Group 203"/>
              <p:cNvGrpSpPr>
                <a:grpSpLocks/>
              </p:cNvGrpSpPr>
              <p:nvPr/>
            </p:nvGrpSpPr>
            <p:grpSpPr bwMode="auto">
              <a:xfrm>
                <a:off x="1066" y="2258"/>
                <a:ext cx="13" cy="1469"/>
                <a:chOff x="1066" y="2258"/>
                <a:chExt cx="13" cy="1469"/>
              </a:xfrm>
            </p:grpSpPr>
            <p:sp>
              <p:nvSpPr>
                <p:cNvPr id="8316" name="Rectangle 165"/>
                <p:cNvSpPr>
                  <a:spLocks noChangeArrowheads="1"/>
                </p:cNvSpPr>
                <p:nvPr/>
              </p:nvSpPr>
              <p:spPr bwMode="auto">
                <a:xfrm>
                  <a:off x="1066" y="225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Rectangle 166"/>
                <p:cNvSpPr>
                  <a:spLocks noChangeArrowheads="1"/>
                </p:cNvSpPr>
                <p:nvPr/>
              </p:nvSpPr>
              <p:spPr bwMode="auto">
                <a:xfrm>
                  <a:off x="1066" y="229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066" y="233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Rectangle 168"/>
                <p:cNvSpPr>
                  <a:spLocks noChangeArrowheads="1"/>
                </p:cNvSpPr>
                <p:nvPr/>
              </p:nvSpPr>
              <p:spPr bwMode="auto">
                <a:xfrm>
                  <a:off x="1066" y="237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066" y="241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066" y="245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2" name="Rectangle 171"/>
                <p:cNvSpPr>
                  <a:spLocks noChangeArrowheads="1"/>
                </p:cNvSpPr>
                <p:nvPr/>
              </p:nvSpPr>
              <p:spPr bwMode="auto">
                <a:xfrm>
                  <a:off x="1066" y="249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66" y="253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Rectangle 173"/>
                <p:cNvSpPr>
                  <a:spLocks noChangeArrowheads="1"/>
                </p:cNvSpPr>
                <p:nvPr/>
              </p:nvSpPr>
              <p:spPr bwMode="auto">
                <a:xfrm>
                  <a:off x="1066" y="257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Rectangle 174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Rectangle 175"/>
                <p:cNvSpPr>
                  <a:spLocks noChangeArrowheads="1"/>
                </p:cNvSpPr>
                <p:nvPr/>
              </p:nvSpPr>
              <p:spPr bwMode="auto">
                <a:xfrm>
                  <a:off x="1066" y="265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Rectangle 176"/>
                <p:cNvSpPr>
                  <a:spLocks noChangeArrowheads="1"/>
                </p:cNvSpPr>
                <p:nvPr/>
              </p:nvSpPr>
              <p:spPr bwMode="auto">
                <a:xfrm>
                  <a:off x="1066" y="269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Rectangle 177"/>
                <p:cNvSpPr>
                  <a:spLocks noChangeArrowheads="1"/>
                </p:cNvSpPr>
                <p:nvPr/>
              </p:nvSpPr>
              <p:spPr bwMode="auto">
                <a:xfrm>
                  <a:off x="1066" y="273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Rectangle 178"/>
                <p:cNvSpPr>
                  <a:spLocks noChangeArrowheads="1"/>
                </p:cNvSpPr>
                <p:nvPr/>
              </p:nvSpPr>
              <p:spPr bwMode="auto">
                <a:xfrm>
                  <a:off x="1066" y="276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Rectangle 179"/>
                <p:cNvSpPr>
                  <a:spLocks noChangeArrowheads="1"/>
                </p:cNvSpPr>
                <p:nvPr/>
              </p:nvSpPr>
              <p:spPr bwMode="auto">
                <a:xfrm>
                  <a:off x="1066" y="280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Rectangle 180"/>
                <p:cNvSpPr>
                  <a:spLocks noChangeArrowheads="1"/>
                </p:cNvSpPr>
                <p:nvPr/>
              </p:nvSpPr>
              <p:spPr bwMode="auto">
                <a:xfrm>
                  <a:off x="1066" y="284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Rectangle 181"/>
                <p:cNvSpPr>
                  <a:spLocks noChangeArrowheads="1"/>
                </p:cNvSpPr>
                <p:nvPr/>
              </p:nvSpPr>
              <p:spPr bwMode="auto">
                <a:xfrm>
                  <a:off x="1066" y="288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066" y="292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4" name="Rectangle 183"/>
                <p:cNvSpPr>
                  <a:spLocks noChangeArrowheads="1"/>
                </p:cNvSpPr>
                <p:nvPr/>
              </p:nvSpPr>
              <p:spPr bwMode="auto">
                <a:xfrm>
                  <a:off x="1066" y="296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Rectangle 184"/>
                <p:cNvSpPr>
                  <a:spLocks noChangeArrowheads="1"/>
                </p:cNvSpPr>
                <p:nvPr/>
              </p:nvSpPr>
              <p:spPr bwMode="auto">
                <a:xfrm>
                  <a:off x="1066" y="300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Rectangle 185"/>
                <p:cNvSpPr>
                  <a:spLocks noChangeArrowheads="1"/>
                </p:cNvSpPr>
                <p:nvPr/>
              </p:nvSpPr>
              <p:spPr bwMode="auto">
                <a:xfrm>
                  <a:off x="1066" y="304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Rectangle 186"/>
                <p:cNvSpPr>
                  <a:spLocks noChangeArrowheads="1"/>
                </p:cNvSpPr>
                <p:nvPr/>
              </p:nvSpPr>
              <p:spPr bwMode="auto">
                <a:xfrm>
                  <a:off x="1066" y="308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Rectangle 187"/>
                <p:cNvSpPr>
                  <a:spLocks noChangeArrowheads="1"/>
                </p:cNvSpPr>
                <p:nvPr/>
              </p:nvSpPr>
              <p:spPr bwMode="auto">
                <a:xfrm>
                  <a:off x="1066" y="3123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066" y="316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Rectangle 189"/>
                <p:cNvSpPr>
                  <a:spLocks noChangeArrowheads="1"/>
                </p:cNvSpPr>
                <p:nvPr/>
              </p:nvSpPr>
              <p:spPr bwMode="auto">
                <a:xfrm>
                  <a:off x="1066" y="32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Rectangle 190"/>
                <p:cNvSpPr>
                  <a:spLocks noChangeArrowheads="1"/>
                </p:cNvSpPr>
                <p:nvPr/>
              </p:nvSpPr>
              <p:spPr bwMode="auto">
                <a:xfrm>
                  <a:off x="1066" y="3241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66" y="32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66" y="33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Rectangle 193"/>
                <p:cNvSpPr>
                  <a:spLocks noChangeArrowheads="1"/>
                </p:cNvSpPr>
                <p:nvPr/>
              </p:nvSpPr>
              <p:spPr bwMode="auto">
                <a:xfrm>
                  <a:off x="1066" y="3359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Rectangle 194"/>
                <p:cNvSpPr>
                  <a:spLocks noChangeArrowheads="1"/>
                </p:cNvSpPr>
                <p:nvPr/>
              </p:nvSpPr>
              <p:spPr bwMode="auto">
                <a:xfrm>
                  <a:off x="1066" y="33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6" name="Rectangle 195"/>
                <p:cNvSpPr>
                  <a:spLocks noChangeArrowheads="1"/>
                </p:cNvSpPr>
                <p:nvPr/>
              </p:nvSpPr>
              <p:spPr bwMode="auto">
                <a:xfrm>
                  <a:off x="1066" y="34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Rectangle 196"/>
                <p:cNvSpPr>
                  <a:spLocks noChangeArrowheads="1"/>
                </p:cNvSpPr>
                <p:nvPr/>
              </p:nvSpPr>
              <p:spPr bwMode="auto">
                <a:xfrm>
                  <a:off x="1066" y="3477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066" y="35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Rectangle 198"/>
                <p:cNvSpPr>
                  <a:spLocks noChangeArrowheads="1"/>
                </p:cNvSpPr>
                <p:nvPr/>
              </p:nvSpPr>
              <p:spPr bwMode="auto">
                <a:xfrm>
                  <a:off x="1066" y="35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Rectangle 199"/>
                <p:cNvSpPr>
                  <a:spLocks noChangeArrowheads="1"/>
                </p:cNvSpPr>
                <p:nvPr/>
              </p:nvSpPr>
              <p:spPr bwMode="auto">
                <a:xfrm>
                  <a:off x="1066" y="3595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Rectangle 200"/>
                <p:cNvSpPr>
                  <a:spLocks noChangeArrowheads="1"/>
                </p:cNvSpPr>
                <p:nvPr/>
              </p:nvSpPr>
              <p:spPr bwMode="auto">
                <a:xfrm>
                  <a:off x="1066" y="36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Rectangle 201"/>
                <p:cNvSpPr>
                  <a:spLocks noChangeArrowheads="1"/>
                </p:cNvSpPr>
                <p:nvPr/>
              </p:nvSpPr>
              <p:spPr bwMode="auto">
                <a:xfrm>
                  <a:off x="1066" y="36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Rectangle 202"/>
                <p:cNvSpPr>
                  <a:spLocks noChangeArrowheads="1"/>
                </p:cNvSpPr>
                <p:nvPr/>
              </p:nvSpPr>
              <p:spPr bwMode="auto">
                <a:xfrm>
                  <a:off x="1066" y="37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243"/>
              <p:cNvGrpSpPr>
                <a:grpSpLocks/>
              </p:cNvGrpSpPr>
              <p:nvPr/>
            </p:nvGrpSpPr>
            <p:grpSpPr bwMode="auto">
              <a:xfrm>
                <a:off x="1447" y="2205"/>
                <a:ext cx="13" cy="1509"/>
                <a:chOff x="1447" y="2205"/>
                <a:chExt cx="13" cy="1509"/>
              </a:xfrm>
            </p:grpSpPr>
            <p:sp>
              <p:nvSpPr>
                <p:cNvPr id="8277" name="Rectangle 204"/>
                <p:cNvSpPr>
                  <a:spLocks noChangeArrowheads="1"/>
                </p:cNvSpPr>
                <p:nvPr/>
              </p:nvSpPr>
              <p:spPr bwMode="auto">
                <a:xfrm>
                  <a:off x="1447" y="2205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8" name="Rectangle 205"/>
                <p:cNvSpPr>
                  <a:spLocks noChangeArrowheads="1"/>
                </p:cNvSpPr>
                <p:nvPr/>
              </p:nvSpPr>
              <p:spPr bwMode="auto">
                <a:xfrm>
                  <a:off x="1447" y="224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9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47" y="228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0" name="Rectangle 207"/>
                <p:cNvSpPr>
                  <a:spLocks noChangeArrowheads="1"/>
                </p:cNvSpPr>
                <p:nvPr/>
              </p:nvSpPr>
              <p:spPr bwMode="auto">
                <a:xfrm>
                  <a:off x="1447" y="2323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1" name="Rectangle 208"/>
                <p:cNvSpPr>
                  <a:spLocks noChangeArrowheads="1"/>
                </p:cNvSpPr>
                <p:nvPr/>
              </p:nvSpPr>
              <p:spPr bwMode="auto">
                <a:xfrm>
                  <a:off x="1447" y="236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2" name="Rectangle 209"/>
                <p:cNvSpPr>
                  <a:spLocks noChangeArrowheads="1"/>
                </p:cNvSpPr>
                <p:nvPr/>
              </p:nvSpPr>
              <p:spPr bwMode="auto">
                <a:xfrm>
                  <a:off x="1447" y="24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447" y="244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4" name="Rectangle 211"/>
                <p:cNvSpPr>
                  <a:spLocks noChangeArrowheads="1"/>
                </p:cNvSpPr>
                <p:nvPr/>
              </p:nvSpPr>
              <p:spPr bwMode="auto">
                <a:xfrm>
                  <a:off x="1447" y="24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5" name="Rectangle 212"/>
                <p:cNvSpPr>
                  <a:spLocks noChangeArrowheads="1"/>
                </p:cNvSpPr>
                <p:nvPr/>
              </p:nvSpPr>
              <p:spPr bwMode="auto">
                <a:xfrm>
                  <a:off x="1447" y="25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6" name="Rectangle 213"/>
                <p:cNvSpPr>
                  <a:spLocks noChangeArrowheads="1"/>
                </p:cNvSpPr>
                <p:nvPr/>
              </p:nvSpPr>
              <p:spPr bwMode="auto">
                <a:xfrm>
                  <a:off x="1447" y="256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7" name="Rectangle 214"/>
                <p:cNvSpPr>
                  <a:spLocks noChangeArrowheads="1"/>
                </p:cNvSpPr>
                <p:nvPr/>
              </p:nvSpPr>
              <p:spPr bwMode="auto">
                <a:xfrm>
                  <a:off x="1447" y="25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8" name="Rectangle 215"/>
                <p:cNvSpPr>
                  <a:spLocks noChangeArrowheads="1"/>
                </p:cNvSpPr>
                <p:nvPr/>
              </p:nvSpPr>
              <p:spPr bwMode="auto">
                <a:xfrm>
                  <a:off x="1447" y="26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9" name="Rectangle 216"/>
                <p:cNvSpPr>
                  <a:spLocks noChangeArrowheads="1"/>
                </p:cNvSpPr>
                <p:nvPr/>
              </p:nvSpPr>
              <p:spPr bwMode="auto">
                <a:xfrm>
                  <a:off x="1447" y="267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0" name="Rectangle 217"/>
                <p:cNvSpPr>
                  <a:spLocks noChangeArrowheads="1"/>
                </p:cNvSpPr>
                <p:nvPr/>
              </p:nvSpPr>
              <p:spPr bwMode="auto">
                <a:xfrm>
                  <a:off x="1447" y="27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1" name="Rectangle 218"/>
                <p:cNvSpPr>
                  <a:spLocks noChangeArrowheads="1"/>
                </p:cNvSpPr>
                <p:nvPr/>
              </p:nvSpPr>
              <p:spPr bwMode="auto">
                <a:xfrm>
                  <a:off x="1447" y="27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2" name="Rectangle 219"/>
                <p:cNvSpPr>
                  <a:spLocks noChangeArrowheads="1"/>
                </p:cNvSpPr>
                <p:nvPr/>
              </p:nvSpPr>
              <p:spPr bwMode="auto">
                <a:xfrm>
                  <a:off x="1447" y="279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3" name="Rectangle 220"/>
                <p:cNvSpPr>
                  <a:spLocks noChangeArrowheads="1"/>
                </p:cNvSpPr>
                <p:nvPr/>
              </p:nvSpPr>
              <p:spPr bwMode="auto">
                <a:xfrm>
                  <a:off x="1447" y="28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4" name="Rectangle 221"/>
                <p:cNvSpPr>
                  <a:spLocks noChangeArrowheads="1"/>
                </p:cNvSpPr>
                <p:nvPr/>
              </p:nvSpPr>
              <p:spPr bwMode="auto">
                <a:xfrm>
                  <a:off x="1447" y="28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447" y="29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6" name="Rectangle 223"/>
                <p:cNvSpPr>
                  <a:spLocks noChangeArrowheads="1"/>
                </p:cNvSpPr>
                <p:nvPr/>
              </p:nvSpPr>
              <p:spPr bwMode="auto">
                <a:xfrm>
                  <a:off x="1447" y="295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7" name="Rectangle 224"/>
                <p:cNvSpPr>
                  <a:spLocks noChangeArrowheads="1"/>
                </p:cNvSpPr>
                <p:nvPr/>
              </p:nvSpPr>
              <p:spPr bwMode="auto">
                <a:xfrm>
                  <a:off x="1447" y="299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8" name="Rectangle 225"/>
                <p:cNvSpPr>
                  <a:spLocks noChangeArrowheads="1"/>
                </p:cNvSpPr>
                <p:nvPr/>
              </p:nvSpPr>
              <p:spPr bwMode="auto">
                <a:xfrm>
                  <a:off x="1447" y="303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9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47" y="307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0" name="Rectangle 227"/>
                <p:cNvSpPr>
                  <a:spLocks noChangeArrowheads="1"/>
                </p:cNvSpPr>
                <p:nvPr/>
              </p:nvSpPr>
              <p:spPr bwMode="auto">
                <a:xfrm>
                  <a:off x="1447" y="311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1" name="Rectangle 228"/>
                <p:cNvSpPr>
                  <a:spLocks noChangeArrowheads="1"/>
                </p:cNvSpPr>
                <p:nvPr/>
              </p:nvSpPr>
              <p:spPr bwMode="auto">
                <a:xfrm>
                  <a:off x="1447" y="315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2" name="Rectangle 229"/>
                <p:cNvSpPr>
                  <a:spLocks noChangeArrowheads="1"/>
                </p:cNvSpPr>
                <p:nvPr/>
              </p:nvSpPr>
              <p:spPr bwMode="auto">
                <a:xfrm>
                  <a:off x="1447" y="318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447" y="322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4" name="Rectangle 231"/>
                <p:cNvSpPr>
                  <a:spLocks noChangeArrowheads="1"/>
                </p:cNvSpPr>
                <p:nvPr/>
              </p:nvSpPr>
              <p:spPr bwMode="auto">
                <a:xfrm>
                  <a:off x="1447" y="326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5" name="Rectangle 232"/>
                <p:cNvSpPr>
                  <a:spLocks noChangeArrowheads="1"/>
                </p:cNvSpPr>
                <p:nvPr/>
              </p:nvSpPr>
              <p:spPr bwMode="auto">
                <a:xfrm>
                  <a:off x="1447" y="330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6" name="Rectangle 233"/>
                <p:cNvSpPr>
                  <a:spLocks noChangeArrowheads="1"/>
                </p:cNvSpPr>
                <p:nvPr/>
              </p:nvSpPr>
              <p:spPr bwMode="auto">
                <a:xfrm>
                  <a:off x="1447" y="334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7" name="Rectangle 234"/>
                <p:cNvSpPr>
                  <a:spLocks noChangeArrowheads="1"/>
                </p:cNvSpPr>
                <p:nvPr/>
              </p:nvSpPr>
              <p:spPr bwMode="auto">
                <a:xfrm>
                  <a:off x="1447" y="338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8" name="Rectangle 235"/>
                <p:cNvSpPr>
                  <a:spLocks noChangeArrowheads="1"/>
                </p:cNvSpPr>
                <p:nvPr/>
              </p:nvSpPr>
              <p:spPr bwMode="auto">
                <a:xfrm>
                  <a:off x="1447" y="342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9" name="Rectangle 236"/>
                <p:cNvSpPr>
                  <a:spLocks noChangeArrowheads="1"/>
                </p:cNvSpPr>
                <p:nvPr/>
              </p:nvSpPr>
              <p:spPr bwMode="auto">
                <a:xfrm>
                  <a:off x="1447" y="346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0" name="Rectangle 237"/>
                <p:cNvSpPr>
                  <a:spLocks noChangeArrowheads="1"/>
                </p:cNvSpPr>
                <p:nvPr/>
              </p:nvSpPr>
              <p:spPr bwMode="auto">
                <a:xfrm>
                  <a:off x="1447" y="350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Rectangle 238"/>
                <p:cNvSpPr>
                  <a:spLocks noChangeArrowheads="1"/>
                </p:cNvSpPr>
                <p:nvPr/>
              </p:nvSpPr>
              <p:spPr bwMode="auto">
                <a:xfrm>
                  <a:off x="1447" y="354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Rectangle 239"/>
                <p:cNvSpPr>
                  <a:spLocks noChangeArrowheads="1"/>
                </p:cNvSpPr>
                <p:nvPr/>
              </p:nvSpPr>
              <p:spPr bwMode="auto">
                <a:xfrm>
                  <a:off x="1447" y="358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Rectangle 240"/>
                <p:cNvSpPr>
                  <a:spLocks noChangeArrowheads="1"/>
                </p:cNvSpPr>
                <p:nvPr/>
              </p:nvSpPr>
              <p:spPr bwMode="auto">
                <a:xfrm>
                  <a:off x="1447" y="362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Rectangle 241"/>
                <p:cNvSpPr>
                  <a:spLocks noChangeArrowheads="1"/>
                </p:cNvSpPr>
                <p:nvPr/>
              </p:nvSpPr>
              <p:spPr bwMode="auto">
                <a:xfrm>
                  <a:off x="1447" y="366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Rectangle 242"/>
                <p:cNvSpPr>
                  <a:spLocks noChangeArrowheads="1"/>
                </p:cNvSpPr>
                <p:nvPr/>
              </p:nvSpPr>
              <p:spPr bwMode="auto">
                <a:xfrm>
                  <a:off x="1447" y="3700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299"/>
              <p:cNvGrpSpPr>
                <a:grpSpLocks/>
              </p:cNvGrpSpPr>
              <p:nvPr/>
            </p:nvGrpSpPr>
            <p:grpSpPr bwMode="auto">
              <a:xfrm>
                <a:off x="1879" y="1602"/>
                <a:ext cx="13" cy="2138"/>
                <a:chOff x="1879" y="1602"/>
                <a:chExt cx="13" cy="2138"/>
              </a:xfrm>
            </p:grpSpPr>
            <p:sp>
              <p:nvSpPr>
                <p:cNvPr id="82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1879" y="16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1879" y="164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1879" y="16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79" y="17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79" y="176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7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79" y="17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879" y="18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879" y="187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879" y="19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879" y="19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1879" y="199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79" y="20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79" y="20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79" y="21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1879" y="215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1879" y="219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1879" y="223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9" name="Rectangle 261"/>
                <p:cNvSpPr>
                  <a:spLocks noChangeArrowheads="1"/>
                </p:cNvSpPr>
                <p:nvPr/>
              </p:nvSpPr>
              <p:spPr bwMode="auto">
                <a:xfrm>
                  <a:off x="1879" y="227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1879" y="231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1879" y="235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1879" y="238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1879" y="2428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Rectangle 266"/>
                <p:cNvSpPr>
                  <a:spLocks noChangeArrowheads="1"/>
                </p:cNvSpPr>
                <p:nvPr/>
              </p:nvSpPr>
              <p:spPr bwMode="auto">
                <a:xfrm>
                  <a:off x="1879" y="246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Rectangle 267"/>
                <p:cNvSpPr>
                  <a:spLocks noChangeArrowheads="1"/>
                </p:cNvSpPr>
                <p:nvPr/>
              </p:nvSpPr>
              <p:spPr bwMode="auto">
                <a:xfrm>
                  <a:off x="1879" y="250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Rectangle 268"/>
                <p:cNvSpPr>
                  <a:spLocks noChangeArrowheads="1"/>
                </p:cNvSpPr>
                <p:nvPr/>
              </p:nvSpPr>
              <p:spPr bwMode="auto">
                <a:xfrm>
                  <a:off x="1879" y="2546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Rectangle 269"/>
                <p:cNvSpPr>
                  <a:spLocks noChangeArrowheads="1"/>
                </p:cNvSpPr>
                <p:nvPr/>
              </p:nvSpPr>
              <p:spPr bwMode="auto">
                <a:xfrm>
                  <a:off x="1879" y="258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Rectangle 270"/>
                <p:cNvSpPr>
                  <a:spLocks noChangeArrowheads="1"/>
                </p:cNvSpPr>
                <p:nvPr/>
              </p:nvSpPr>
              <p:spPr bwMode="auto">
                <a:xfrm>
                  <a:off x="1879" y="262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9" name="Rectangle 271"/>
                <p:cNvSpPr>
                  <a:spLocks noChangeArrowheads="1"/>
                </p:cNvSpPr>
                <p:nvPr/>
              </p:nvSpPr>
              <p:spPr bwMode="auto">
                <a:xfrm>
                  <a:off x="1879" y="2664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0" name="Rectangle 272"/>
                <p:cNvSpPr>
                  <a:spLocks noChangeArrowheads="1"/>
                </p:cNvSpPr>
                <p:nvPr/>
              </p:nvSpPr>
              <p:spPr bwMode="auto">
                <a:xfrm>
                  <a:off x="1879" y="270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Rectangle 273"/>
                <p:cNvSpPr>
                  <a:spLocks noChangeArrowheads="1"/>
                </p:cNvSpPr>
                <p:nvPr/>
              </p:nvSpPr>
              <p:spPr bwMode="auto">
                <a:xfrm>
                  <a:off x="1879" y="274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2" name="Rectangle 274"/>
                <p:cNvSpPr>
                  <a:spLocks noChangeArrowheads="1"/>
                </p:cNvSpPr>
                <p:nvPr/>
              </p:nvSpPr>
              <p:spPr bwMode="auto">
                <a:xfrm>
                  <a:off x="1879" y="2782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3" name="Rectangle 275"/>
                <p:cNvSpPr>
                  <a:spLocks noChangeArrowheads="1"/>
                </p:cNvSpPr>
                <p:nvPr/>
              </p:nvSpPr>
              <p:spPr bwMode="auto">
                <a:xfrm>
                  <a:off x="1879" y="282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4" name="Rectangle 276"/>
                <p:cNvSpPr>
                  <a:spLocks noChangeArrowheads="1"/>
                </p:cNvSpPr>
                <p:nvPr/>
              </p:nvSpPr>
              <p:spPr bwMode="auto">
                <a:xfrm>
                  <a:off x="1879" y="286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Rectangle 277"/>
                <p:cNvSpPr>
                  <a:spLocks noChangeArrowheads="1"/>
                </p:cNvSpPr>
                <p:nvPr/>
              </p:nvSpPr>
              <p:spPr bwMode="auto">
                <a:xfrm>
                  <a:off x="1879" y="2900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879" y="294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Rectangle 279"/>
                <p:cNvSpPr>
                  <a:spLocks noChangeArrowheads="1"/>
                </p:cNvSpPr>
                <p:nvPr/>
              </p:nvSpPr>
              <p:spPr bwMode="auto">
                <a:xfrm>
                  <a:off x="1879" y="297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Rectangle 280"/>
                <p:cNvSpPr>
                  <a:spLocks noChangeArrowheads="1"/>
                </p:cNvSpPr>
                <p:nvPr/>
              </p:nvSpPr>
              <p:spPr bwMode="auto">
                <a:xfrm>
                  <a:off x="1879" y="3018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9" name="Rectangle 281"/>
                <p:cNvSpPr>
                  <a:spLocks noChangeArrowheads="1"/>
                </p:cNvSpPr>
                <p:nvPr/>
              </p:nvSpPr>
              <p:spPr bwMode="auto">
                <a:xfrm>
                  <a:off x="1879" y="305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0" name="Rectangle 282"/>
                <p:cNvSpPr>
                  <a:spLocks noChangeArrowheads="1"/>
                </p:cNvSpPr>
                <p:nvPr/>
              </p:nvSpPr>
              <p:spPr bwMode="auto">
                <a:xfrm>
                  <a:off x="1879" y="309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1" name="Rectangle 283"/>
                <p:cNvSpPr>
                  <a:spLocks noChangeArrowheads="1"/>
                </p:cNvSpPr>
                <p:nvPr/>
              </p:nvSpPr>
              <p:spPr bwMode="auto">
                <a:xfrm>
                  <a:off x="1879" y="313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2" name="Rectangle 284"/>
                <p:cNvSpPr>
                  <a:spLocks noChangeArrowheads="1"/>
                </p:cNvSpPr>
                <p:nvPr/>
              </p:nvSpPr>
              <p:spPr bwMode="auto">
                <a:xfrm>
                  <a:off x="1879" y="317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3" name="Rectangle 285"/>
                <p:cNvSpPr>
                  <a:spLocks noChangeArrowheads="1"/>
                </p:cNvSpPr>
                <p:nvPr/>
              </p:nvSpPr>
              <p:spPr bwMode="auto">
                <a:xfrm>
                  <a:off x="1879" y="321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4" name="Rectangle 286"/>
                <p:cNvSpPr>
                  <a:spLocks noChangeArrowheads="1"/>
                </p:cNvSpPr>
                <p:nvPr/>
              </p:nvSpPr>
              <p:spPr bwMode="auto">
                <a:xfrm>
                  <a:off x="1879" y="325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5" name="Rectangle 287"/>
                <p:cNvSpPr>
                  <a:spLocks noChangeArrowheads="1"/>
                </p:cNvSpPr>
                <p:nvPr/>
              </p:nvSpPr>
              <p:spPr bwMode="auto">
                <a:xfrm>
                  <a:off x="1879" y="329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879" y="333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879" y="337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879" y="341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879" y="345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0" name="Rectangle 292"/>
                <p:cNvSpPr>
                  <a:spLocks noChangeArrowheads="1"/>
                </p:cNvSpPr>
                <p:nvPr/>
              </p:nvSpPr>
              <p:spPr bwMode="auto">
                <a:xfrm>
                  <a:off x="1879" y="349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1" name="Rectangle 293"/>
                <p:cNvSpPr>
                  <a:spLocks noChangeArrowheads="1"/>
                </p:cNvSpPr>
                <p:nvPr/>
              </p:nvSpPr>
              <p:spPr bwMode="auto">
                <a:xfrm>
                  <a:off x="1879" y="353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2" name="Rectangle 294"/>
                <p:cNvSpPr>
                  <a:spLocks noChangeArrowheads="1"/>
                </p:cNvSpPr>
                <p:nvPr/>
              </p:nvSpPr>
              <p:spPr bwMode="auto">
                <a:xfrm>
                  <a:off x="1879" y="356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3" name="Rectangle 295"/>
                <p:cNvSpPr>
                  <a:spLocks noChangeArrowheads="1"/>
                </p:cNvSpPr>
                <p:nvPr/>
              </p:nvSpPr>
              <p:spPr bwMode="auto">
                <a:xfrm>
                  <a:off x="1879" y="360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4" name="Rectangle 296"/>
                <p:cNvSpPr>
                  <a:spLocks noChangeArrowheads="1"/>
                </p:cNvSpPr>
                <p:nvPr/>
              </p:nvSpPr>
              <p:spPr bwMode="auto">
                <a:xfrm>
                  <a:off x="1879" y="364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5" name="Rectangle 297"/>
                <p:cNvSpPr>
                  <a:spLocks noChangeArrowheads="1"/>
                </p:cNvSpPr>
                <p:nvPr/>
              </p:nvSpPr>
              <p:spPr bwMode="auto">
                <a:xfrm>
                  <a:off x="1879" y="368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6" name="Rectangle 298"/>
                <p:cNvSpPr>
                  <a:spLocks noChangeArrowheads="1"/>
                </p:cNvSpPr>
                <p:nvPr/>
              </p:nvSpPr>
              <p:spPr bwMode="auto">
                <a:xfrm>
                  <a:off x="1879" y="372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8" name="Freeform 303"/>
              <p:cNvSpPr>
                <a:spLocks/>
              </p:cNvSpPr>
              <p:nvPr/>
            </p:nvSpPr>
            <p:spPr bwMode="auto">
              <a:xfrm>
                <a:off x="1066" y="3018"/>
                <a:ext cx="813" cy="250"/>
              </a:xfrm>
              <a:custGeom>
                <a:avLst/>
                <a:gdLst>
                  <a:gd name="T0" fmla="*/ 0 w 813"/>
                  <a:gd name="T1" fmla="*/ 0 h 250"/>
                  <a:gd name="T2" fmla="*/ 0 w 813"/>
                  <a:gd name="T3" fmla="*/ 250 h 250"/>
                  <a:gd name="T4" fmla="*/ 813 w 813"/>
                  <a:gd name="T5" fmla="*/ 250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3" h="250">
                    <a:moveTo>
                      <a:pt x="0" y="0"/>
                    </a:moveTo>
                    <a:lnTo>
                      <a:pt x="0" y="250"/>
                    </a:lnTo>
                    <a:lnTo>
                      <a:pt x="813" y="25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Rectangle 306"/>
              <p:cNvSpPr>
                <a:spLocks noChangeArrowheads="1"/>
              </p:cNvSpPr>
              <p:nvPr/>
            </p:nvSpPr>
            <p:spPr bwMode="auto">
              <a:xfrm rot="5400000">
                <a:off x="1354" y="3043"/>
                <a:ext cx="10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2000">
                    <a:solidFill>
                      <a:srgbClr val="000000"/>
                    </a:solidFill>
                    <a:latin typeface="Symbol" charset="0"/>
                  </a:rPr>
                  <a:t>a</a:t>
                </a:r>
                <a:endParaRPr lang="en-GB"/>
              </a:p>
            </p:txBody>
          </p:sp>
          <p:sp>
            <p:nvSpPr>
              <p:cNvPr id="8220" name="Rectangle 307"/>
              <p:cNvSpPr>
                <a:spLocks noChangeArrowheads="1"/>
              </p:cNvSpPr>
              <p:nvPr/>
            </p:nvSpPr>
            <p:spPr bwMode="auto">
              <a:xfrm rot="5400000">
                <a:off x="1661" y="3458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2000">
                    <a:solidFill>
                      <a:srgbClr val="000000"/>
                    </a:solidFill>
                    <a:latin typeface="Symbol" charset="0"/>
                  </a:rPr>
                  <a:t>g</a:t>
                </a:r>
                <a:endParaRPr lang="en-GB"/>
              </a:p>
            </p:txBody>
          </p:sp>
          <p:sp>
            <p:nvSpPr>
              <p:cNvPr id="8221" name="Arc 316"/>
              <p:cNvSpPr>
                <a:spLocks/>
              </p:cNvSpPr>
              <p:nvPr/>
            </p:nvSpPr>
            <p:spPr bwMode="auto">
              <a:xfrm>
                <a:off x="1447" y="3268"/>
                <a:ext cx="433" cy="380"/>
              </a:xfrm>
              <a:custGeom>
                <a:avLst/>
                <a:gdLst>
                  <a:gd name="T0" fmla="*/ 0 w 21600"/>
                  <a:gd name="T1" fmla="*/ 380 h 21599"/>
                  <a:gd name="T2" fmla="*/ 432 w 21600"/>
                  <a:gd name="T3" fmla="*/ 0 h 21599"/>
                  <a:gd name="T4" fmla="*/ 433 w 21600"/>
                  <a:gd name="T5" fmla="*/ 38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88"/>
                      <a:pt x="9640" y="26"/>
                      <a:pt x="21550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88"/>
                      <a:pt x="9640" y="26"/>
                      <a:pt x="21550" y="-1"/>
                    </a:cubicBezTo>
                    <a:lnTo>
                      <a:pt x="21600" y="21599"/>
                    </a:lnTo>
                    <a:lnTo>
                      <a:pt x="-1" y="21598"/>
                    </a:lnTo>
                    <a:close/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70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8"/>
          <p:cNvSpPr>
            <a:spLocks/>
          </p:cNvSpPr>
          <p:nvPr/>
        </p:nvSpPr>
        <p:spPr bwMode="auto">
          <a:xfrm>
            <a:off x="2827339" y="1042989"/>
            <a:ext cx="5565775" cy="4067175"/>
          </a:xfrm>
          <a:custGeom>
            <a:avLst/>
            <a:gdLst>
              <a:gd name="T0" fmla="*/ 47625 w 3506"/>
              <a:gd name="T1" fmla="*/ 23813 h 2562"/>
              <a:gd name="T2" fmla="*/ 141288 w 3506"/>
              <a:gd name="T3" fmla="*/ 69850 h 2562"/>
              <a:gd name="T4" fmla="*/ 234950 w 3506"/>
              <a:gd name="T5" fmla="*/ 115888 h 2562"/>
              <a:gd name="T6" fmla="*/ 350838 w 3506"/>
              <a:gd name="T7" fmla="*/ 163513 h 2562"/>
              <a:gd name="T8" fmla="*/ 444500 w 3506"/>
              <a:gd name="T9" fmla="*/ 209550 h 2562"/>
              <a:gd name="T10" fmla="*/ 538163 w 3506"/>
              <a:gd name="T11" fmla="*/ 257175 h 2562"/>
              <a:gd name="T12" fmla="*/ 631825 w 3506"/>
              <a:gd name="T13" fmla="*/ 327025 h 2562"/>
              <a:gd name="T14" fmla="*/ 725488 w 3506"/>
              <a:gd name="T15" fmla="*/ 373063 h 2562"/>
              <a:gd name="T16" fmla="*/ 819150 w 3506"/>
              <a:gd name="T17" fmla="*/ 420688 h 2562"/>
              <a:gd name="T18" fmla="*/ 912813 w 3506"/>
              <a:gd name="T19" fmla="*/ 466725 h 2562"/>
              <a:gd name="T20" fmla="*/ 1006475 w 3506"/>
              <a:gd name="T21" fmla="*/ 514350 h 2562"/>
              <a:gd name="T22" fmla="*/ 1100138 w 3506"/>
              <a:gd name="T23" fmla="*/ 584200 h 2562"/>
              <a:gd name="T24" fmla="*/ 1239838 w 3506"/>
              <a:gd name="T25" fmla="*/ 654050 h 2562"/>
              <a:gd name="T26" fmla="*/ 1427163 w 3506"/>
              <a:gd name="T27" fmla="*/ 771525 h 2562"/>
              <a:gd name="T28" fmla="*/ 1614488 w 3506"/>
              <a:gd name="T29" fmla="*/ 887413 h 2562"/>
              <a:gd name="T30" fmla="*/ 1778000 w 3506"/>
              <a:gd name="T31" fmla="*/ 1004888 h 2562"/>
              <a:gd name="T32" fmla="*/ 1965325 w 3506"/>
              <a:gd name="T33" fmla="*/ 1122363 h 2562"/>
              <a:gd name="T34" fmla="*/ 2151063 w 3506"/>
              <a:gd name="T35" fmla="*/ 1238250 h 2562"/>
              <a:gd name="T36" fmla="*/ 2314575 w 3506"/>
              <a:gd name="T37" fmla="*/ 1355725 h 2562"/>
              <a:gd name="T38" fmla="*/ 2501900 w 3506"/>
              <a:gd name="T39" fmla="*/ 1471613 h 2562"/>
              <a:gd name="T40" fmla="*/ 2665413 w 3506"/>
              <a:gd name="T41" fmla="*/ 1612900 h 2562"/>
              <a:gd name="T42" fmla="*/ 2828925 w 3506"/>
              <a:gd name="T43" fmla="*/ 1728788 h 2562"/>
              <a:gd name="T44" fmla="*/ 2994025 w 3506"/>
              <a:gd name="T45" fmla="*/ 1870075 h 2562"/>
              <a:gd name="T46" fmla="*/ 3179763 w 3506"/>
              <a:gd name="T47" fmla="*/ 1985963 h 2562"/>
              <a:gd name="T48" fmla="*/ 3343275 w 3506"/>
              <a:gd name="T49" fmla="*/ 2127250 h 2562"/>
              <a:gd name="T50" fmla="*/ 3508375 w 3506"/>
              <a:gd name="T51" fmla="*/ 2266950 h 2562"/>
              <a:gd name="T52" fmla="*/ 3648075 w 3506"/>
              <a:gd name="T53" fmla="*/ 2406650 h 2562"/>
              <a:gd name="T54" fmla="*/ 3811588 w 3506"/>
              <a:gd name="T55" fmla="*/ 2547938 h 2562"/>
              <a:gd name="T56" fmla="*/ 3975100 w 3506"/>
              <a:gd name="T57" fmla="*/ 2711450 h 2562"/>
              <a:gd name="T58" fmla="*/ 4138613 w 3506"/>
              <a:gd name="T59" fmla="*/ 2851150 h 2562"/>
              <a:gd name="T60" fmla="*/ 4256088 w 3506"/>
              <a:gd name="T61" fmla="*/ 2968625 h 2562"/>
              <a:gd name="T62" fmla="*/ 4371975 w 3506"/>
              <a:gd name="T63" fmla="*/ 3084513 h 2562"/>
              <a:gd name="T64" fmla="*/ 4489450 w 3506"/>
              <a:gd name="T65" fmla="*/ 3178175 h 2562"/>
              <a:gd name="T66" fmla="*/ 4583113 w 3506"/>
              <a:gd name="T67" fmla="*/ 3271838 h 2562"/>
              <a:gd name="T68" fmla="*/ 4700588 w 3506"/>
              <a:gd name="T69" fmla="*/ 3365500 h 2562"/>
              <a:gd name="T70" fmla="*/ 4816475 w 3506"/>
              <a:gd name="T71" fmla="*/ 3459163 h 2562"/>
              <a:gd name="T72" fmla="*/ 4933950 w 3506"/>
              <a:gd name="T73" fmla="*/ 3552825 h 2562"/>
              <a:gd name="T74" fmla="*/ 5051425 w 3506"/>
              <a:gd name="T75" fmla="*/ 3646488 h 2562"/>
              <a:gd name="T76" fmla="*/ 5167313 w 3506"/>
              <a:gd name="T77" fmla="*/ 3740150 h 2562"/>
              <a:gd name="T78" fmla="*/ 5284788 w 3506"/>
              <a:gd name="T79" fmla="*/ 3833813 h 2562"/>
              <a:gd name="T80" fmla="*/ 5400675 w 3506"/>
              <a:gd name="T81" fmla="*/ 3927475 h 2562"/>
              <a:gd name="T82" fmla="*/ 5518150 w 3506"/>
              <a:gd name="T83" fmla="*/ 4019550 h 256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506" h="2562">
                <a:moveTo>
                  <a:pt x="0" y="0"/>
                </a:moveTo>
                <a:lnTo>
                  <a:pt x="30" y="15"/>
                </a:lnTo>
                <a:lnTo>
                  <a:pt x="59" y="29"/>
                </a:lnTo>
                <a:lnTo>
                  <a:pt x="89" y="44"/>
                </a:lnTo>
                <a:lnTo>
                  <a:pt x="118" y="59"/>
                </a:lnTo>
                <a:lnTo>
                  <a:pt x="148" y="73"/>
                </a:lnTo>
                <a:lnTo>
                  <a:pt x="177" y="88"/>
                </a:lnTo>
                <a:lnTo>
                  <a:pt x="221" y="103"/>
                </a:lnTo>
                <a:lnTo>
                  <a:pt x="251" y="118"/>
                </a:lnTo>
                <a:lnTo>
                  <a:pt x="280" y="132"/>
                </a:lnTo>
                <a:lnTo>
                  <a:pt x="310" y="147"/>
                </a:lnTo>
                <a:lnTo>
                  <a:pt x="339" y="162"/>
                </a:lnTo>
                <a:lnTo>
                  <a:pt x="369" y="177"/>
                </a:lnTo>
                <a:lnTo>
                  <a:pt x="398" y="206"/>
                </a:lnTo>
                <a:lnTo>
                  <a:pt x="428" y="221"/>
                </a:lnTo>
                <a:lnTo>
                  <a:pt x="457" y="235"/>
                </a:lnTo>
                <a:lnTo>
                  <a:pt x="486" y="250"/>
                </a:lnTo>
                <a:lnTo>
                  <a:pt x="516" y="265"/>
                </a:lnTo>
                <a:lnTo>
                  <a:pt x="545" y="280"/>
                </a:lnTo>
                <a:lnTo>
                  <a:pt x="575" y="294"/>
                </a:lnTo>
                <a:lnTo>
                  <a:pt x="604" y="309"/>
                </a:lnTo>
                <a:lnTo>
                  <a:pt x="634" y="324"/>
                </a:lnTo>
                <a:lnTo>
                  <a:pt x="663" y="353"/>
                </a:lnTo>
                <a:lnTo>
                  <a:pt x="693" y="368"/>
                </a:lnTo>
                <a:lnTo>
                  <a:pt x="722" y="383"/>
                </a:lnTo>
                <a:lnTo>
                  <a:pt x="781" y="412"/>
                </a:lnTo>
                <a:lnTo>
                  <a:pt x="840" y="442"/>
                </a:lnTo>
                <a:lnTo>
                  <a:pt x="899" y="486"/>
                </a:lnTo>
                <a:lnTo>
                  <a:pt x="958" y="515"/>
                </a:lnTo>
                <a:lnTo>
                  <a:pt x="1017" y="559"/>
                </a:lnTo>
                <a:lnTo>
                  <a:pt x="1061" y="589"/>
                </a:lnTo>
                <a:lnTo>
                  <a:pt x="1120" y="633"/>
                </a:lnTo>
                <a:lnTo>
                  <a:pt x="1179" y="662"/>
                </a:lnTo>
                <a:lnTo>
                  <a:pt x="1238" y="707"/>
                </a:lnTo>
                <a:lnTo>
                  <a:pt x="1296" y="736"/>
                </a:lnTo>
                <a:lnTo>
                  <a:pt x="1355" y="780"/>
                </a:lnTo>
                <a:lnTo>
                  <a:pt x="1400" y="810"/>
                </a:lnTo>
                <a:lnTo>
                  <a:pt x="1458" y="854"/>
                </a:lnTo>
                <a:lnTo>
                  <a:pt x="1517" y="898"/>
                </a:lnTo>
                <a:lnTo>
                  <a:pt x="1576" y="927"/>
                </a:lnTo>
                <a:lnTo>
                  <a:pt x="1620" y="972"/>
                </a:lnTo>
                <a:lnTo>
                  <a:pt x="1679" y="1016"/>
                </a:lnTo>
                <a:lnTo>
                  <a:pt x="1738" y="1045"/>
                </a:lnTo>
                <a:lnTo>
                  <a:pt x="1782" y="1089"/>
                </a:lnTo>
                <a:lnTo>
                  <a:pt x="1841" y="1134"/>
                </a:lnTo>
                <a:lnTo>
                  <a:pt x="1886" y="1178"/>
                </a:lnTo>
                <a:lnTo>
                  <a:pt x="1944" y="1222"/>
                </a:lnTo>
                <a:lnTo>
                  <a:pt x="2003" y="1251"/>
                </a:lnTo>
                <a:lnTo>
                  <a:pt x="2048" y="1296"/>
                </a:lnTo>
                <a:lnTo>
                  <a:pt x="2106" y="1340"/>
                </a:lnTo>
                <a:lnTo>
                  <a:pt x="2151" y="1384"/>
                </a:lnTo>
                <a:lnTo>
                  <a:pt x="2210" y="1428"/>
                </a:lnTo>
                <a:lnTo>
                  <a:pt x="2254" y="1472"/>
                </a:lnTo>
                <a:lnTo>
                  <a:pt x="2298" y="1516"/>
                </a:lnTo>
                <a:lnTo>
                  <a:pt x="2357" y="1561"/>
                </a:lnTo>
                <a:lnTo>
                  <a:pt x="2401" y="1605"/>
                </a:lnTo>
                <a:lnTo>
                  <a:pt x="2460" y="1649"/>
                </a:lnTo>
                <a:lnTo>
                  <a:pt x="2504" y="1708"/>
                </a:lnTo>
                <a:lnTo>
                  <a:pt x="2548" y="1752"/>
                </a:lnTo>
                <a:lnTo>
                  <a:pt x="2607" y="1796"/>
                </a:lnTo>
                <a:lnTo>
                  <a:pt x="2651" y="1840"/>
                </a:lnTo>
                <a:lnTo>
                  <a:pt x="2681" y="1870"/>
                </a:lnTo>
                <a:lnTo>
                  <a:pt x="2725" y="1899"/>
                </a:lnTo>
                <a:lnTo>
                  <a:pt x="2754" y="1943"/>
                </a:lnTo>
                <a:lnTo>
                  <a:pt x="2784" y="1973"/>
                </a:lnTo>
                <a:lnTo>
                  <a:pt x="2828" y="2002"/>
                </a:lnTo>
                <a:lnTo>
                  <a:pt x="2858" y="2032"/>
                </a:lnTo>
                <a:lnTo>
                  <a:pt x="2887" y="2061"/>
                </a:lnTo>
                <a:lnTo>
                  <a:pt x="2931" y="2091"/>
                </a:lnTo>
                <a:lnTo>
                  <a:pt x="2961" y="2120"/>
                </a:lnTo>
                <a:lnTo>
                  <a:pt x="3005" y="2150"/>
                </a:lnTo>
                <a:lnTo>
                  <a:pt x="3034" y="2179"/>
                </a:lnTo>
                <a:lnTo>
                  <a:pt x="3078" y="2208"/>
                </a:lnTo>
                <a:lnTo>
                  <a:pt x="3108" y="2238"/>
                </a:lnTo>
                <a:lnTo>
                  <a:pt x="3152" y="2267"/>
                </a:lnTo>
                <a:lnTo>
                  <a:pt x="3182" y="2297"/>
                </a:lnTo>
                <a:lnTo>
                  <a:pt x="3226" y="2326"/>
                </a:lnTo>
                <a:lnTo>
                  <a:pt x="3255" y="2356"/>
                </a:lnTo>
                <a:lnTo>
                  <a:pt x="3285" y="2385"/>
                </a:lnTo>
                <a:lnTo>
                  <a:pt x="3329" y="2415"/>
                </a:lnTo>
                <a:lnTo>
                  <a:pt x="3358" y="2444"/>
                </a:lnTo>
                <a:lnTo>
                  <a:pt x="3402" y="2474"/>
                </a:lnTo>
                <a:lnTo>
                  <a:pt x="3432" y="2503"/>
                </a:lnTo>
                <a:lnTo>
                  <a:pt x="3476" y="2532"/>
                </a:lnTo>
                <a:lnTo>
                  <a:pt x="3506" y="2562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-5126038" y="-454025"/>
            <a:ext cx="23813" cy="23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 flipV="1">
            <a:off x="-5126038" y="-454025"/>
            <a:ext cx="23813" cy="23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27339" y="434975"/>
            <a:ext cx="6359525" cy="4745038"/>
          </a:xfrm>
          <a:prstGeom prst="rect">
            <a:avLst/>
          </a:prstGeom>
          <a:noFill/>
          <a:ln w="238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rot="-5400000">
            <a:off x="664568" y="2345359"/>
            <a:ext cx="307776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4500">
                <a:solidFill>
                  <a:srgbClr val="000000"/>
                </a:solidFill>
                <a:latin typeface="Geneva" charset="0"/>
              </a:rPr>
              <a:t>Manganese</a:t>
            </a:r>
            <a:endParaRPr lang="en-GB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026026" y="5343526"/>
            <a:ext cx="195726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4500">
                <a:solidFill>
                  <a:srgbClr val="000000"/>
                </a:solidFill>
                <a:latin typeface="Geneva" charset="0"/>
              </a:rPr>
              <a:t>Carbon</a:t>
            </a:r>
            <a:endParaRPr lang="en-GB"/>
          </a:p>
        </p:txBody>
      </p:sp>
      <p:sp>
        <p:nvSpPr>
          <p:cNvPr id="11272" name="Freeform 9"/>
          <p:cNvSpPr>
            <a:spLocks/>
          </p:cNvSpPr>
          <p:nvPr/>
        </p:nvSpPr>
        <p:spPr bwMode="auto">
          <a:xfrm>
            <a:off x="2827339" y="1019176"/>
            <a:ext cx="1076325" cy="4137025"/>
          </a:xfrm>
          <a:custGeom>
            <a:avLst/>
            <a:gdLst>
              <a:gd name="T0" fmla="*/ 47625 w 678"/>
              <a:gd name="T1" fmla="*/ 69850 h 2606"/>
              <a:gd name="T2" fmla="*/ 117475 w 678"/>
              <a:gd name="T3" fmla="*/ 187325 h 2606"/>
              <a:gd name="T4" fmla="*/ 187325 w 678"/>
              <a:gd name="T5" fmla="*/ 304800 h 2606"/>
              <a:gd name="T6" fmla="*/ 257175 w 678"/>
              <a:gd name="T7" fmla="*/ 420688 h 2606"/>
              <a:gd name="T8" fmla="*/ 304800 w 678"/>
              <a:gd name="T9" fmla="*/ 560388 h 2606"/>
              <a:gd name="T10" fmla="*/ 350838 w 678"/>
              <a:gd name="T11" fmla="*/ 677863 h 2606"/>
              <a:gd name="T12" fmla="*/ 422275 w 678"/>
              <a:gd name="T13" fmla="*/ 817563 h 2606"/>
              <a:gd name="T14" fmla="*/ 444500 w 678"/>
              <a:gd name="T15" fmla="*/ 958850 h 2606"/>
              <a:gd name="T16" fmla="*/ 492125 w 678"/>
              <a:gd name="T17" fmla="*/ 1074738 h 2606"/>
              <a:gd name="T18" fmla="*/ 538163 w 678"/>
              <a:gd name="T19" fmla="*/ 1216025 h 2606"/>
              <a:gd name="T20" fmla="*/ 561975 w 678"/>
              <a:gd name="T21" fmla="*/ 1355725 h 2606"/>
              <a:gd name="T22" fmla="*/ 608013 w 678"/>
              <a:gd name="T23" fmla="*/ 1495425 h 2606"/>
              <a:gd name="T24" fmla="*/ 631825 w 678"/>
              <a:gd name="T25" fmla="*/ 1612900 h 2606"/>
              <a:gd name="T26" fmla="*/ 655638 w 678"/>
              <a:gd name="T27" fmla="*/ 1752600 h 2606"/>
              <a:gd name="T28" fmla="*/ 679450 w 678"/>
              <a:gd name="T29" fmla="*/ 1893888 h 2606"/>
              <a:gd name="T30" fmla="*/ 701675 w 678"/>
              <a:gd name="T31" fmla="*/ 2033588 h 2606"/>
              <a:gd name="T32" fmla="*/ 725488 w 678"/>
              <a:gd name="T33" fmla="*/ 2173288 h 2606"/>
              <a:gd name="T34" fmla="*/ 749300 w 678"/>
              <a:gd name="T35" fmla="*/ 2314575 h 2606"/>
              <a:gd name="T36" fmla="*/ 771525 w 678"/>
              <a:gd name="T37" fmla="*/ 2430463 h 2606"/>
              <a:gd name="T38" fmla="*/ 795338 w 678"/>
              <a:gd name="T39" fmla="*/ 2571750 h 2606"/>
              <a:gd name="T40" fmla="*/ 795338 w 678"/>
              <a:gd name="T41" fmla="*/ 2711450 h 2606"/>
              <a:gd name="T42" fmla="*/ 819150 w 678"/>
              <a:gd name="T43" fmla="*/ 2851150 h 2606"/>
              <a:gd name="T44" fmla="*/ 842963 w 678"/>
              <a:gd name="T45" fmla="*/ 2992438 h 2606"/>
              <a:gd name="T46" fmla="*/ 865188 w 678"/>
              <a:gd name="T47" fmla="*/ 3108325 h 2606"/>
              <a:gd name="T48" fmla="*/ 912813 w 678"/>
              <a:gd name="T49" fmla="*/ 3225800 h 2606"/>
              <a:gd name="T50" fmla="*/ 912813 w 678"/>
              <a:gd name="T51" fmla="*/ 3319463 h 2606"/>
              <a:gd name="T52" fmla="*/ 936625 w 678"/>
              <a:gd name="T53" fmla="*/ 3413125 h 2606"/>
              <a:gd name="T54" fmla="*/ 958850 w 678"/>
              <a:gd name="T55" fmla="*/ 3529013 h 2606"/>
              <a:gd name="T56" fmla="*/ 982663 w 678"/>
              <a:gd name="T57" fmla="*/ 3646488 h 2606"/>
              <a:gd name="T58" fmla="*/ 1006475 w 678"/>
              <a:gd name="T59" fmla="*/ 3740150 h 2606"/>
              <a:gd name="T60" fmla="*/ 1006475 w 678"/>
              <a:gd name="T61" fmla="*/ 3810000 h 2606"/>
              <a:gd name="T62" fmla="*/ 1006475 w 678"/>
              <a:gd name="T63" fmla="*/ 3879850 h 2606"/>
              <a:gd name="T64" fmla="*/ 1006475 w 678"/>
              <a:gd name="T65" fmla="*/ 3951288 h 2606"/>
              <a:gd name="T66" fmla="*/ 1028700 w 678"/>
              <a:gd name="T67" fmla="*/ 4021138 h 2606"/>
              <a:gd name="T68" fmla="*/ 1076325 w 678"/>
              <a:gd name="T69" fmla="*/ 4137025 h 260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78" h="2606">
                <a:moveTo>
                  <a:pt x="0" y="0"/>
                </a:moveTo>
                <a:lnTo>
                  <a:pt x="30" y="44"/>
                </a:lnTo>
                <a:lnTo>
                  <a:pt x="45" y="74"/>
                </a:lnTo>
                <a:lnTo>
                  <a:pt x="74" y="118"/>
                </a:lnTo>
                <a:lnTo>
                  <a:pt x="89" y="147"/>
                </a:lnTo>
                <a:lnTo>
                  <a:pt x="118" y="192"/>
                </a:lnTo>
                <a:lnTo>
                  <a:pt x="133" y="236"/>
                </a:lnTo>
                <a:lnTo>
                  <a:pt x="162" y="265"/>
                </a:lnTo>
                <a:lnTo>
                  <a:pt x="177" y="309"/>
                </a:lnTo>
                <a:lnTo>
                  <a:pt x="192" y="353"/>
                </a:lnTo>
                <a:lnTo>
                  <a:pt x="207" y="398"/>
                </a:lnTo>
                <a:lnTo>
                  <a:pt x="221" y="427"/>
                </a:lnTo>
                <a:lnTo>
                  <a:pt x="236" y="471"/>
                </a:lnTo>
                <a:lnTo>
                  <a:pt x="266" y="515"/>
                </a:lnTo>
                <a:lnTo>
                  <a:pt x="266" y="560"/>
                </a:lnTo>
                <a:lnTo>
                  <a:pt x="280" y="604"/>
                </a:lnTo>
                <a:lnTo>
                  <a:pt x="295" y="633"/>
                </a:lnTo>
                <a:lnTo>
                  <a:pt x="310" y="677"/>
                </a:lnTo>
                <a:lnTo>
                  <a:pt x="324" y="722"/>
                </a:lnTo>
                <a:lnTo>
                  <a:pt x="339" y="766"/>
                </a:lnTo>
                <a:lnTo>
                  <a:pt x="339" y="810"/>
                </a:lnTo>
                <a:lnTo>
                  <a:pt x="354" y="854"/>
                </a:lnTo>
                <a:lnTo>
                  <a:pt x="369" y="898"/>
                </a:lnTo>
                <a:lnTo>
                  <a:pt x="383" y="942"/>
                </a:lnTo>
                <a:lnTo>
                  <a:pt x="383" y="987"/>
                </a:lnTo>
                <a:lnTo>
                  <a:pt x="398" y="1016"/>
                </a:lnTo>
                <a:lnTo>
                  <a:pt x="398" y="1060"/>
                </a:lnTo>
                <a:lnTo>
                  <a:pt x="413" y="1104"/>
                </a:lnTo>
                <a:lnTo>
                  <a:pt x="413" y="1149"/>
                </a:lnTo>
                <a:lnTo>
                  <a:pt x="428" y="1193"/>
                </a:lnTo>
                <a:lnTo>
                  <a:pt x="428" y="1237"/>
                </a:lnTo>
                <a:lnTo>
                  <a:pt x="442" y="1281"/>
                </a:lnTo>
                <a:lnTo>
                  <a:pt x="442" y="1325"/>
                </a:lnTo>
                <a:lnTo>
                  <a:pt x="457" y="1369"/>
                </a:lnTo>
                <a:lnTo>
                  <a:pt x="457" y="1414"/>
                </a:lnTo>
                <a:lnTo>
                  <a:pt x="472" y="1458"/>
                </a:lnTo>
                <a:lnTo>
                  <a:pt x="472" y="1502"/>
                </a:lnTo>
                <a:lnTo>
                  <a:pt x="486" y="1531"/>
                </a:lnTo>
                <a:lnTo>
                  <a:pt x="486" y="1576"/>
                </a:lnTo>
                <a:lnTo>
                  <a:pt x="501" y="1620"/>
                </a:lnTo>
                <a:lnTo>
                  <a:pt x="501" y="1664"/>
                </a:lnTo>
                <a:lnTo>
                  <a:pt x="501" y="1708"/>
                </a:lnTo>
                <a:lnTo>
                  <a:pt x="516" y="1752"/>
                </a:lnTo>
                <a:lnTo>
                  <a:pt x="516" y="1796"/>
                </a:lnTo>
                <a:lnTo>
                  <a:pt x="531" y="1841"/>
                </a:lnTo>
                <a:lnTo>
                  <a:pt x="531" y="1885"/>
                </a:lnTo>
                <a:lnTo>
                  <a:pt x="545" y="1914"/>
                </a:lnTo>
                <a:lnTo>
                  <a:pt x="545" y="1958"/>
                </a:lnTo>
                <a:lnTo>
                  <a:pt x="560" y="2003"/>
                </a:lnTo>
                <a:lnTo>
                  <a:pt x="575" y="2032"/>
                </a:lnTo>
                <a:lnTo>
                  <a:pt x="575" y="2062"/>
                </a:lnTo>
                <a:lnTo>
                  <a:pt x="575" y="2091"/>
                </a:lnTo>
                <a:lnTo>
                  <a:pt x="590" y="2120"/>
                </a:lnTo>
                <a:lnTo>
                  <a:pt x="590" y="2150"/>
                </a:lnTo>
                <a:lnTo>
                  <a:pt x="590" y="2179"/>
                </a:lnTo>
                <a:lnTo>
                  <a:pt x="604" y="2223"/>
                </a:lnTo>
                <a:lnTo>
                  <a:pt x="619" y="2268"/>
                </a:lnTo>
                <a:lnTo>
                  <a:pt x="619" y="2297"/>
                </a:lnTo>
                <a:lnTo>
                  <a:pt x="619" y="2327"/>
                </a:lnTo>
                <a:lnTo>
                  <a:pt x="634" y="2356"/>
                </a:lnTo>
                <a:lnTo>
                  <a:pt x="634" y="2385"/>
                </a:lnTo>
                <a:lnTo>
                  <a:pt x="634" y="2400"/>
                </a:lnTo>
                <a:lnTo>
                  <a:pt x="634" y="2430"/>
                </a:lnTo>
                <a:lnTo>
                  <a:pt x="634" y="2444"/>
                </a:lnTo>
                <a:lnTo>
                  <a:pt x="634" y="2474"/>
                </a:lnTo>
                <a:lnTo>
                  <a:pt x="634" y="2489"/>
                </a:lnTo>
                <a:lnTo>
                  <a:pt x="648" y="2503"/>
                </a:lnTo>
                <a:lnTo>
                  <a:pt x="648" y="2533"/>
                </a:lnTo>
                <a:lnTo>
                  <a:pt x="663" y="2562"/>
                </a:lnTo>
                <a:lnTo>
                  <a:pt x="678" y="2606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3014663" y="4267201"/>
            <a:ext cx="36388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4500">
                <a:solidFill>
                  <a:srgbClr val="000000"/>
                </a:solidFill>
                <a:latin typeface="Symbol" charset="0"/>
              </a:rPr>
              <a:t>a</a:t>
            </a:r>
            <a:endParaRPr lang="en-GB"/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7900988" y="2420938"/>
            <a:ext cx="234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4500">
                <a:solidFill>
                  <a:srgbClr val="000000"/>
                </a:solidFill>
                <a:latin typeface="Symbol" charset="0"/>
              </a:rPr>
              <a:t>g</a:t>
            </a:r>
            <a:endParaRPr lang="en-GB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4137025" y="2747963"/>
            <a:ext cx="9096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4500">
                <a:solidFill>
                  <a:srgbClr val="000000"/>
                </a:solidFill>
                <a:latin typeface="Symbol" charset="0"/>
              </a:rPr>
              <a:t>a+g</a:t>
            </a:r>
            <a:endParaRPr lang="en-GB"/>
          </a:p>
        </p:txBody>
      </p:sp>
      <p:grpSp>
        <p:nvGrpSpPr>
          <p:cNvPr id="7237" name="Group 69"/>
          <p:cNvGrpSpPr>
            <a:grpSpLocks/>
          </p:cNvGrpSpPr>
          <p:nvPr/>
        </p:nvGrpSpPr>
        <p:grpSpPr bwMode="auto">
          <a:xfrm>
            <a:off x="3389314" y="2305051"/>
            <a:ext cx="3563937" cy="1681163"/>
            <a:chOff x="1175" y="1452"/>
            <a:chExt cx="2245" cy="1059"/>
          </a:xfrm>
        </p:grpSpPr>
        <p:grpSp>
          <p:nvGrpSpPr>
            <p:cNvPr id="11277" name="Group 25"/>
            <p:cNvGrpSpPr>
              <a:grpSpLocks/>
            </p:cNvGrpSpPr>
            <p:nvPr/>
          </p:nvGrpSpPr>
          <p:grpSpPr bwMode="auto">
            <a:xfrm>
              <a:off x="1175" y="1452"/>
              <a:ext cx="1001" cy="15"/>
              <a:chOff x="1175" y="1452"/>
              <a:chExt cx="1001" cy="15"/>
            </a:xfrm>
          </p:grpSpPr>
          <p:sp>
            <p:nvSpPr>
              <p:cNvPr id="11303" name="Rectangle 13"/>
              <p:cNvSpPr>
                <a:spLocks noChangeArrowheads="1"/>
              </p:cNvSpPr>
              <p:nvPr/>
            </p:nvSpPr>
            <p:spPr bwMode="auto">
              <a:xfrm>
                <a:off x="1175" y="1452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Rectangle 14"/>
              <p:cNvSpPr>
                <a:spLocks noChangeArrowheads="1"/>
              </p:cNvSpPr>
              <p:nvPr/>
            </p:nvSpPr>
            <p:spPr bwMode="auto">
              <a:xfrm>
                <a:off x="1263" y="1452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Rectangle 15"/>
              <p:cNvSpPr>
                <a:spLocks noChangeArrowheads="1"/>
              </p:cNvSpPr>
              <p:nvPr/>
            </p:nvSpPr>
            <p:spPr bwMode="auto">
              <a:xfrm>
                <a:off x="1352" y="1452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Rectangle 16"/>
              <p:cNvSpPr>
                <a:spLocks noChangeArrowheads="1"/>
              </p:cNvSpPr>
              <p:nvPr/>
            </p:nvSpPr>
            <p:spPr bwMode="auto">
              <a:xfrm>
                <a:off x="1440" y="1452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Rectangle 17"/>
              <p:cNvSpPr>
                <a:spLocks noChangeArrowheads="1"/>
              </p:cNvSpPr>
              <p:nvPr/>
            </p:nvSpPr>
            <p:spPr bwMode="auto">
              <a:xfrm>
                <a:off x="1528" y="1452"/>
                <a:ext cx="45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Rectangle 18"/>
              <p:cNvSpPr>
                <a:spLocks noChangeArrowheads="1"/>
              </p:cNvSpPr>
              <p:nvPr/>
            </p:nvSpPr>
            <p:spPr bwMode="auto">
              <a:xfrm>
                <a:off x="1617" y="1452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Rectangle 19"/>
              <p:cNvSpPr>
                <a:spLocks noChangeArrowheads="1"/>
              </p:cNvSpPr>
              <p:nvPr/>
            </p:nvSpPr>
            <p:spPr bwMode="auto">
              <a:xfrm>
                <a:off x="1705" y="1452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Rectangle 20"/>
              <p:cNvSpPr>
                <a:spLocks noChangeArrowheads="1"/>
              </p:cNvSpPr>
              <p:nvPr/>
            </p:nvSpPr>
            <p:spPr bwMode="auto">
              <a:xfrm>
                <a:off x="1793" y="1452"/>
                <a:ext cx="45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Rectangle 21"/>
              <p:cNvSpPr>
                <a:spLocks noChangeArrowheads="1"/>
              </p:cNvSpPr>
              <p:nvPr/>
            </p:nvSpPr>
            <p:spPr bwMode="auto">
              <a:xfrm>
                <a:off x="1882" y="1452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Rectangle 22"/>
              <p:cNvSpPr>
                <a:spLocks noChangeArrowheads="1"/>
              </p:cNvSpPr>
              <p:nvPr/>
            </p:nvSpPr>
            <p:spPr bwMode="auto">
              <a:xfrm>
                <a:off x="1970" y="1452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Rectangle 23"/>
              <p:cNvSpPr>
                <a:spLocks noChangeArrowheads="1"/>
              </p:cNvSpPr>
              <p:nvPr/>
            </p:nvSpPr>
            <p:spPr bwMode="auto">
              <a:xfrm>
                <a:off x="2059" y="1452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Rectangle 24"/>
              <p:cNvSpPr>
                <a:spLocks noChangeArrowheads="1"/>
              </p:cNvSpPr>
              <p:nvPr/>
            </p:nvSpPr>
            <p:spPr bwMode="auto">
              <a:xfrm>
                <a:off x="2147" y="1452"/>
                <a:ext cx="29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8" name="Group 50"/>
            <p:cNvGrpSpPr>
              <a:grpSpLocks/>
            </p:cNvGrpSpPr>
            <p:nvPr/>
          </p:nvGrpSpPr>
          <p:grpSpPr bwMode="auto">
            <a:xfrm>
              <a:off x="1344" y="2496"/>
              <a:ext cx="2076" cy="15"/>
              <a:chOff x="1352" y="2497"/>
              <a:chExt cx="2076" cy="15"/>
            </a:xfrm>
          </p:grpSpPr>
          <p:sp>
            <p:nvSpPr>
              <p:cNvPr id="11279" name="Rectangle 26"/>
              <p:cNvSpPr>
                <a:spLocks noChangeArrowheads="1"/>
              </p:cNvSpPr>
              <p:nvPr/>
            </p:nvSpPr>
            <p:spPr bwMode="auto">
              <a:xfrm>
                <a:off x="1352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Rectangle 27"/>
              <p:cNvSpPr>
                <a:spLocks noChangeArrowheads="1"/>
              </p:cNvSpPr>
              <p:nvPr/>
            </p:nvSpPr>
            <p:spPr bwMode="auto">
              <a:xfrm>
                <a:off x="1440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Rectangle 28"/>
              <p:cNvSpPr>
                <a:spLocks noChangeArrowheads="1"/>
              </p:cNvSpPr>
              <p:nvPr/>
            </p:nvSpPr>
            <p:spPr bwMode="auto">
              <a:xfrm>
                <a:off x="1528" y="2497"/>
                <a:ext cx="45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Rectangle 29"/>
              <p:cNvSpPr>
                <a:spLocks noChangeArrowheads="1"/>
              </p:cNvSpPr>
              <p:nvPr/>
            </p:nvSpPr>
            <p:spPr bwMode="auto">
              <a:xfrm>
                <a:off x="1617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Rectangle 30"/>
              <p:cNvSpPr>
                <a:spLocks noChangeArrowheads="1"/>
              </p:cNvSpPr>
              <p:nvPr/>
            </p:nvSpPr>
            <p:spPr bwMode="auto">
              <a:xfrm>
                <a:off x="1705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Rectangle 31"/>
              <p:cNvSpPr>
                <a:spLocks noChangeArrowheads="1"/>
              </p:cNvSpPr>
              <p:nvPr/>
            </p:nvSpPr>
            <p:spPr bwMode="auto">
              <a:xfrm>
                <a:off x="1793" y="2497"/>
                <a:ext cx="45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Rectangle 32"/>
              <p:cNvSpPr>
                <a:spLocks noChangeArrowheads="1"/>
              </p:cNvSpPr>
              <p:nvPr/>
            </p:nvSpPr>
            <p:spPr bwMode="auto">
              <a:xfrm>
                <a:off x="1882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Rectangle 33"/>
              <p:cNvSpPr>
                <a:spLocks noChangeArrowheads="1"/>
              </p:cNvSpPr>
              <p:nvPr/>
            </p:nvSpPr>
            <p:spPr bwMode="auto">
              <a:xfrm>
                <a:off x="1970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Rectangle 34"/>
              <p:cNvSpPr>
                <a:spLocks noChangeArrowheads="1"/>
              </p:cNvSpPr>
              <p:nvPr/>
            </p:nvSpPr>
            <p:spPr bwMode="auto">
              <a:xfrm>
                <a:off x="2059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Rectangle 35"/>
              <p:cNvSpPr>
                <a:spLocks noChangeArrowheads="1"/>
              </p:cNvSpPr>
              <p:nvPr/>
            </p:nvSpPr>
            <p:spPr bwMode="auto">
              <a:xfrm>
                <a:off x="2147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Rectangle 36"/>
              <p:cNvSpPr>
                <a:spLocks noChangeArrowheads="1"/>
              </p:cNvSpPr>
              <p:nvPr/>
            </p:nvSpPr>
            <p:spPr bwMode="auto">
              <a:xfrm>
                <a:off x="2235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Rectangle 37"/>
              <p:cNvSpPr>
                <a:spLocks noChangeArrowheads="1"/>
              </p:cNvSpPr>
              <p:nvPr/>
            </p:nvSpPr>
            <p:spPr bwMode="auto">
              <a:xfrm>
                <a:off x="2324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Rectangle 38"/>
              <p:cNvSpPr>
                <a:spLocks noChangeArrowheads="1"/>
              </p:cNvSpPr>
              <p:nvPr/>
            </p:nvSpPr>
            <p:spPr bwMode="auto">
              <a:xfrm>
                <a:off x="2412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Rectangle 39"/>
              <p:cNvSpPr>
                <a:spLocks noChangeArrowheads="1"/>
              </p:cNvSpPr>
              <p:nvPr/>
            </p:nvSpPr>
            <p:spPr bwMode="auto">
              <a:xfrm>
                <a:off x="2500" y="2497"/>
                <a:ext cx="45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Rectangle 40"/>
              <p:cNvSpPr>
                <a:spLocks noChangeArrowheads="1"/>
              </p:cNvSpPr>
              <p:nvPr/>
            </p:nvSpPr>
            <p:spPr bwMode="auto">
              <a:xfrm>
                <a:off x="2589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Rectangle 41"/>
              <p:cNvSpPr>
                <a:spLocks noChangeArrowheads="1"/>
              </p:cNvSpPr>
              <p:nvPr/>
            </p:nvSpPr>
            <p:spPr bwMode="auto">
              <a:xfrm>
                <a:off x="2677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Rectangle 42"/>
              <p:cNvSpPr>
                <a:spLocks noChangeArrowheads="1"/>
              </p:cNvSpPr>
              <p:nvPr/>
            </p:nvSpPr>
            <p:spPr bwMode="auto">
              <a:xfrm>
                <a:off x="2765" y="2497"/>
                <a:ext cx="45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Rectangle 43"/>
              <p:cNvSpPr>
                <a:spLocks noChangeArrowheads="1"/>
              </p:cNvSpPr>
              <p:nvPr/>
            </p:nvSpPr>
            <p:spPr bwMode="auto">
              <a:xfrm>
                <a:off x="2854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Rectangle 44"/>
              <p:cNvSpPr>
                <a:spLocks noChangeArrowheads="1"/>
              </p:cNvSpPr>
              <p:nvPr/>
            </p:nvSpPr>
            <p:spPr bwMode="auto">
              <a:xfrm>
                <a:off x="2942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Rectangle 45"/>
              <p:cNvSpPr>
                <a:spLocks noChangeArrowheads="1"/>
              </p:cNvSpPr>
              <p:nvPr/>
            </p:nvSpPr>
            <p:spPr bwMode="auto">
              <a:xfrm>
                <a:off x="3031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Rectangle 46"/>
              <p:cNvSpPr>
                <a:spLocks noChangeArrowheads="1"/>
              </p:cNvSpPr>
              <p:nvPr/>
            </p:nvSpPr>
            <p:spPr bwMode="auto">
              <a:xfrm>
                <a:off x="3119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Rectangle 47"/>
              <p:cNvSpPr>
                <a:spLocks noChangeArrowheads="1"/>
              </p:cNvSpPr>
              <p:nvPr/>
            </p:nvSpPr>
            <p:spPr bwMode="auto">
              <a:xfrm>
                <a:off x="3207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Rectangle 48"/>
              <p:cNvSpPr>
                <a:spLocks noChangeArrowheads="1"/>
              </p:cNvSpPr>
              <p:nvPr/>
            </p:nvSpPr>
            <p:spPr bwMode="auto">
              <a:xfrm>
                <a:off x="3296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Rectangle 49"/>
              <p:cNvSpPr>
                <a:spLocks noChangeArrowheads="1"/>
              </p:cNvSpPr>
              <p:nvPr/>
            </p:nvSpPr>
            <p:spPr bwMode="auto">
              <a:xfrm>
                <a:off x="3384" y="2497"/>
                <a:ext cx="44" cy="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064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Line 3"/>
          <p:cNvSpPr>
            <a:spLocks noChangeShapeType="1"/>
          </p:cNvSpPr>
          <p:nvPr/>
        </p:nvSpPr>
        <p:spPr bwMode="auto">
          <a:xfrm flipH="1" flipV="1">
            <a:off x="-1519238" y="642939"/>
            <a:ext cx="15875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" name="Line 4"/>
          <p:cNvSpPr>
            <a:spLocks noChangeShapeType="1"/>
          </p:cNvSpPr>
          <p:nvPr/>
        </p:nvSpPr>
        <p:spPr bwMode="auto">
          <a:xfrm flipH="1" flipV="1">
            <a:off x="-1519238" y="642939"/>
            <a:ext cx="15875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1" name="Group 9"/>
          <p:cNvGrpSpPr>
            <a:grpSpLocks/>
          </p:cNvGrpSpPr>
          <p:nvPr/>
        </p:nvGrpSpPr>
        <p:grpSpPr bwMode="auto">
          <a:xfrm>
            <a:off x="2570163" y="4637088"/>
            <a:ext cx="3370262" cy="285750"/>
            <a:chOff x="659" y="2921"/>
            <a:chExt cx="2123" cy="180"/>
          </a:xfrm>
        </p:grpSpPr>
        <p:sp>
          <p:nvSpPr>
            <p:cNvPr id="12676" name="Rectangle 5"/>
            <p:cNvSpPr>
              <a:spLocks noChangeArrowheads="1"/>
            </p:cNvSpPr>
            <p:nvPr/>
          </p:nvSpPr>
          <p:spPr bwMode="auto">
            <a:xfrm>
              <a:off x="2450" y="292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0.03</a:t>
              </a:r>
              <a:endParaRPr lang="en-GB"/>
            </a:p>
          </p:txBody>
        </p:sp>
        <p:sp>
          <p:nvSpPr>
            <p:cNvPr id="12677" name="Rectangle 6"/>
            <p:cNvSpPr>
              <a:spLocks noChangeArrowheads="1"/>
            </p:cNvSpPr>
            <p:nvPr/>
          </p:nvSpPr>
          <p:spPr bwMode="auto">
            <a:xfrm>
              <a:off x="1850" y="292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0.02</a:t>
              </a:r>
              <a:endParaRPr lang="en-GB"/>
            </a:p>
          </p:txBody>
        </p:sp>
        <p:sp>
          <p:nvSpPr>
            <p:cNvPr id="12678" name="Rectangle 7"/>
            <p:cNvSpPr>
              <a:spLocks noChangeArrowheads="1"/>
            </p:cNvSpPr>
            <p:nvPr/>
          </p:nvSpPr>
          <p:spPr bwMode="auto">
            <a:xfrm>
              <a:off x="1259" y="292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0.01</a:t>
              </a:r>
              <a:endParaRPr lang="en-GB"/>
            </a:p>
          </p:txBody>
        </p:sp>
        <p:sp>
          <p:nvSpPr>
            <p:cNvPr id="12679" name="Rectangle 8"/>
            <p:cNvSpPr>
              <a:spLocks noChangeArrowheads="1"/>
            </p:cNvSpPr>
            <p:nvPr/>
          </p:nvSpPr>
          <p:spPr bwMode="auto">
            <a:xfrm>
              <a:off x="659" y="292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0.00</a:t>
              </a:r>
              <a:endParaRPr lang="en-GB"/>
            </a:p>
          </p:txBody>
        </p:sp>
      </p:grpSp>
      <p:grpSp>
        <p:nvGrpSpPr>
          <p:cNvPr id="12292" name="Group 26"/>
          <p:cNvGrpSpPr>
            <a:grpSpLocks/>
          </p:cNvGrpSpPr>
          <p:nvPr/>
        </p:nvGrpSpPr>
        <p:grpSpPr bwMode="auto">
          <a:xfrm>
            <a:off x="2800350" y="1706564"/>
            <a:ext cx="2846388" cy="2846387"/>
            <a:chOff x="804" y="1075"/>
            <a:chExt cx="1793" cy="1793"/>
          </a:xfrm>
        </p:grpSpPr>
        <p:sp>
          <p:nvSpPr>
            <p:cNvPr id="12660" name="Line 10"/>
            <p:cNvSpPr>
              <a:spLocks noChangeShapeType="1"/>
            </p:cNvSpPr>
            <p:nvPr/>
          </p:nvSpPr>
          <p:spPr bwMode="auto">
            <a:xfrm>
              <a:off x="804" y="2827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1" name="Line 11"/>
            <p:cNvSpPr>
              <a:spLocks noChangeShapeType="1"/>
            </p:cNvSpPr>
            <p:nvPr/>
          </p:nvSpPr>
          <p:spPr bwMode="auto">
            <a:xfrm flipV="1">
              <a:off x="804" y="1075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2" name="Line 12"/>
            <p:cNvSpPr>
              <a:spLocks noChangeShapeType="1"/>
            </p:cNvSpPr>
            <p:nvPr/>
          </p:nvSpPr>
          <p:spPr bwMode="auto">
            <a:xfrm>
              <a:off x="1105" y="2847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3" name="Line 13"/>
            <p:cNvSpPr>
              <a:spLocks noChangeShapeType="1"/>
            </p:cNvSpPr>
            <p:nvPr/>
          </p:nvSpPr>
          <p:spPr bwMode="auto">
            <a:xfrm flipV="1">
              <a:off x="1105" y="1075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4" name="Line 14"/>
            <p:cNvSpPr>
              <a:spLocks noChangeShapeType="1"/>
            </p:cNvSpPr>
            <p:nvPr/>
          </p:nvSpPr>
          <p:spPr bwMode="auto">
            <a:xfrm>
              <a:off x="1405" y="2827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5" name="Line 15"/>
            <p:cNvSpPr>
              <a:spLocks noChangeShapeType="1"/>
            </p:cNvSpPr>
            <p:nvPr/>
          </p:nvSpPr>
          <p:spPr bwMode="auto">
            <a:xfrm flipV="1">
              <a:off x="1405" y="1075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6" name="Line 16"/>
            <p:cNvSpPr>
              <a:spLocks noChangeShapeType="1"/>
            </p:cNvSpPr>
            <p:nvPr/>
          </p:nvSpPr>
          <p:spPr bwMode="auto">
            <a:xfrm>
              <a:off x="1705" y="2847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7" name="Line 17"/>
            <p:cNvSpPr>
              <a:spLocks noChangeShapeType="1"/>
            </p:cNvSpPr>
            <p:nvPr/>
          </p:nvSpPr>
          <p:spPr bwMode="auto">
            <a:xfrm flipV="1">
              <a:off x="1705" y="1075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8" name="Line 18"/>
            <p:cNvSpPr>
              <a:spLocks noChangeShapeType="1"/>
            </p:cNvSpPr>
            <p:nvPr/>
          </p:nvSpPr>
          <p:spPr bwMode="auto">
            <a:xfrm>
              <a:off x="1995" y="2827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9" name="Line 19"/>
            <p:cNvSpPr>
              <a:spLocks noChangeShapeType="1"/>
            </p:cNvSpPr>
            <p:nvPr/>
          </p:nvSpPr>
          <p:spPr bwMode="auto">
            <a:xfrm flipV="1">
              <a:off x="1995" y="1075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0" name="Line 20"/>
            <p:cNvSpPr>
              <a:spLocks noChangeShapeType="1"/>
            </p:cNvSpPr>
            <p:nvPr/>
          </p:nvSpPr>
          <p:spPr bwMode="auto">
            <a:xfrm>
              <a:off x="2296" y="2847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1" name="Line 21"/>
            <p:cNvSpPr>
              <a:spLocks noChangeShapeType="1"/>
            </p:cNvSpPr>
            <p:nvPr/>
          </p:nvSpPr>
          <p:spPr bwMode="auto">
            <a:xfrm flipV="1">
              <a:off x="2296" y="1075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2" name="Line 22"/>
            <p:cNvSpPr>
              <a:spLocks noChangeShapeType="1"/>
            </p:cNvSpPr>
            <p:nvPr/>
          </p:nvSpPr>
          <p:spPr bwMode="auto">
            <a:xfrm>
              <a:off x="2596" y="2827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3" name="Line 23"/>
            <p:cNvSpPr>
              <a:spLocks noChangeShapeType="1"/>
            </p:cNvSpPr>
            <p:nvPr/>
          </p:nvSpPr>
          <p:spPr bwMode="auto">
            <a:xfrm flipV="1">
              <a:off x="2596" y="1075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4" name="Freeform 24"/>
            <p:cNvSpPr>
              <a:spLocks/>
            </p:cNvSpPr>
            <p:nvPr/>
          </p:nvSpPr>
          <p:spPr bwMode="auto">
            <a:xfrm>
              <a:off x="804" y="1075"/>
              <a:ext cx="1792" cy="1"/>
            </a:xfrm>
            <a:custGeom>
              <a:avLst/>
              <a:gdLst>
                <a:gd name="T0" fmla="*/ 0 w 1792"/>
                <a:gd name="T1" fmla="*/ 0 h 1"/>
                <a:gd name="T2" fmla="*/ 0 w 1792"/>
                <a:gd name="T3" fmla="*/ 0 h 1"/>
                <a:gd name="T4" fmla="*/ 1792 w 179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2" h="1">
                  <a:moveTo>
                    <a:pt x="0" y="0"/>
                  </a:moveTo>
                  <a:lnTo>
                    <a:pt x="0" y="0"/>
                  </a:lnTo>
                  <a:lnTo>
                    <a:pt x="1792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5" name="Line 25"/>
            <p:cNvSpPr>
              <a:spLocks noChangeShapeType="1"/>
            </p:cNvSpPr>
            <p:nvPr/>
          </p:nvSpPr>
          <p:spPr bwMode="auto">
            <a:xfrm>
              <a:off x="804" y="2867"/>
              <a:ext cx="179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3" name="Group 31"/>
          <p:cNvGrpSpPr>
            <a:grpSpLocks/>
          </p:cNvGrpSpPr>
          <p:nvPr/>
        </p:nvGrpSpPr>
        <p:grpSpPr bwMode="auto">
          <a:xfrm>
            <a:off x="2236788" y="1603376"/>
            <a:ext cx="527050" cy="3128963"/>
            <a:chOff x="449" y="1010"/>
            <a:chExt cx="332" cy="1971"/>
          </a:xfrm>
        </p:grpSpPr>
        <p:sp>
          <p:nvSpPr>
            <p:cNvPr id="12656" name="Rectangle 27"/>
            <p:cNvSpPr>
              <a:spLocks noChangeArrowheads="1"/>
            </p:cNvSpPr>
            <p:nvPr/>
          </p:nvSpPr>
          <p:spPr bwMode="auto">
            <a:xfrm>
              <a:off x="449" y="280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0.00</a:t>
              </a:r>
              <a:endParaRPr lang="en-GB"/>
            </a:p>
          </p:txBody>
        </p:sp>
        <p:sp>
          <p:nvSpPr>
            <p:cNvPr id="12657" name="Rectangle 28"/>
            <p:cNvSpPr>
              <a:spLocks noChangeArrowheads="1"/>
            </p:cNvSpPr>
            <p:nvPr/>
          </p:nvSpPr>
          <p:spPr bwMode="auto">
            <a:xfrm>
              <a:off x="449" y="220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0.02</a:t>
              </a:r>
              <a:endParaRPr lang="en-GB"/>
            </a:p>
          </p:txBody>
        </p:sp>
        <p:sp>
          <p:nvSpPr>
            <p:cNvPr id="12658" name="Rectangle 29"/>
            <p:cNvSpPr>
              <a:spLocks noChangeArrowheads="1"/>
            </p:cNvSpPr>
            <p:nvPr/>
          </p:nvSpPr>
          <p:spPr bwMode="auto">
            <a:xfrm>
              <a:off x="449" y="1610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0.04</a:t>
              </a:r>
              <a:endParaRPr lang="en-GB"/>
            </a:p>
          </p:txBody>
        </p:sp>
        <p:sp>
          <p:nvSpPr>
            <p:cNvPr id="12659" name="Rectangle 30"/>
            <p:cNvSpPr>
              <a:spLocks noChangeArrowheads="1"/>
            </p:cNvSpPr>
            <p:nvPr/>
          </p:nvSpPr>
          <p:spPr bwMode="auto">
            <a:xfrm>
              <a:off x="449" y="1010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0.06</a:t>
              </a:r>
              <a:endParaRPr lang="en-GB"/>
            </a:p>
          </p:txBody>
        </p:sp>
      </p:grpSp>
      <p:grpSp>
        <p:nvGrpSpPr>
          <p:cNvPr id="12294" name="Group 41"/>
          <p:cNvGrpSpPr>
            <a:grpSpLocks/>
          </p:cNvGrpSpPr>
          <p:nvPr/>
        </p:nvGrpSpPr>
        <p:grpSpPr bwMode="auto">
          <a:xfrm>
            <a:off x="2800350" y="1706564"/>
            <a:ext cx="2844800" cy="2846387"/>
            <a:chOff x="804" y="1075"/>
            <a:chExt cx="1792" cy="1793"/>
          </a:xfrm>
        </p:grpSpPr>
        <p:sp>
          <p:nvSpPr>
            <p:cNvPr id="12647" name="Line 32"/>
            <p:cNvSpPr>
              <a:spLocks noChangeShapeType="1"/>
            </p:cNvSpPr>
            <p:nvPr/>
          </p:nvSpPr>
          <p:spPr bwMode="auto">
            <a:xfrm>
              <a:off x="804" y="2867"/>
              <a:ext cx="4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8" name="Line 33"/>
            <p:cNvSpPr>
              <a:spLocks noChangeShapeType="1"/>
            </p:cNvSpPr>
            <p:nvPr/>
          </p:nvSpPr>
          <p:spPr bwMode="auto">
            <a:xfrm flipH="1">
              <a:off x="2556" y="2867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9" name="Line 34"/>
            <p:cNvSpPr>
              <a:spLocks noChangeShapeType="1"/>
            </p:cNvSpPr>
            <p:nvPr/>
          </p:nvSpPr>
          <p:spPr bwMode="auto">
            <a:xfrm>
              <a:off x="804" y="2266"/>
              <a:ext cx="4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0" name="Line 35"/>
            <p:cNvSpPr>
              <a:spLocks noChangeShapeType="1"/>
            </p:cNvSpPr>
            <p:nvPr/>
          </p:nvSpPr>
          <p:spPr bwMode="auto">
            <a:xfrm flipH="1">
              <a:off x="2556" y="2266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1" name="Line 36"/>
            <p:cNvSpPr>
              <a:spLocks noChangeShapeType="1"/>
            </p:cNvSpPr>
            <p:nvPr/>
          </p:nvSpPr>
          <p:spPr bwMode="auto">
            <a:xfrm>
              <a:off x="804" y="1676"/>
              <a:ext cx="4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2" name="Line 37"/>
            <p:cNvSpPr>
              <a:spLocks noChangeShapeType="1"/>
            </p:cNvSpPr>
            <p:nvPr/>
          </p:nvSpPr>
          <p:spPr bwMode="auto">
            <a:xfrm flipH="1">
              <a:off x="2556" y="1676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3" name="Line 38"/>
            <p:cNvSpPr>
              <a:spLocks noChangeShapeType="1"/>
            </p:cNvSpPr>
            <p:nvPr/>
          </p:nvSpPr>
          <p:spPr bwMode="auto">
            <a:xfrm>
              <a:off x="804" y="1075"/>
              <a:ext cx="4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4" name="Line 39"/>
            <p:cNvSpPr>
              <a:spLocks noChangeShapeType="1"/>
            </p:cNvSpPr>
            <p:nvPr/>
          </p:nvSpPr>
          <p:spPr bwMode="auto">
            <a:xfrm flipH="1">
              <a:off x="2556" y="1075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5" name="Line 40"/>
            <p:cNvSpPr>
              <a:spLocks noChangeShapeType="1"/>
            </p:cNvSpPr>
            <p:nvPr/>
          </p:nvSpPr>
          <p:spPr bwMode="auto">
            <a:xfrm flipV="1">
              <a:off x="804" y="1075"/>
              <a:ext cx="1" cy="17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Rectangle 42"/>
          <p:cNvSpPr>
            <a:spLocks noChangeArrowheads="1"/>
          </p:cNvSpPr>
          <p:nvPr/>
        </p:nvSpPr>
        <p:spPr bwMode="auto">
          <a:xfrm>
            <a:off x="2800351" y="1706564"/>
            <a:ext cx="2860675" cy="28606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43"/>
          <p:cNvSpPr>
            <a:spLocks noChangeShapeType="1"/>
          </p:cNvSpPr>
          <p:nvPr/>
        </p:nvSpPr>
        <p:spPr bwMode="auto">
          <a:xfrm>
            <a:off x="2800350" y="4551364"/>
            <a:ext cx="1588" cy="1587"/>
          </a:xfrm>
          <a:prstGeom prst="line">
            <a:avLst/>
          </a:prstGeom>
          <a:noFill/>
          <a:ln w="158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44"/>
          <p:cNvSpPr>
            <a:spLocks noChangeShapeType="1"/>
          </p:cNvSpPr>
          <p:nvPr/>
        </p:nvSpPr>
        <p:spPr bwMode="auto">
          <a:xfrm>
            <a:off x="2800350" y="1706564"/>
            <a:ext cx="1588" cy="1587"/>
          </a:xfrm>
          <a:prstGeom prst="line">
            <a:avLst/>
          </a:prstGeom>
          <a:noFill/>
          <a:ln w="158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45"/>
          <p:cNvSpPr>
            <a:spLocks noChangeShapeType="1"/>
          </p:cNvSpPr>
          <p:nvPr/>
        </p:nvSpPr>
        <p:spPr bwMode="auto">
          <a:xfrm>
            <a:off x="5645150" y="4551364"/>
            <a:ext cx="1588" cy="1587"/>
          </a:xfrm>
          <a:prstGeom prst="line">
            <a:avLst/>
          </a:prstGeom>
          <a:noFill/>
          <a:ln w="158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46"/>
          <p:cNvSpPr>
            <a:spLocks noChangeShapeType="1"/>
          </p:cNvSpPr>
          <p:nvPr/>
        </p:nvSpPr>
        <p:spPr bwMode="auto">
          <a:xfrm>
            <a:off x="5645150" y="1706564"/>
            <a:ext cx="1588" cy="1587"/>
          </a:xfrm>
          <a:prstGeom prst="line">
            <a:avLst/>
          </a:prstGeom>
          <a:noFill/>
          <a:ln w="158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Rectangle 47"/>
          <p:cNvSpPr>
            <a:spLocks noChangeArrowheads="1"/>
          </p:cNvSpPr>
          <p:nvPr/>
        </p:nvSpPr>
        <p:spPr bwMode="auto">
          <a:xfrm>
            <a:off x="3252789" y="4954588"/>
            <a:ext cx="201176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Geneva" charset="0"/>
              </a:rPr>
              <a:t>C / mole fraction</a:t>
            </a:r>
            <a:endParaRPr lang="en-GB"/>
          </a:p>
        </p:txBody>
      </p:sp>
      <p:sp>
        <p:nvSpPr>
          <p:cNvPr id="12301" name="Rectangle 48"/>
          <p:cNvSpPr>
            <a:spLocks noChangeArrowheads="1"/>
          </p:cNvSpPr>
          <p:nvPr/>
        </p:nvSpPr>
        <p:spPr bwMode="auto">
          <a:xfrm rot="-5400000">
            <a:off x="879213" y="3050237"/>
            <a:ext cx="21881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Geneva" charset="0"/>
              </a:rPr>
              <a:t>Mn / mole fraction</a:t>
            </a:r>
            <a:endParaRPr lang="en-GB"/>
          </a:p>
        </p:txBody>
      </p:sp>
      <p:grpSp>
        <p:nvGrpSpPr>
          <p:cNvPr id="12302" name="Group 53"/>
          <p:cNvGrpSpPr>
            <a:grpSpLocks/>
          </p:cNvGrpSpPr>
          <p:nvPr/>
        </p:nvGrpSpPr>
        <p:grpSpPr bwMode="auto">
          <a:xfrm>
            <a:off x="6970713" y="4605338"/>
            <a:ext cx="3370262" cy="285750"/>
            <a:chOff x="3431" y="2901"/>
            <a:chExt cx="2123" cy="180"/>
          </a:xfrm>
        </p:grpSpPr>
        <p:sp>
          <p:nvSpPr>
            <p:cNvPr id="12643" name="Rectangle 49"/>
            <p:cNvSpPr>
              <a:spLocks noChangeArrowheads="1"/>
            </p:cNvSpPr>
            <p:nvPr/>
          </p:nvSpPr>
          <p:spPr bwMode="auto">
            <a:xfrm>
              <a:off x="5222" y="290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0.03</a:t>
              </a:r>
              <a:endParaRPr lang="en-GB"/>
            </a:p>
          </p:txBody>
        </p:sp>
        <p:sp>
          <p:nvSpPr>
            <p:cNvPr id="12644" name="Rectangle 50"/>
            <p:cNvSpPr>
              <a:spLocks noChangeArrowheads="1"/>
            </p:cNvSpPr>
            <p:nvPr/>
          </p:nvSpPr>
          <p:spPr bwMode="auto">
            <a:xfrm>
              <a:off x="4622" y="290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0.02</a:t>
              </a:r>
              <a:endParaRPr lang="en-GB"/>
            </a:p>
          </p:txBody>
        </p:sp>
        <p:sp>
          <p:nvSpPr>
            <p:cNvPr id="12645" name="Rectangle 51"/>
            <p:cNvSpPr>
              <a:spLocks noChangeArrowheads="1"/>
            </p:cNvSpPr>
            <p:nvPr/>
          </p:nvSpPr>
          <p:spPr bwMode="auto">
            <a:xfrm>
              <a:off x="4031" y="290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0.01</a:t>
              </a:r>
              <a:endParaRPr lang="en-GB"/>
            </a:p>
          </p:txBody>
        </p:sp>
        <p:sp>
          <p:nvSpPr>
            <p:cNvPr id="12646" name="Rectangle 52"/>
            <p:cNvSpPr>
              <a:spLocks noChangeArrowheads="1"/>
            </p:cNvSpPr>
            <p:nvPr/>
          </p:nvSpPr>
          <p:spPr bwMode="auto">
            <a:xfrm>
              <a:off x="3431" y="290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0.00</a:t>
              </a:r>
              <a:endParaRPr lang="en-GB"/>
            </a:p>
          </p:txBody>
        </p:sp>
      </p:grpSp>
      <p:grpSp>
        <p:nvGrpSpPr>
          <p:cNvPr id="12303" name="Group 70"/>
          <p:cNvGrpSpPr>
            <a:grpSpLocks/>
          </p:cNvGrpSpPr>
          <p:nvPr/>
        </p:nvGrpSpPr>
        <p:grpSpPr bwMode="auto">
          <a:xfrm>
            <a:off x="7202488" y="1674814"/>
            <a:ext cx="2844800" cy="2846387"/>
            <a:chOff x="3577" y="1055"/>
            <a:chExt cx="1792" cy="1793"/>
          </a:xfrm>
        </p:grpSpPr>
        <p:sp>
          <p:nvSpPr>
            <p:cNvPr id="12627" name="Line 54"/>
            <p:cNvSpPr>
              <a:spLocks noChangeShapeType="1"/>
            </p:cNvSpPr>
            <p:nvPr/>
          </p:nvSpPr>
          <p:spPr bwMode="auto">
            <a:xfrm>
              <a:off x="3577" y="2807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8" name="Line 55"/>
            <p:cNvSpPr>
              <a:spLocks noChangeShapeType="1"/>
            </p:cNvSpPr>
            <p:nvPr/>
          </p:nvSpPr>
          <p:spPr bwMode="auto">
            <a:xfrm flipV="1">
              <a:off x="3577" y="1055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9" name="Line 56"/>
            <p:cNvSpPr>
              <a:spLocks noChangeShapeType="1"/>
            </p:cNvSpPr>
            <p:nvPr/>
          </p:nvSpPr>
          <p:spPr bwMode="auto">
            <a:xfrm>
              <a:off x="3877" y="2827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0" name="Line 57"/>
            <p:cNvSpPr>
              <a:spLocks noChangeShapeType="1"/>
            </p:cNvSpPr>
            <p:nvPr/>
          </p:nvSpPr>
          <p:spPr bwMode="auto">
            <a:xfrm flipV="1">
              <a:off x="3877" y="1055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1" name="Line 58"/>
            <p:cNvSpPr>
              <a:spLocks noChangeShapeType="1"/>
            </p:cNvSpPr>
            <p:nvPr/>
          </p:nvSpPr>
          <p:spPr bwMode="auto">
            <a:xfrm>
              <a:off x="4177" y="2807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2" name="Line 59"/>
            <p:cNvSpPr>
              <a:spLocks noChangeShapeType="1"/>
            </p:cNvSpPr>
            <p:nvPr/>
          </p:nvSpPr>
          <p:spPr bwMode="auto">
            <a:xfrm flipV="1">
              <a:off x="4177" y="1055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3" name="Line 60"/>
            <p:cNvSpPr>
              <a:spLocks noChangeShapeType="1"/>
            </p:cNvSpPr>
            <p:nvPr/>
          </p:nvSpPr>
          <p:spPr bwMode="auto">
            <a:xfrm>
              <a:off x="4477" y="2827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4" name="Line 61"/>
            <p:cNvSpPr>
              <a:spLocks noChangeShapeType="1"/>
            </p:cNvSpPr>
            <p:nvPr/>
          </p:nvSpPr>
          <p:spPr bwMode="auto">
            <a:xfrm flipV="1">
              <a:off x="4477" y="1055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5" name="Line 62"/>
            <p:cNvSpPr>
              <a:spLocks noChangeShapeType="1"/>
            </p:cNvSpPr>
            <p:nvPr/>
          </p:nvSpPr>
          <p:spPr bwMode="auto">
            <a:xfrm>
              <a:off x="4767" y="2807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6" name="Line 63"/>
            <p:cNvSpPr>
              <a:spLocks noChangeShapeType="1"/>
            </p:cNvSpPr>
            <p:nvPr/>
          </p:nvSpPr>
          <p:spPr bwMode="auto">
            <a:xfrm flipV="1">
              <a:off x="4767" y="1055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7" name="Line 64"/>
            <p:cNvSpPr>
              <a:spLocks noChangeShapeType="1"/>
            </p:cNvSpPr>
            <p:nvPr/>
          </p:nvSpPr>
          <p:spPr bwMode="auto">
            <a:xfrm>
              <a:off x="5068" y="2827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8" name="Line 65"/>
            <p:cNvSpPr>
              <a:spLocks noChangeShapeType="1"/>
            </p:cNvSpPr>
            <p:nvPr/>
          </p:nvSpPr>
          <p:spPr bwMode="auto">
            <a:xfrm flipV="1">
              <a:off x="5068" y="1055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9" name="Line 66"/>
            <p:cNvSpPr>
              <a:spLocks noChangeShapeType="1"/>
            </p:cNvSpPr>
            <p:nvPr/>
          </p:nvSpPr>
          <p:spPr bwMode="auto">
            <a:xfrm>
              <a:off x="5368" y="2807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0" name="Line 67"/>
            <p:cNvSpPr>
              <a:spLocks noChangeShapeType="1"/>
            </p:cNvSpPr>
            <p:nvPr/>
          </p:nvSpPr>
          <p:spPr bwMode="auto">
            <a:xfrm flipV="1">
              <a:off x="5368" y="1055"/>
              <a:ext cx="1" cy="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1" name="Freeform 68"/>
            <p:cNvSpPr>
              <a:spLocks/>
            </p:cNvSpPr>
            <p:nvPr/>
          </p:nvSpPr>
          <p:spPr bwMode="auto">
            <a:xfrm>
              <a:off x="3577" y="1055"/>
              <a:ext cx="1791" cy="1"/>
            </a:xfrm>
            <a:custGeom>
              <a:avLst/>
              <a:gdLst>
                <a:gd name="T0" fmla="*/ 0 w 1791"/>
                <a:gd name="T1" fmla="*/ 0 h 1"/>
                <a:gd name="T2" fmla="*/ 0 w 1791"/>
                <a:gd name="T3" fmla="*/ 0 h 1"/>
                <a:gd name="T4" fmla="*/ 1791 w 179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1" h="1">
                  <a:moveTo>
                    <a:pt x="0" y="0"/>
                  </a:moveTo>
                  <a:lnTo>
                    <a:pt x="0" y="0"/>
                  </a:lnTo>
                  <a:lnTo>
                    <a:pt x="179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2" name="Line 69"/>
            <p:cNvSpPr>
              <a:spLocks noChangeShapeType="1"/>
            </p:cNvSpPr>
            <p:nvPr/>
          </p:nvSpPr>
          <p:spPr bwMode="auto">
            <a:xfrm>
              <a:off x="3577" y="2847"/>
              <a:ext cx="179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4" name="Group 75"/>
          <p:cNvGrpSpPr>
            <a:grpSpLocks/>
          </p:cNvGrpSpPr>
          <p:nvPr/>
        </p:nvGrpSpPr>
        <p:grpSpPr bwMode="auto">
          <a:xfrm>
            <a:off x="6637338" y="1571626"/>
            <a:ext cx="527050" cy="3128963"/>
            <a:chOff x="3221" y="990"/>
            <a:chExt cx="332" cy="1971"/>
          </a:xfrm>
        </p:grpSpPr>
        <p:sp>
          <p:nvSpPr>
            <p:cNvPr id="12623" name="Rectangle 71"/>
            <p:cNvSpPr>
              <a:spLocks noChangeArrowheads="1"/>
            </p:cNvSpPr>
            <p:nvPr/>
          </p:nvSpPr>
          <p:spPr bwMode="auto">
            <a:xfrm>
              <a:off x="3221" y="278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0.00</a:t>
              </a:r>
              <a:endParaRPr lang="en-GB"/>
            </a:p>
          </p:txBody>
        </p:sp>
        <p:sp>
          <p:nvSpPr>
            <p:cNvPr id="12624" name="Rectangle 72"/>
            <p:cNvSpPr>
              <a:spLocks noChangeArrowheads="1"/>
            </p:cNvSpPr>
            <p:nvPr/>
          </p:nvSpPr>
          <p:spPr bwMode="auto">
            <a:xfrm>
              <a:off x="3221" y="2181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0.02</a:t>
              </a:r>
              <a:endParaRPr lang="en-GB"/>
            </a:p>
          </p:txBody>
        </p:sp>
        <p:sp>
          <p:nvSpPr>
            <p:cNvPr id="12625" name="Rectangle 73"/>
            <p:cNvSpPr>
              <a:spLocks noChangeArrowheads="1"/>
            </p:cNvSpPr>
            <p:nvPr/>
          </p:nvSpPr>
          <p:spPr bwMode="auto">
            <a:xfrm>
              <a:off x="3221" y="1590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0.04</a:t>
              </a:r>
              <a:endParaRPr lang="en-GB"/>
            </a:p>
          </p:txBody>
        </p:sp>
        <p:sp>
          <p:nvSpPr>
            <p:cNvPr id="12626" name="Rectangle 74"/>
            <p:cNvSpPr>
              <a:spLocks noChangeArrowheads="1"/>
            </p:cNvSpPr>
            <p:nvPr/>
          </p:nvSpPr>
          <p:spPr bwMode="auto">
            <a:xfrm>
              <a:off x="3221" y="990"/>
              <a:ext cx="3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  <a:latin typeface="Geneva" charset="0"/>
                </a:rPr>
                <a:t>0.06</a:t>
              </a:r>
              <a:endParaRPr lang="en-GB"/>
            </a:p>
          </p:txBody>
        </p:sp>
      </p:grpSp>
      <p:grpSp>
        <p:nvGrpSpPr>
          <p:cNvPr id="12305" name="Group 85"/>
          <p:cNvGrpSpPr>
            <a:grpSpLocks/>
          </p:cNvGrpSpPr>
          <p:nvPr/>
        </p:nvGrpSpPr>
        <p:grpSpPr bwMode="auto">
          <a:xfrm>
            <a:off x="7202488" y="1674814"/>
            <a:ext cx="2843212" cy="2846387"/>
            <a:chOff x="3577" y="1055"/>
            <a:chExt cx="1791" cy="1793"/>
          </a:xfrm>
        </p:grpSpPr>
        <p:sp>
          <p:nvSpPr>
            <p:cNvPr id="12614" name="Line 76"/>
            <p:cNvSpPr>
              <a:spLocks noChangeShapeType="1"/>
            </p:cNvSpPr>
            <p:nvPr/>
          </p:nvSpPr>
          <p:spPr bwMode="auto">
            <a:xfrm>
              <a:off x="3577" y="2847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5" name="Line 77"/>
            <p:cNvSpPr>
              <a:spLocks noChangeShapeType="1"/>
            </p:cNvSpPr>
            <p:nvPr/>
          </p:nvSpPr>
          <p:spPr bwMode="auto">
            <a:xfrm flipH="1">
              <a:off x="5328" y="2847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6" name="Line 78"/>
            <p:cNvSpPr>
              <a:spLocks noChangeShapeType="1"/>
            </p:cNvSpPr>
            <p:nvPr/>
          </p:nvSpPr>
          <p:spPr bwMode="auto">
            <a:xfrm>
              <a:off x="3577" y="2246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7" name="Line 79"/>
            <p:cNvSpPr>
              <a:spLocks noChangeShapeType="1"/>
            </p:cNvSpPr>
            <p:nvPr/>
          </p:nvSpPr>
          <p:spPr bwMode="auto">
            <a:xfrm flipH="1">
              <a:off x="5328" y="2246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Line 80"/>
            <p:cNvSpPr>
              <a:spLocks noChangeShapeType="1"/>
            </p:cNvSpPr>
            <p:nvPr/>
          </p:nvSpPr>
          <p:spPr bwMode="auto">
            <a:xfrm>
              <a:off x="3577" y="1656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Line 81"/>
            <p:cNvSpPr>
              <a:spLocks noChangeShapeType="1"/>
            </p:cNvSpPr>
            <p:nvPr/>
          </p:nvSpPr>
          <p:spPr bwMode="auto">
            <a:xfrm flipH="1">
              <a:off x="5328" y="1656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0" name="Line 82"/>
            <p:cNvSpPr>
              <a:spLocks noChangeShapeType="1"/>
            </p:cNvSpPr>
            <p:nvPr/>
          </p:nvSpPr>
          <p:spPr bwMode="auto">
            <a:xfrm>
              <a:off x="3577" y="1055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1" name="Line 83"/>
            <p:cNvSpPr>
              <a:spLocks noChangeShapeType="1"/>
            </p:cNvSpPr>
            <p:nvPr/>
          </p:nvSpPr>
          <p:spPr bwMode="auto">
            <a:xfrm flipH="1">
              <a:off x="5328" y="1055"/>
              <a:ext cx="4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Line 84"/>
            <p:cNvSpPr>
              <a:spLocks noChangeShapeType="1"/>
            </p:cNvSpPr>
            <p:nvPr/>
          </p:nvSpPr>
          <p:spPr bwMode="auto">
            <a:xfrm flipV="1">
              <a:off x="3577" y="1055"/>
              <a:ext cx="1" cy="17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6" name="Rectangle 86"/>
          <p:cNvSpPr>
            <a:spLocks noChangeArrowheads="1"/>
          </p:cNvSpPr>
          <p:nvPr/>
        </p:nvSpPr>
        <p:spPr bwMode="auto">
          <a:xfrm>
            <a:off x="7202489" y="1674814"/>
            <a:ext cx="2859087" cy="28606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87"/>
          <p:cNvSpPr>
            <a:spLocks noChangeShapeType="1"/>
          </p:cNvSpPr>
          <p:nvPr/>
        </p:nvSpPr>
        <p:spPr bwMode="auto">
          <a:xfrm>
            <a:off x="7202489" y="4519614"/>
            <a:ext cx="1587" cy="1587"/>
          </a:xfrm>
          <a:prstGeom prst="line">
            <a:avLst/>
          </a:prstGeom>
          <a:noFill/>
          <a:ln w="158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88"/>
          <p:cNvSpPr>
            <a:spLocks noChangeShapeType="1"/>
          </p:cNvSpPr>
          <p:nvPr/>
        </p:nvSpPr>
        <p:spPr bwMode="auto">
          <a:xfrm>
            <a:off x="7202489" y="1674814"/>
            <a:ext cx="1587" cy="1587"/>
          </a:xfrm>
          <a:prstGeom prst="line">
            <a:avLst/>
          </a:prstGeom>
          <a:noFill/>
          <a:ln w="158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89"/>
          <p:cNvSpPr>
            <a:spLocks noChangeShapeType="1"/>
          </p:cNvSpPr>
          <p:nvPr/>
        </p:nvSpPr>
        <p:spPr bwMode="auto">
          <a:xfrm>
            <a:off x="10045700" y="4519614"/>
            <a:ext cx="1588" cy="1587"/>
          </a:xfrm>
          <a:prstGeom prst="line">
            <a:avLst/>
          </a:prstGeom>
          <a:noFill/>
          <a:ln w="158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90"/>
          <p:cNvSpPr>
            <a:spLocks noChangeShapeType="1"/>
          </p:cNvSpPr>
          <p:nvPr/>
        </p:nvSpPr>
        <p:spPr bwMode="auto">
          <a:xfrm>
            <a:off x="10045700" y="1674814"/>
            <a:ext cx="1588" cy="1587"/>
          </a:xfrm>
          <a:prstGeom prst="line">
            <a:avLst/>
          </a:prstGeom>
          <a:noFill/>
          <a:ln w="15875">
            <a:solidFill>
              <a:srgbClr val="0000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Rectangle 91"/>
          <p:cNvSpPr>
            <a:spLocks noChangeArrowheads="1"/>
          </p:cNvSpPr>
          <p:nvPr/>
        </p:nvSpPr>
        <p:spPr bwMode="auto">
          <a:xfrm>
            <a:off x="7653339" y="4922838"/>
            <a:ext cx="201176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Geneva" charset="0"/>
              </a:rPr>
              <a:t>C / mole fraction</a:t>
            </a:r>
            <a:endParaRPr lang="en-GB"/>
          </a:p>
        </p:txBody>
      </p:sp>
      <p:sp>
        <p:nvSpPr>
          <p:cNvPr id="12312" name="Rectangle 92"/>
          <p:cNvSpPr>
            <a:spLocks noChangeArrowheads="1"/>
          </p:cNvSpPr>
          <p:nvPr/>
        </p:nvSpPr>
        <p:spPr bwMode="auto">
          <a:xfrm rot="-5400000">
            <a:off x="5279763" y="3018487"/>
            <a:ext cx="21881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Geneva" charset="0"/>
              </a:rPr>
              <a:t>Mn / mole fraction</a:t>
            </a:r>
            <a:endParaRPr lang="en-GB"/>
          </a:p>
        </p:txBody>
      </p:sp>
      <p:sp>
        <p:nvSpPr>
          <p:cNvPr id="12313" name="Line 93"/>
          <p:cNvSpPr>
            <a:spLocks noChangeShapeType="1"/>
          </p:cNvSpPr>
          <p:nvPr/>
        </p:nvSpPr>
        <p:spPr bwMode="auto">
          <a:xfrm>
            <a:off x="2816225" y="2486026"/>
            <a:ext cx="160338" cy="2049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4" name="Group 108"/>
          <p:cNvGrpSpPr>
            <a:grpSpLocks/>
          </p:cNvGrpSpPr>
          <p:nvPr/>
        </p:nvGrpSpPr>
        <p:grpSpPr bwMode="auto">
          <a:xfrm>
            <a:off x="2881314" y="2087564"/>
            <a:ext cx="333375" cy="1049337"/>
            <a:chOff x="855" y="1315"/>
            <a:chExt cx="210" cy="661"/>
          </a:xfrm>
        </p:grpSpPr>
        <p:sp>
          <p:nvSpPr>
            <p:cNvPr id="12600" name="Rectangle 94"/>
            <p:cNvSpPr>
              <a:spLocks noChangeArrowheads="1"/>
            </p:cNvSpPr>
            <p:nvPr/>
          </p:nvSpPr>
          <p:spPr bwMode="auto">
            <a:xfrm>
              <a:off x="1055" y="1315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" name="Rectangle 95"/>
            <p:cNvSpPr>
              <a:spLocks noChangeArrowheads="1"/>
            </p:cNvSpPr>
            <p:nvPr/>
          </p:nvSpPr>
          <p:spPr bwMode="auto">
            <a:xfrm>
              <a:off x="1035" y="1365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" name="Rectangle 96"/>
            <p:cNvSpPr>
              <a:spLocks noChangeArrowheads="1"/>
            </p:cNvSpPr>
            <p:nvPr/>
          </p:nvSpPr>
          <p:spPr bwMode="auto">
            <a:xfrm>
              <a:off x="1025" y="1415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" name="Rectangle 97"/>
            <p:cNvSpPr>
              <a:spLocks noChangeArrowheads="1"/>
            </p:cNvSpPr>
            <p:nvPr/>
          </p:nvSpPr>
          <p:spPr bwMode="auto">
            <a:xfrm>
              <a:off x="1005" y="1465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" name="Rectangle 98"/>
            <p:cNvSpPr>
              <a:spLocks noChangeArrowheads="1"/>
            </p:cNvSpPr>
            <p:nvPr/>
          </p:nvSpPr>
          <p:spPr bwMode="auto">
            <a:xfrm>
              <a:off x="995" y="1515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" name="Rectangle 99"/>
            <p:cNvSpPr>
              <a:spLocks noChangeArrowheads="1"/>
            </p:cNvSpPr>
            <p:nvPr/>
          </p:nvSpPr>
          <p:spPr bwMode="auto">
            <a:xfrm>
              <a:off x="975" y="15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" name="Rectangle 100"/>
            <p:cNvSpPr>
              <a:spLocks noChangeArrowheads="1"/>
            </p:cNvSpPr>
            <p:nvPr/>
          </p:nvSpPr>
          <p:spPr bwMode="auto">
            <a:xfrm>
              <a:off x="965" y="16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" name="Rectangle 101"/>
            <p:cNvSpPr>
              <a:spLocks noChangeArrowheads="1"/>
            </p:cNvSpPr>
            <p:nvPr/>
          </p:nvSpPr>
          <p:spPr bwMode="auto">
            <a:xfrm>
              <a:off x="945" y="16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" name="Rectangle 102"/>
            <p:cNvSpPr>
              <a:spLocks noChangeArrowheads="1"/>
            </p:cNvSpPr>
            <p:nvPr/>
          </p:nvSpPr>
          <p:spPr bwMode="auto">
            <a:xfrm>
              <a:off x="935" y="17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9" name="Rectangle 103"/>
            <p:cNvSpPr>
              <a:spLocks noChangeArrowheads="1"/>
            </p:cNvSpPr>
            <p:nvPr/>
          </p:nvSpPr>
          <p:spPr bwMode="auto">
            <a:xfrm>
              <a:off x="915" y="17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0" name="Rectangle 104"/>
            <p:cNvSpPr>
              <a:spLocks noChangeArrowheads="1"/>
            </p:cNvSpPr>
            <p:nvPr/>
          </p:nvSpPr>
          <p:spPr bwMode="auto">
            <a:xfrm>
              <a:off x="905" y="18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1" name="Rectangle 105"/>
            <p:cNvSpPr>
              <a:spLocks noChangeArrowheads="1"/>
            </p:cNvSpPr>
            <p:nvPr/>
          </p:nvSpPr>
          <p:spPr bwMode="auto">
            <a:xfrm>
              <a:off x="885" y="18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2" name="Rectangle 106"/>
            <p:cNvSpPr>
              <a:spLocks noChangeArrowheads="1"/>
            </p:cNvSpPr>
            <p:nvPr/>
          </p:nvSpPr>
          <p:spPr bwMode="auto">
            <a:xfrm>
              <a:off x="875" y="19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3" name="Rectangle 107"/>
            <p:cNvSpPr>
              <a:spLocks noChangeArrowheads="1"/>
            </p:cNvSpPr>
            <p:nvPr/>
          </p:nvSpPr>
          <p:spPr bwMode="auto">
            <a:xfrm>
              <a:off x="855" y="19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5" name="Group 126"/>
          <p:cNvGrpSpPr>
            <a:grpSpLocks/>
          </p:cNvGrpSpPr>
          <p:nvPr/>
        </p:nvGrpSpPr>
        <p:grpSpPr bwMode="auto">
          <a:xfrm>
            <a:off x="2865438" y="2373313"/>
            <a:ext cx="603250" cy="1033462"/>
            <a:chOff x="845" y="1495"/>
            <a:chExt cx="380" cy="651"/>
          </a:xfrm>
        </p:grpSpPr>
        <p:sp>
          <p:nvSpPr>
            <p:cNvPr id="12583" name="Freeform 109"/>
            <p:cNvSpPr>
              <a:spLocks/>
            </p:cNvSpPr>
            <p:nvPr/>
          </p:nvSpPr>
          <p:spPr bwMode="auto">
            <a:xfrm>
              <a:off x="845" y="213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4" name="Freeform 110"/>
            <p:cNvSpPr>
              <a:spLocks/>
            </p:cNvSpPr>
            <p:nvPr/>
          </p:nvSpPr>
          <p:spPr bwMode="auto">
            <a:xfrm>
              <a:off x="865" y="209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5" name="Freeform 111"/>
            <p:cNvSpPr>
              <a:spLocks/>
            </p:cNvSpPr>
            <p:nvPr/>
          </p:nvSpPr>
          <p:spPr bwMode="auto">
            <a:xfrm>
              <a:off x="885" y="205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6" name="Freeform 112"/>
            <p:cNvSpPr>
              <a:spLocks/>
            </p:cNvSpPr>
            <p:nvPr/>
          </p:nvSpPr>
          <p:spPr bwMode="auto">
            <a:xfrm>
              <a:off x="915" y="201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7" name="Freeform 113"/>
            <p:cNvSpPr>
              <a:spLocks/>
            </p:cNvSpPr>
            <p:nvPr/>
          </p:nvSpPr>
          <p:spPr bwMode="auto">
            <a:xfrm>
              <a:off x="935" y="197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8" name="Freeform 114"/>
            <p:cNvSpPr>
              <a:spLocks/>
            </p:cNvSpPr>
            <p:nvPr/>
          </p:nvSpPr>
          <p:spPr bwMode="auto">
            <a:xfrm>
              <a:off x="955" y="193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9" name="Freeform 115"/>
            <p:cNvSpPr>
              <a:spLocks/>
            </p:cNvSpPr>
            <p:nvPr/>
          </p:nvSpPr>
          <p:spPr bwMode="auto">
            <a:xfrm>
              <a:off x="975" y="189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0" name="Freeform 116"/>
            <p:cNvSpPr>
              <a:spLocks/>
            </p:cNvSpPr>
            <p:nvPr/>
          </p:nvSpPr>
          <p:spPr bwMode="auto">
            <a:xfrm>
              <a:off x="1005" y="185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1" name="Freeform 117"/>
            <p:cNvSpPr>
              <a:spLocks/>
            </p:cNvSpPr>
            <p:nvPr/>
          </p:nvSpPr>
          <p:spPr bwMode="auto">
            <a:xfrm>
              <a:off x="1025" y="181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2" name="Freeform 118"/>
            <p:cNvSpPr>
              <a:spLocks/>
            </p:cNvSpPr>
            <p:nvPr/>
          </p:nvSpPr>
          <p:spPr bwMode="auto">
            <a:xfrm>
              <a:off x="1045" y="177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Freeform 119"/>
            <p:cNvSpPr>
              <a:spLocks/>
            </p:cNvSpPr>
            <p:nvPr/>
          </p:nvSpPr>
          <p:spPr bwMode="auto">
            <a:xfrm>
              <a:off x="1065" y="173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Freeform 120"/>
            <p:cNvSpPr>
              <a:spLocks/>
            </p:cNvSpPr>
            <p:nvPr/>
          </p:nvSpPr>
          <p:spPr bwMode="auto">
            <a:xfrm>
              <a:off x="1095" y="169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Freeform 121"/>
            <p:cNvSpPr>
              <a:spLocks/>
            </p:cNvSpPr>
            <p:nvPr/>
          </p:nvSpPr>
          <p:spPr bwMode="auto">
            <a:xfrm>
              <a:off x="1115" y="165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" name="Freeform 122"/>
            <p:cNvSpPr>
              <a:spLocks/>
            </p:cNvSpPr>
            <p:nvPr/>
          </p:nvSpPr>
          <p:spPr bwMode="auto">
            <a:xfrm>
              <a:off x="1135" y="161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" name="Freeform 123"/>
            <p:cNvSpPr>
              <a:spLocks/>
            </p:cNvSpPr>
            <p:nvPr/>
          </p:nvSpPr>
          <p:spPr bwMode="auto">
            <a:xfrm>
              <a:off x="1155" y="157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" name="Freeform 124"/>
            <p:cNvSpPr>
              <a:spLocks/>
            </p:cNvSpPr>
            <p:nvPr/>
          </p:nvSpPr>
          <p:spPr bwMode="auto">
            <a:xfrm>
              <a:off x="1185" y="1535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" name="Freeform 125"/>
            <p:cNvSpPr>
              <a:spLocks/>
            </p:cNvSpPr>
            <p:nvPr/>
          </p:nvSpPr>
          <p:spPr bwMode="auto">
            <a:xfrm>
              <a:off x="1205" y="1495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6" name="Group 145"/>
          <p:cNvGrpSpPr>
            <a:grpSpLocks/>
          </p:cNvGrpSpPr>
          <p:nvPr/>
        </p:nvGrpSpPr>
        <p:grpSpPr bwMode="auto">
          <a:xfrm>
            <a:off x="2897189" y="2565401"/>
            <a:ext cx="873125" cy="1095375"/>
            <a:chOff x="865" y="1616"/>
            <a:chExt cx="550" cy="690"/>
          </a:xfrm>
        </p:grpSpPr>
        <p:sp>
          <p:nvSpPr>
            <p:cNvPr id="12565" name="Freeform 127"/>
            <p:cNvSpPr>
              <a:spLocks/>
            </p:cNvSpPr>
            <p:nvPr/>
          </p:nvSpPr>
          <p:spPr bwMode="auto">
            <a:xfrm>
              <a:off x="1395" y="161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6" name="Freeform 128"/>
            <p:cNvSpPr>
              <a:spLocks/>
            </p:cNvSpPr>
            <p:nvPr/>
          </p:nvSpPr>
          <p:spPr bwMode="auto">
            <a:xfrm>
              <a:off x="1365" y="165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7" name="Freeform 129"/>
            <p:cNvSpPr>
              <a:spLocks/>
            </p:cNvSpPr>
            <p:nvPr/>
          </p:nvSpPr>
          <p:spPr bwMode="auto">
            <a:xfrm>
              <a:off x="1335" y="169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8" name="Freeform 130"/>
            <p:cNvSpPr>
              <a:spLocks/>
            </p:cNvSpPr>
            <p:nvPr/>
          </p:nvSpPr>
          <p:spPr bwMode="auto">
            <a:xfrm>
              <a:off x="1305" y="173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9" name="Freeform 131"/>
            <p:cNvSpPr>
              <a:spLocks/>
            </p:cNvSpPr>
            <p:nvPr/>
          </p:nvSpPr>
          <p:spPr bwMode="auto">
            <a:xfrm>
              <a:off x="1265" y="177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0" name="Freeform 132"/>
            <p:cNvSpPr>
              <a:spLocks/>
            </p:cNvSpPr>
            <p:nvPr/>
          </p:nvSpPr>
          <p:spPr bwMode="auto">
            <a:xfrm>
              <a:off x="1235" y="181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1" name="Freeform 133"/>
            <p:cNvSpPr>
              <a:spLocks/>
            </p:cNvSpPr>
            <p:nvPr/>
          </p:nvSpPr>
          <p:spPr bwMode="auto">
            <a:xfrm>
              <a:off x="1205" y="185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2" name="Freeform 134"/>
            <p:cNvSpPr>
              <a:spLocks/>
            </p:cNvSpPr>
            <p:nvPr/>
          </p:nvSpPr>
          <p:spPr bwMode="auto">
            <a:xfrm>
              <a:off x="1175" y="189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3" name="Freeform 135"/>
            <p:cNvSpPr>
              <a:spLocks/>
            </p:cNvSpPr>
            <p:nvPr/>
          </p:nvSpPr>
          <p:spPr bwMode="auto">
            <a:xfrm>
              <a:off x="1145" y="193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4" name="Freeform 136"/>
            <p:cNvSpPr>
              <a:spLocks/>
            </p:cNvSpPr>
            <p:nvPr/>
          </p:nvSpPr>
          <p:spPr bwMode="auto">
            <a:xfrm>
              <a:off x="1115" y="197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5" name="Freeform 137"/>
            <p:cNvSpPr>
              <a:spLocks/>
            </p:cNvSpPr>
            <p:nvPr/>
          </p:nvSpPr>
          <p:spPr bwMode="auto">
            <a:xfrm>
              <a:off x="1085" y="201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6" name="Freeform 138"/>
            <p:cNvSpPr>
              <a:spLocks/>
            </p:cNvSpPr>
            <p:nvPr/>
          </p:nvSpPr>
          <p:spPr bwMode="auto">
            <a:xfrm>
              <a:off x="1055" y="205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7" name="Freeform 139"/>
            <p:cNvSpPr>
              <a:spLocks/>
            </p:cNvSpPr>
            <p:nvPr/>
          </p:nvSpPr>
          <p:spPr bwMode="auto">
            <a:xfrm>
              <a:off x="1015" y="209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8" name="Freeform 140"/>
            <p:cNvSpPr>
              <a:spLocks/>
            </p:cNvSpPr>
            <p:nvPr/>
          </p:nvSpPr>
          <p:spPr bwMode="auto">
            <a:xfrm>
              <a:off x="985" y="213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9" name="Freeform 141"/>
            <p:cNvSpPr>
              <a:spLocks/>
            </p:cNvSpPr>
            <p:nvPr/>
          </p:nvSpPr>
          <p:spPr bwMode="auto">
            <a:xfrm>
              <a:off x="955" y="217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0" name="Freeform 142"/>
            <p:cNvSpPr>
              <a:spLocks/>
            </p:cNvSpPr>
            <p:nvPr/>
          </p:nvSpPr>
          <p:spPr bwMode="auto">
            <a:xfrm>
              <a:off x="925" y="221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1" name="Freeform 143"/>
            <p:cNvSpPr>
              <a:spLocks/>
            </p:cNvSpPr>
            <p:nvPr/>
          </p:nvSpPr>
          <p:spPr bwMode="auto">
            <a:xfrm>
              <a:off x="895" y="225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2" name="Freeform 144"/>
            <p:cNvSpPr>
              <a:spLocks/>
            </p:cNvSpPr>
            <p:nvPr/>
          </p:nvSpPr>
          <p:spPr bwMode="auto">
            <a:xfrm>
              <a:off x="865" y="2296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10 h 10"/>
                <a:gd name="T4" fmla="*/ 10 w 20"/>
                <a:gd name="T5" fmla="*/ 10 h 10"/>
                <a:gd name="T6" fmla="*/ 20 w 20"/>
                <a:gd name="T7" fmla="*/ 0 h 10"/>
                <a:gd name="T8" fmla="*/ 10 w 2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7" name="Group 165"/>
          <p:cNvGrpSpPr>
            <a:grpSpLocks/>
          </p:cNvGrpSpPr>
          <p:nvPr/>
        </p:nvGrpSpPr>
        <p:grpSpPr bwMode="auto">
          <a:xfrm>
            <a:off x="2913064" y="2835276"/>
            <a:ext cx="1158875" cy="1000125"/>
            <a:chOff x="875" y="1786"/>
            <a:chExt cx="730" cy="630"/>
          </a:xfrm>
        </p:grpSpPr>
        <p:sp>
          <p:nvSpPr>
            <p:cNvPr id="12546" name="Freeform 146"/>
            <p:cNvSpPr>
              <a:spLocks/>
            </p:cNvSpPr>
            <p:nvPr/>
          </p:nvSpPr>
          <p:spPr bwMode="auto">
            <a:xfrm>
              <a:off x="875" y="239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7" name="Freeform 147"/>
            <p:cNvSpPr>
              <a:spLocks/>
            </p:cNvSpPr>
            <p:nvPr/>
          </p:nvSpPr>
          <p:spPr bwMode="auto">
            <a:xfrm>
              <a:off x="915" y="236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8" name="Freeform 148"/>
            <p:cNvSpPr>
              <a:spLocks/>
            </p:cNvSpPr>
            <p:nvPr/>
          </p:nvSpPr>
          <p:spPr bwMode="auto">
            <a:xfrm>
              <a:off x="955" y="232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9" name="Freeform 149"/>
            <p:cNvSpPr>
              <a:spLocks/>
            </p:cNvSpPr>
            <p:nvPr/>
          </p:nvSpPr>
          <p:spPr bwMode="auto">
            <a:xfrm>
              <a:off x="995" y="229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0" name="Freeform 150"/>
            <p:cNvSpPr>
              <a:spLocks/>
            </p:cNvSpPr>
            <p:nvPr/>
          </p:nvSpPr>
          <p:spPr bwMode="auto">
            <a:xfrm>
              <a:off x="1035" y="225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1" name="Freeform 151"/>
            <p:cNvSpPr>
              <a:spLocks/>
            </p:cNvSpPr>
            <p:nvPr/>
          </p:nvSpPr>
          <p:spPr bwMode="auto">
            <a:xfrm>
              <a:off x="1075" y="222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2" name="Freeform 152"/>
            <p:cNvSpPr>
              <a:spLocks/>
            </p:cNvSpPr>
            <p:nvPr/>
          </p:nvSpPr>
          <p:spPr bwMode="auto">
            <a:xfrm>
              <a:off x="1115" y="219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3" name="Freeform 153"/>
            <p:cNvSpPr>
              <a:spLocks/>
            </p:cNvSpPr>
            <p:nvPr/>
          </p:nvSpPr>
          <p:spPr bwMode="auto">
            <a:xfrm>
              <a:off x="1155" y="215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4" name="Freeform 154"/>
            <p:cNvSpPr>
              <a:spLocks/>
            </p:cNvSpPr>
            <p:nvPr/>
          </p:nvSpPr>
          <p:spPr bwMode="auto">
            <a:xfrm>
              <a:off x="1195" y="212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5" name="Freeform 155"/>
            <p:cNvSpPr>
              <a:spLocks/>
            </p:cNvSpPr>
            <p:nvPr/>
          </p:nvSpPr>
          <p:spPr bwMode="auto">
            <a:xfrm>
              <a:off x="1235" y="208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6" name="Freeform 156"/>
            <p:cNvSpPr>
              <a:spLocks/>
            </p:cNvSpPr>
            <p:nvPr/>
          </p:nvSpPr>
          <p:spPr bwMode="auto">
            <a:xfrm>
              <a:off x="1275" y="205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7" name="Freeform 157"/>
            <p:cNvSpPr>
              <a:spLocks/>
            </p:cNvSpPr>
            <p:nvPr/>
          </p:nvSpPr>
          <p:spPr bwMode="auto">
            <a:xfrm>
              <a:off x="1315" y="202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8" name="Freeform 158"/>
            <p:cNvSpPr>
              <a:spLocks/>
            </p:cNvSpPr>
            <p:nvPr/>
          </p:nvSpPr>
          <p:spPr bwMode="auto">
            <a:xfrm>
              <a:off x="1355" y="198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9" name="Freeform 159"/>
            <p:cNvSpPr>
              <a:spLocks/>
            </p:cNvSpPr>
            <p:nvPr/>
          </p:nvSpPr>
          <p:spPr bwMode="auto">
            <a:xfrm>
              <a:off x="1395" y="195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0" name="Freeform 160"/>
            <p:cNvSpPr>
              <a:spLocks/>
            </p:cNvSpPr>
            <p:nvPr/>
          </p:nvSpPr>
          <p:spPr bwMode="auto">
            <a:xfrm>
              <a:off x="1435" y="191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1" name="Freeform 161"/>
            <p:cNvSpPr>
              <a:spLocks/>
            </p:cNvSpPr>
            <p:nvPr/>
          </p:nvSpPr>
          <p:spPr bwMode="auto">
            <a:xfrm>
              <a:off x="1475" y="188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2" name="Freeform 162"/>
            <p:cNvSpPr>
              <a:spLocks/>
            </p:cNvSpPr>
            <p:nvPr/>
          </p:nvSpPr>
          <p:spPr bwMode="auto">
            <a:xfrm>
              <a:off x="1515" y="185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3" name="Freeform 163"/>
            <p:cNvSpPr>
              <a:spLocks/>
            </p:cNvSpPr>
            <p:nvPr/>
          </p:nvSpPr>
          <p:spPr bwMode="auto">
            <a:xfrm>
              <a:off x="1555" y="181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" name="Freeform 164"/>
            <p:cNvSpPr>
              <a:spLocks/>
            </p:cNvSpPr>
            <p:nvPr/>
          </p:nvSpPr>
          <p:spPr bwMode="auto">
            <a:xfrm>
              <a:off x="1595" y="178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8" name="Group 188"/>
          <p:cNvGrpSpPr>
            <a:grpSpLocks/>
          </p:cNvGrpSpPr>
          <p:nvPr/>
        </p:nvGrpSpPr>
        <p:grpSpPr bwMode="auto">
          <a:xfrm>
            <a:off x="2960689" y="3089276"/>
            <a:ext cx="1349375" cy="841375"/>
            <a:chOff x="905" y="1946"/>
            <a:chExt cx="850" cy="530"/>
          </a:xfrm>
        </p:grpSpPr>
        <p:sp>
          <p:nvSpPr>
            <p:cNvPr id="12524" name="Freeform 166"/>
            <p:cNvSpPr>
              <a:spLocks/>
            </p:cNvSpPr>
            <p:nvPr/>
          </p:nvSpPr>
          <p:spPr bwMode="auto">
            <a:xfrm>
              <a:off x="1745" y="194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Freeform 167"/>
            <p:cNvSpPr>
              <a:spLocks/>
            </p:cNvSpPr>
            <p:nvPr/>
          </p:nvSpPr>
          <p:spPr bwMode="auto">
            <a:xfrm>
              <a:off x="1705" y="196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Freeform 168"/>
            <p:cNvSpPr>
              <a:spLocks/>
            </p:cNvSpPr>
            <p:nvPr/>
          </p:nvSpPr>
          <p:spPr bwMode="auto">
            <a:xfrm>
              <a:off x="1665" y="199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Freeform 169"/>
            <p:cNvSpPr>
              <a:spLocks/>
            </p:cNvSpPr>
            <p:nvPr/>
          </p:nvSpPr>
          <p:spPr bwMode="auto">
            <a:xfrm>
              <a:off x="1625" y="201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Freeform 170"/>
            <p:cNvSpPr>
              <a:spLocks/>
            </p:cNvSpPr>
            <p:nvPr/>
          </p:nvSpPr>
          <p:spPr bwMode="auto">
            <a:xfrm>
              <a:off x="1585" y="204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Freeform 171"/>
            <p:cNvSpPr>
              <a:spLocks/>
            </p:cNvSpPr>
            <p:nvPr/>
          </p:nvSpPr>
          <p:spPr bwMode="auto">
            <a:xfrm>
              <a:off x="1545" y="206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Freeform 172"/>
            <p:cNvSpPr>
              <a:spLocks/>
            </p:cNvSpPr>
            <p:nvPr/>
          </p:nvSpPr>
          <p:spPr bwMode="auto">
            <a:xfrm>
              <a:off x="1505" y="208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Freeform 173"/>
            <p:cNvSpPr>
              <a:spLocks/>
            </p:cNvSpPr>
            <p:nvPr/>
          </p:nvSpPr>
          <p:spPr bwMode="auto">
            <a:xfrm>
              <a:off x="1465" y="211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Freeform 174"/>
            <p:cNvSpPr>
              <a:spLocks/>
            </p:cNvSpPr>
            <p:nvPr/>
          </p:nvSpPr>
          <p:spPr bwMode="auto">
            <a:xfrm>
              <a:off x="1425" y="213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Freeform 175"/>
            <p:cNvSpPr>
              <a:spLocks/>
            </p:cNvSpPr>
            <p:nvPr/>
          </p:nvSpPr>
          <p:spPr bwMode="auto">
            <a:xfrm>
              <a:off x="1385" y="216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Freeform 176"/>
            <p:cNvSpPr>
              <a:spLocks/>
            </p:cNvSpPr>
            <p:nvPr/>
          </p:nvSpPr>
          <p:spPr bwMode="auto">
            <a:xfrm>
              <a:off x="1345" y="218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Freeform 177"/>
            <p:cNvSpPr>
              <a:spLocks/>
            </p:cNvSpPr>
            <p:nvPr/>
          </p:nvSpPr>
          <p:spPr bwMode="auto">
            <a:xfrm>
              <a:off x="1305" y="221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Freeform 178"/>
            <p:cNvSpPr>
              <a:spLocks/>
            </p:cNvSpPr>
            <p:nvPr/>
          </p:nvSpPr>
          <p:spPr bwMode="auto">
            <a:xfrm>
              <a:off x="1265" y="223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7" name="Freeform 179"/>
            <p:cNvSpPr>
              <a:spLocks/>
            </p:cNvSpPr>
            <p:nvPr/>
          </p:nvSpPr>
          <p:spPr bwMode="auto">
            <a:xfrm>
              <a:off x="1225" y="225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8" name="Freeform 180"/>
            <p:cNvSpPr>
              <a:spLocks/>
            </p:cNvSpPr>
            <p:nvPr/>
          </p:nvSpPr>
          <p:spPr bwMode="auto">
            <a:xfrm>
              <a:off x="1185" y="228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9" name="Freeform 181"/>
            <p:cNvSpPr>
              <a:spLocks/>
            </p:cNvSpPr>
            <p:nvPr/>
          </p:nvSpPr>
          <p:spPr bwMode="auto">
            <a:xfrm>
              <a:off x="1145" y="230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0" name="Freeform 182"/>
            <p:cNvSpPr>
              <a:spLocks/>
            </p:cNvSpPr>
            <p:nvPr/>
          </p:nvSpPr>
          <p:spPr bwMode="auto">
            <a:xfrm>
              <a:off x="1105" y="233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1" name="Freeform 183"/>
            <p:cNvSpPr>
              <a:spLocks/>
            </p:cNvSpPr>
            <p:nvPr/>
          </p:nvSpPr>
          <p:spPr bwMode="auto">
            <a:xfrm>
              <a:off x="1065" y="235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2" name="Freeform 184"/>
            <p:cNvSpPr>
              <a:spLocks/>
            </p:cNvSpPr>
            <p:nvPr/>
          </p:nvSpPr>
          <p:spPr bwMode="auto">
            <a:xfrm>
              <a:off x="1025" y="237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3" name="Freeform 185"/>
            <p:cNvSpPr>
              <a:spLocks/>
            </p:cNvSpPr>
            <p:nvPr/>
          </p:nvSpPr>
          <p:spPr bwMode="auto">
            <a:xfrm>
              <a:off x="985" y="240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4" name="Freeform 186"/>
            <p:cNvSpPr>
              <a:spLocks/>
            </p:cNvSpPr>
            <p:nvPr/>
          </p:nvSpPr>
          <p:spPr bwMode="auto">
            <a:xfrm>
              <a:off x="945" y="242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5" name="Freeform 187"/>
            <p:cNvSpPr>
              <a:spLocks/>
            </p:cNvSpPr>
            <p:nvPr/>
          </p:nvSpPr>
          <p:spPr bwMode="auto">
            <a:xfrm>
              <a:off x="905" y="2456"/>
              <a:ext cx="10" cy="20"/>
            </a:xfrm>
            <a:custGeom>
              <a:avLst/>
              <a:gdLst>
                <a:gd name="T0" fmla="*/ 10 w 10"/>
                <a:gd name="T1" fmla="*/ 0 h 20"/>
                <a:gd name="T2" fmla="*/ 0 w 10"/>
                <a:gd name="T3" fmla="*/ 10 h 20"/>
                <a:gd name="T4" fmla="*/ 0 w 10"/>
                <a:gd name="T5" fmla="*/ 20 h 20"/>
                <a:gd name="T6" fmla="*/ 10 w 10"/>
                <a:gd name="T7" fmla="*/ 10 h 20"/>
                <a:gd name="T8" fmla="*/ 10 w 1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9" name="Group 211"/>
          <p:cNvGrpSpPr>
            <a:grpSpLocks/>
          </p:cNvGrpSpPr>
          <p:nvPr/>
        </p:nvGrpSpPr>
        <p:grpSpPr bwMode="auto">
          <a:xfrm>
            <a:off x="2944813" y="3359151"/>
            <a:ext cx="1682750" cy="714375"/>
            <a:chOff x="895" y="2116"/>
            <a:chExt cx="1060" cy="450"/>
          </a:xfrm>
        </p:grpSpPr>
        <p:sp>
          <p:nvSpPr>
            <p:cNvPr id="12502" name="Rectangle 189"/>
            <p:cNvSpPr>
              <a:spLocks noChangeArrowheads="1"/>
            </p:cNvSpPr>
            <p:nvPr/>
          </p:nvSpPr>
          <p:spPr bwMode="auto">
            <a:xfrm>
              <a:off x="895" y="25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Rectangle 190"/>
            <p:cNvSpPr>
              <a:spLocks noChangeArrowheads="1"/>
            </p:cNvSpPr>
            <p:nvPr/>
          </p:nvSpPr>
          <p:spPr bwMode="auto">
            <a:xfrm>
              <a:off x="945" y="25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Rectangle 191"/>
            <p:cNvSpPr>
              <a:spLocks noChangeArrowheads="1"/>
            </p:cNvSpPr>
            <p:nvPr/>
          </p:nvSpPr>
          <p:spPr bwMode="auto">
            <a:xfrm>
              <a:off x="995" y="25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Rectangle 192"/>
            <p:cNvSpPr>
              <a:spLocks noChangeArrowheads="1"/>
            </p:cNvSpPr>
            <p:nvPr/>
          </p:nvSpPr>
          <p:spPr bwMode="auto">
            <a:xfrm>
              <a:off x="1045" y="249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Rectangle 193"/>
            <p:cNvSpPr>
              <a:spLocks noChangeArrowheads="1"/>
            </p:cNvSpPr>
            <p:nvPr/>
          </p:nvSpPr>
          <p:spPr bwMode="auto">
            <a:xfrm>
              <a:off x="1095" y="247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Rectangle 194"/>
            <p:cNvSpPr>
              <a:spLocks noChangeArrowheads="1"/>
            </p:cNvSpPr>
            <p:nvPr/>
          </p:nvSpPr>
          <p:spPr bwMode="auto">
            <a:xfrm>
              <a:off x="1145" y="24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Rectangle 195"/>
            <p:cNvSpPr>
              <a:spLocks noChangeArrowheads="1"/>
            </p:cNvSpPr>
            <p:nvPr/>
          </p:nvSpPr>
          <p:spPr bwMode="auto">
            <a:xfrm>
              <a:off x="1195" y="24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Rectangle 196"/>
            <p:cNvSpPr>
              <a:spLocks noChangeArrowheads="1"/>
            </p:cNvSpPr>
            <p:nvPr/>
          </p:nvSpPr>
          <p:spPr bwMode="auto">
            <a:xfrm>
              <a:off x="1245" y="24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Rectangle 197"/>
            <p:cNvSpPr>
              <a:spLocks noChangeArrowheads="1"/>
            </p:cNvSpPr>
            <p:nvPr/>
          </p:nvSpPr>
          <p:spPr bwMode="auto">
            <a:xfrm>
              <a:off x="1295" y="23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Rectangle 198"/>
            <p:cNvSpPr>
              <a:spLocks noChangeArrowheads="1"/>
            </p:cNvSpPr>
            <p:nvPr/>
          </p:nvSpPr>
          <p:spPr bwMode="auto">
            <a:xfrm>
              <a:off x="1345" y="23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Rectangle 199"/>
            <p:cNvSpPr>
              <a:spLocks noChangeArrowheads="1"/>
            </p:cNvSpPr>
            <p:nvPr/>
          </p:nvSpPr>
          <p:spPr bwMode="auto">
            <a:xfrm>
              <a:off x="1395" y="23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Rectangle 200"/>
            <p:cNvSpPr>
              <a:spLocks noChangeArrowheads="1"/>
            </p:cNvSpPr>
            <p:nvPr/>
          </p:nvSpPr>
          <p:spPr bwMode="auto">
            <a:xfrm>
              <a:off x="1445" y="23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Rectangle 201"/>
            <p:cNvSpPr>
              <a:spLocks noChangeArrowheads="1"/>
            </p:cNvSpPr>
            <p:nvPr/>
          </p:nvSpPr>
          <p:spPr bwMode="auto">
            <a:xfrm>
              <a:off x="1495" y="23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Rectangle 202"/>
            <p:cNvSpPr>
              <a:spLocks noChangeArrowheads="1"/>
            </p:cNvSpPr>
            <p:nvPr/>
          </p:nvSpPr>
          <p:spPr bwMode="auto">
            <a:xfrm>
              <a:off x="1545" y="22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Rectangle 203"/>
            <p:cNvSpPr>
              <a:spLocks noChangeArrowheads="1"/>
            </p:cNvSpPr>
            <p:nvPr/>
          </p:nvSpPr>
          <p:spPr bwMode="auto">
            <a:xfrm>
              <a:off x="1595" y="22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Rectangle 204"/>
            <p:cNvSpPr>
              <a:spLocks noChangeArrowheads="1"/>
            </p:cNvSpPr>
            <p:nvPr/>
          </p:nvSpPr>
          <p:spPr bwMode="auto">
            <a:xfrm>
              <a:off x="1645" y="22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Rectangle 205"/>
            <p:cNvSpPr>
              <a:spLocks noChangeArrowheads="1"/>
            </p:cNvSpPr>
            <p:nvPr/>
          </p:nvSpPr>
          <p:spPr bwMode="auto">
            <a:xfrm>
              <a:off x="1695" y="22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Rectangle 206"/>
            <p:cNvSpPr>
              <a:spLocks noChangeArrowheads="1"/>
            </p:cNvSpPr>
            <p:nvPr/>
          </p:nvSpPr>
          <p:spPr bwMode="auto">
            <a:xfrm>
              <a:off x="1745" y="22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Rectangle 207"/>
            <p:cNvSpPr>
              <a:spLocks noChangeArrowheads="1"/>
            </p:cNvSpPr>
            <p:nvPr/>
          </p:nvSpPr>
          <p:spPr bwMode="auto">
            <a:xfrm>
              <a:off x="1795" y="21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Rectangle 208"/>
            <p:cNvSpPr>
              <a:spLocks noChangeArrowheads="1"/>
            </p:cNvSpPr>
            <p:nvPr/>
          </p:nvSpPr>
          <p:spPr bwMode="auto">
            <a:xfrm>
              <a:off x="1845" y="21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Rectangle 209"/>
            <p:cNvSpPr>
              <a:spLocks noChangeArrowheads="1"/>
            </p:cNvSpPr>
            <p:nvPr/>
          </p:nvSpPr>
          <p:spPr bwMode="auto">
            <a:xfrm>
              <a:off x="1895" y="21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" name="Rectangle 210"/>
            <p:cNvSpPr>
              <a:spLocks noChangeArrowheads="1"/>
            </p:cNvSpPr>
            <p:nvPr/>
          </p:nvSpPr>
          <p:spPr bwMode="auto">
            <a:xfrm>
              <a:off x="1945" y="21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0" name="Group 237"/>
          <p:cNvGrpSpPr>
            <a:grpSpLocks/>
          </p:cNvGrpSpPr>
          <p:nvPr/>
        </p:nvGrpSpPr>
        <p:grpSpPr bwMode="auto">
          <a:xfrm>
            <a:off x="2992439" y="3692525"/>
            <a:ext cx="1920875" cy="539750"/>
            <a:chOff x="925" y="2326"/>
            <a:chExt cx="1210" cy="340"/>
          </a:xfrm>
        </p:grpSpPr>
        <p:sp>
          <p:nvSpPr>
            <p:cNvPr id="12477" name="Rectangle 212"/>
            <p:cNvSpPr>
              <a:spLocks noChangeArrowheads="1"/>
            </p:cNvSpPr>
            <p:nvPr/>
          </p:nvSpPr>
          <p:spPr bwMode="auto">
            <a:xfrm>
              <a:off x="2125" y="23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Rectangle 213"/>
            <p:cNvSpPr>
              <a:spLocks noChangeArrowheads="1"/>
            </p:cNvSpPr>
            <p:nvPr/>
          </p:nvSpPr>
          <p:spPr bwMode="auto">
            <a:xfrm>
              <a:off x="2075" y="23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Rectangle 214"/>
            <p:cNvSpPr>
              <a:spLocks noChangeArrowheads="1"/>
            </p:cNvSpPr>
            <p:nvPr/>
          </p:nvSpPr>
          <p:spPr bwMode="auto">
            <a:xfrm>
              <a:off x="2025" y="23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Rectangle 215"/>
            <p:cNvSpPr>
              <a:spLocks noChangeArrowheads="1"/>
            </p:cNvSpPr>
            <p:nvPr/>
          </p:nvSpPr>
          <p:spPr bwMode="auto">
            <a:xfrm>
              <a:off x="1975" y="23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Rectangle 216"/>
            <p:cNvSpPr>
              <a:spLocks noChangeArrowheads="1"/>
            </p:cNvSpPr>
            <p:nvPr/>
          </p:nvSpPr>
          <p:spPr bwMode="auto">
            <a:xfrm>
              <a:off x="1925" y="237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2" name="Rectangle 217"/>
            <p:cNvSpPr>
              <a:spLocks noChangeArrowheads="1"/>
            </p:cNvSpPr>
            <p:nvPr/>
          </p:nvSpPr>
          <p:spPr bwMode="auto">
            <a:xfrm>
              <a:off x="1875" y="239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Rectangle 218"/>
            <p:cNvSpPr>
              <a:spLocks noChangeArrowheads="1"/>
            </p:cNvSpPr>
            <p:nvPr/>
          </p:nvSpPr>
          <p:spPr bwMode="auto">
            <a:xfrm>
              <a:off x="1825" y="24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Rectangle 219"/>
            <p:cNvSpPr>
              <a:spLocks noChangeArrowheads="1"/>
            </p:cNvSpPr>
            <p:nvPr/>
          </p:nvSpPr>
          <p:spPr bwMode="auto">
            <a:xfrm>
              <a:off x="1775" y="24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Rectangle 220"/>
            <p:cNvSpPr>
              <a:spLocks noChangeArrowheads="1"/>
            </p:cNvSpPr>
            <p:nvPr/>
          </p:nvSpPr>
          <p:spPr bwMode="auto">
            <a:xfrm>
              <a:off x="1725" y="24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Rectangle 221"/>
            <p:cNvSpPr>
              <a:spLocks noChangeArrowheads="1"/>
            </p:cNvSpPr>
            <p:nvPr/>
          </p:nvSpPr>
          <p:spPr bwMode="auto">
            <a:xfrm>
              <a:off x="1675" y="24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Rectangle 222"/>
            <p:cNvSpPr>
              <a:spLocks noChangeArrowheads="1"/>
            </p:cNvSpPr>
            <p:nvPr/>
          </p:nvSpPr>
          <p:spPr bwMode="auto">
            <a:xfrm>
              <a:off x="1625" y="24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Rectangle 223"/>
            <p:cNvSpPr>
              <a:spLocks noChangeArrowheads="1"/>
            </p:cNvSpPr>
            <p:nvPr/>
          </p:nvSpPr>
          <p:spPr bwMode="auto">
            <a:xfrm>
              <a:off x="1575" y="247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Rectangle 224"/>
            <p:cNvSpPr>
              <a:spLocks noChangeArrowheads="1"/>
            </p:cNvSpPr>
            <p:nvPr/>
          </p:nvSpPr>
          <p:spPr bwMode="auto">
            <a:xfrm>
              <a:off x="1525" y="24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Rectangle 225"/>
            <p:cNvSpPr>
              <a:spLocks noChangeArrowheads="1"/>
            </p:cNvSpPr>
            <p:nvPr/>
          </p:nvSpPr>
          <p:spPr bwMode="auto">
            <a:xfrm>
              <a:off x="1475" y="25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Rectangle 226"/>
            <p:cNvSpPr>
              <a:spLocks noChangeArrowheads="1"/>
            </p:cNvSpPr>
            <p:nvPr/>
          </p:nvSpPr>
          <p:spPr bwMode="auto">
            <a:xfrm>
              <a:off x="1425" y="25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Rectangle 227"/>
            <p:cNvSpPr>
              <a:spLocks noChangeArrowheads="1"/>
            </p:cNvSpPr>
            <p:nvPr/>
          </p:nvSpPr>
          <p:spPr bwMode="auto">
            <a:xfrm>
              <a:off x="1375" y="25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Rectangle 228"/>
            <p:cNvSpPr>
              <a:spLocks noChangeArrowheads="1"/>
            </p:cNvSpPr>
            <p:nvPr/>
          </p:nvSpPr>
          <p:spPr bwMode="auto">
            <a:xfrm>
              <a:off x="1325" y="25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Rectangle 229"/>
            <p:cNvSpPr>
              <a:spLocks noChangeArrowheads="1"/>
            </p:cNvSpPr>
            <p:nvPr/>
          </p:nvSpPr>
          <p:spPr bwMode="auto">
            <a:xfrm>
              <a:off x="1275" y="25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Rectangle 230"/>
            <p:cNvSpPr>
              <a:spLocks noChangeArrowheads="1"/>
            </p:cNvSpPr>
            <p:nvPr/>
          </p:nvSpPr>
          <p:spPr bwMode="auto">
            <a:xfrm>
              <a:off x="1225" y="257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Rectangle 231"/>
            <p:cNvSpPr>
              <a:spLocks noChangeArrowheads="1"/>
            </p:cNvSpPr>
            <p:nvPr/>
          </p:nvSpPr>
          <p:spPr bwMode="auto">
            <a:xfrm>
              <a:off x="1175" y="25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Rectangle 232"/>
            <p:cNvSpPr>
              <a:spLocks noChangeArrowheads="1"/>
            </p:cNvSpPr>
            <p:nvPr/>
          </p:nvSpPr>
          <p:spPr bwMode="auto">
            <a:xfrm>
              <a:off x="1125" y="259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Rectangle 233"/>
            <p:cNvSpPr>
              <a:spLocks noChangeArrowheads="1"/>
            </p:cNvSpPr>
            <p:nvPr/>
          </p:nvSpPr>
          <p:spPr bwMode="auto">
            <a:xfrm>
              <a:off x="1075" y="26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Rectangle 234"/>
            <p:cNvSpPr>
              <a:spLocks noChangeArrowheads="1"/>
            </p:cNvSpPr>
            <p:nvPr/>
          </p:nvSpPr>
          <p:spPr bwMode="auto">
            <a:xfrm>
              <a:off x="1025" y="26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Rectangle 235"/>
            <p:cNvSpPr>
              <a:spLocks noChangeArrowheads="1"/>
            </p:cNvSpPr>
            <p:nvPr/>
          </p:nvSpPr>
          <p:spPr bwMode="auto">
            <a:xfrm>
              <a:off x="975" y="26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Rectangle 236"/>
            <p:cNvSpPr>
              <a:spLocks noChangeArrowheads="1"/>
            </p:cNvSpPr>
            <p:nvPr/>
          </p:nvSpPr>
          <p:spPr bwMode="auto">
            <a:xfrm>
              <a:off x="925" y="26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1" name="Group 266"/>
          <p:cNvGrpSpPr>
            <a:grpSpLocks/>
          </p:cNvGrpSpPr>
          <p:nvPr/>
        </p:nvGrpSpPr>
        <p:grpSpPr bwMode="auto">
          <a:xfrm>
            <a:off x="2960689" y="3978275"/>
            <a:ext cx="2160587" cy="414338"/>
            <a:chOff x="905" y="2506"/>
            <a:chExt cx="1361" cy="261"/>
          </a:xfrm>
        </p:grpSpPr>
        <p:sp>
          <p:nvSpPr>
            <p:cNvPr id="12449" name="Rectangle 238"/>
            <p:cNvSpPr>
              <a:spLocks noChangeArrowheads="1"/>
            </p:cNvSpPr>
            <p:nvPr/>
          </p:nvSpPr>
          <p:spPr bwMode="auto">
            <a:xfrm>
              <a:off x="905" y="275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Rectangle 239"/>
            <p:cNvSpPr>
              <a:spLocks noChangeArrowheads="1"/>
            </p:cNvSpPr>
            <p:nvPr/>
          </p:nvSpPr>
          <p:spPr bwMode="auto">
            <a:xfrm>
              <a:off x="955" y="2746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Rectangle 240"/>
            <p:cNvSpPr>
              <a:spLocks noChangeArrowheads="1"/>
            </p:cNvSpPr>
            <p:nvPr/>
          </p:nvSpPr>
          <p:spPr bwMode="auto">
            <a:xfrm>
              <a:off x="1005" y="27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Rectangle 241"/>
            <p:cNvSpPr>
              <a:spLocks noChangeArrowheads="1"/>
            </p:cNvSpPr>
            <p:nvPr/>
          </p:nvSpPr>
          <p:spPr bwMode="auto">
            <a:xfrm>
              <a:off x="1055" y="27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Rectangle 242"/>
            <p:cNvSpPr>
              <a:spLocks noChangeArrowheads="1"/>
            </p:cNvSpPr>
            <p:nvPr/>
          </p:nvSpPr>
          <p:spPr bwMode="auto">
            <a:xfrm>
              <a:off x="1105" y="27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Rectangle 243"/>
            <p:cNvSpPr>
              <a:spLocks noChangeArrowheads="1"/>
            </p:cNvSpPr>
            <p:nvPr/>
          </p:nvSpPr>
          <p:spPr bwMode="auto">
            <a:xfrm>
              <a:off x="1155" y="27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Rectangle 244"/>
            <p:cNvSpPr>
              <a:spLocks noChangeArrowheads="1"/>
            </p:cNvSpPr>
            <p:nvPr/>
          </p:nvSpPr>
          <p:spPr bwMode="auto">
            <a:xfrm>
              <a:off x="1205" y="269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Rectangle 245"/>
            <p:cNvSpPr>
              <a:spLocks noChangeArrowheads="1"/>
            </p:cNvSpPr>
            <p:nvPr/>
          </p:nvSpPr>
          <p:spPr bwMode="auto">
            <a:xfrm>
              <a:off x="1255" y="26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Rectangle 246"/>
            <p:cNvSpPr>
              <a:spLocks noChangeArrowheads="1"/>
            </p:cNvSpPr>
            <p:nvPr/>
          </p:nvSpPr>
          <p:spPr bwMode="auto">
            <a:xfrm>
              <a:off x="1305" y="26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Rectangle 247"/>
            <p:cNvSpPr>
              <a:spLocks noChangeArrowheads="1"/>
            </p:cNvSpPr>
            <p:nvPr/>
          </p:nvSpPr>
          <p:spPr bwMode="auto">
            <a:xfrm>
              <a:off x="1355" y="267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Rectangle 248"/>
            <p:cNvSpPr>
              <a:spLocks noChangeArrowheads="1"/>
            </p:cNvSpPr>
            <p:nvPr/>
          </p:nvSpPr>
          <p:spPr bwMode="auto">
            <a:xfrm>
              <a:off x="1405" y="26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Rectangle 249"/>
            <p:cNvSpPr>
              <a:spLocks noChangeArrowheads="1"/>
            </p:cNvSpPr>
            <p:nvPr/>
          </p:nvSpPr>
          <p:spPr bwMode="auto">
            <a:xfrm>
              <a:off x="1455" y="26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Rectangle 250"/>
            <p:cNvSpPr>
              <a:spLocks noChangeArrowheads="1"/>
            </p:cNvSpPr>
            <p:nvPr/>
          </p:nvSpPr>
          <p:spPr bwMode="auto">
            <a:xfrm>
              <a:off x="1505" y="26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Rectangle 251"/>
            <p:cNvSpPr>
              <a:spLocks noChangeArrowheads="1"/>
            </p:cNvSpPr>
            <p:nvPr/>
          </p:nvSpPr>
          <p:spPr bwMode="auto">
            <a:xfrm>
              <a:off x="1555" y="26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Rectangle 252"/>
            <p:cNvSpPr>
              <a:spLocks noChangeArrowheads="1"/>
            </p:cNvSpPr>
            <p:nvPr/>
          </p:nvSpPr>
          <p:spPr bwMode="auto">
            <a:xfrm>
              <a:off x="1605" y="26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Rectangle 253"/>
            <p:cNvSpPr>
              <a:spLocks noChangeArrowheads="1"/>
            </p:cNvSpPr>
            <p:nvPr/>
          </p:nvSpPr>
          <p:spPr bwMode="auto">
            <a:xfrm>
              <a:off x="1655" y="26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Rectangle 254"/>
            <p:cNvSpPr>
              <a:spLocks noChangeArrowheads="1"/>
            </p:cNvSpPr>
            <p:nvPr/>
          </p:nvSpPr>
          <p:spPr bwMode="auto">
            <a:xfrm>
              <a:off x="1705" y="26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Rectangle 255"/>
            <p:cNvSpPr>
              <a:spLocks noChangeArrowheads="1"/>
            </p:cNvSpPr>
            <p:nvPr/>
          </p:nvSpPr>
          <p:spPr bwMode="auto">
            <a:xfrm>
              <a:off x="1755" y="259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Rectangle 256"/>
            <p:cNvSpPr>
              <a:spLocks noChangeArrowheads="1"/>
            </p:cNvSpPr>
            <p:nvPr/>
          </p:nvSpPr>
          <p:spPr bwMode="auto">
            <a:xfrm>
              <a:off x="1805" y="25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Rectangle 257"/>
            <p:cNvSpPr>
              <a:spLocks noChangeArrowheads="1"/>
            </p:cNvSpPr>
            <p:nvPr/>
          </p:nvSpPr>
          <p:spPr bwMode="auto">
            <a:xfrm>
              <a:off x="1855" y="257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Rectangle 258"/>
            <p:cNvSpPr>
              <a:spLocks noChangeArrowheads="1"/>
            </p:cNvSpPr>
            <p:nvPr/>
          </p:nvSpPr>
          <p:spPr bwMode="auto">
            <a:xfrm>
              <a:off x="1905" y="25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Rectangle 259"/>
            <p:cNvSpPr>
              <a:spLocks noChangeArrowheads="1"/>
            </p:cNvSpPr>
            <p:nvPr/>
          </p:nvSpPr>
          <p:spPr bwMode="auto">
            <a:xfrm>
              <a:off x="1955" y="25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Rectangle 260"/>
            <p:cNvSpPr>
              <a:spLocks noChangeArrowheads="1"/>
            </p:cNvSpPr>
            <p:nvPr/>
          </p:nvSpPr>
          <p:spPr bwMode="auto">
            <a:xfrm>
              <a:off x="2005" y="25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Rectangle 261"/>
            <p:cNvSpPr>
              <a:spLocks noChangeArrowheads="1"/>
            </p:cNvSpPr>
            <p:nvPr/>
          </p:nvSpPr>
          <p:spPr bwMode="auto">
            <a:xfrm>
              <a:off x="2055" y="25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Rectangle 262"/>
            <p:cNvSpPr>
              <a:spLocks noChangeArrowheads="1"/>
            </p:cNvSpPr>
            <p:nvPr/>
          </p:nvSpPr>
          <p:spPr bwMode="auto">
            <a:xfrm>
              <a:off x="2105" y="25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Rectangle 263"/>
            <p:cNvSpPr>
              <a:spLocks noChangeArrowheads="1"/>
            </p:cNvSpPr>
            <p:nvPr/>
          </p:nvSpPr>
          <p:spPr bwMode="auto">
            <a:xfrm>
              <a:off x="2155" y="25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Rectangle 264"/>
            <p:cNvSpPr>
              <a:spLocks noChangeArrowheads="1"/>
            </p:cNvSpPr>
            <p:nvPr/>
          </p:nvSpPr>
          <p:spPr bwMode="auto">
            <a:xfrm>
              <a:off x="2206" y="25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Rectangle 265"/>
            <p:cNvSpPr>
              <a:spLocks noChangeArrowheads="1"/>
            </p:cNvSpPr>
            <p:nvPr/>
          </p:nvSpPr>
          <p:spPr bwMode="auto">
            <a:xfrm>
              <a:off x="2256" y="25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2" name="Group 299"/>
          <p:cNvGrpSpPr>
            <a:grpSpLocks/>
          </p:cNvGrpSpPr>
          <p:nvPr/>
        </p:nvGrpSpPr>
        <p:grpSpPr bwMode="auto">
          <a:xfrm>
            <a:off x="3008314" y="4295775"/>
            <a:ext cx="2478087" cy="223838"/>
            <a:chOff x="935" y="2706"/>
            <a:chExt cx="1561" cy="141"/>
          </a:xfrm>
        </p:grpSpPr>
        <p:sp>
          <p:nvSpPr>
            <p:cNvPr id="12417" name="Rectangle 267"/>
            <p:cNvSpPr>
              <a:spLocks noChangeArrowheads="1"/>
            </p:cNvSpPr>
            <p:nvPr/>
          </p:nvSpPr>
          <p:spPr bwMode="auto">
            <a:xfrm>
              <a:off x="2486" y="27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Rectangle 268"/>
            <p:cNvSpPr>
              <a:spLocks noChangeArrowheads="1"/>
            </p:cNvSpPr>
            <p:nvPr/>
          </p:nvSpPr>
          <p:spPr bwMode="auto">
            <a:xfrm>
              <a:off x="2436" y="27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Rectangle 269"/>
            <p:cNvSpPr>
              <a:spLocks noChangeArrowheads="1"/>
            </p:cNvSpPr>
            <p:nvPr/>
          </p:nvSpPr>
          <p:spPr bwMode="auto">
            <a:xfrm>
              <a:off x="2386" y="27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Rectangle 270"/>
            <p:cNvSpPr>
              <a:spLocks noChangeArrowheads="1"/>
            </p:cNvSpPr>
            <p:nvPr/>
          </p:nvSpPr>
          <p:spPr bwMode="auto">
            <a:xfrm>
              <a:off x="2336" y="27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Rectangle 271"/>
            <p:cNvSpPr>
              <a:spLocks noChangeArrowheads="1"/>
            </p:cNvSpPr>
            <p:nvPr/>
          </p:nvSpPr>
          <p:spPr bwMode="auto">
            <a:xfrm>
              <a:off x="2286" y="27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Rectangle 272"/>
            <p:cNvSpPr>
              <a:spLocks noChangeArrowheads="1"/>
            </p:cNvSpPr>
            <p:nvPr/>
          </p:nvSpPr>
          <p:spPr bwMode="auto">
            <a:xfrm>
              <a:off x="2236" y="27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Rectangle 273"/>
            <p:cNvSpPr>
              <a:spLocks noChangeArrowheads="1"/>
            </p:cNvSpPr>
            <p:nvPr/>
          </p:nvSpPr>
          <p:spPr bwMode="auto">
            <a:xfrm>
              <a:off x="2186" y="27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Rectangle 274"/>
            <p:cNvSpPr>
              <a:spLocks noChangeArrowheads="1"/>
            </p:cNvSpPr>
            <p:nvPr/>
          </p:nvSpPr>
          <p:spPr bwMode="auto">
            <a:xfrm>
              <a:off x="2135" y="27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Rectangle 275"/>
            <p:cNvSpPr>
              <a:spLocks noChangeArrowheads="1"/>
            </p:cNvSpPr>
            <p:nvPr/>
          </p:nvSpPr>
          <p:spPr bwMode="auto">
            <a:xfrm>
              <a:off x="2085" y="27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Rectangle 276"/>
            <p:cNvSpPr>
              <a:spLocks noChangeArrowheads="1"/>
            </p:cNvSpPr>
            <p:nvPr/>
          </p:nvSpPr>
          <p:spPr bwMode="auto">
            <a:xfrm>
              <a:off x="2035" y="2746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Rectangle 277"/>
            <p:cNvSpPr>
              <a:spLocks noChangeArrowheads="1"/>
            </p:cNvSpPr>
            <p:nvPr/>
          </p:nvSpPr>
          <p:spPr bwMode="auto">
            <a:xfrm>
              <a:off x="1985" y="2746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Rectangle 278"/>
            <p:cNvSpPr>
              <a:spLocks noChangeArrowheads="1"/>
            </p:cNvSpPr>
            <p:nvPr/>
          </p:nvSpPr>
          <p:spPr bwMode="auto">
            <a:xfrm>
              <a:off x="1935" y="2746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Rectangle 279"/>
            <p:cNvSpPr>
              <a:spLocks noChangeArrowheads="1"/>
            </p:cNvSpPr>
            <p:nvPr/>
          </p:nvSpPr>
          <p:spPr bwMode="auto">
            <a:xfrm>
              <a:off x="1885" y="275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Rectangle 280"/>
            <p:cNvSpPr>
              <a:spLocks noChangeArrowheads="1"/>
            </p:cNvSpPr>
            <p:nvPr/>
          </p:nvSpPr>
          <p:spPr bwMode="auto">
            <a:xfrm>
              <a:off x="1835" y="275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Rectangle 281"/>
            <p:cNvSpPr>
              <a:spLocks noChangeArrowheads="1"/>
            </p:cNvSpPr>
            <p:nvPr/>
          </p:nvSpPr>
          <p:spPr bwMode="auto">
            <a:xfrm>
              <a:off x="1785" y="276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Rectangle 282"/>
            <p:cNvSpPr>
              <a:spLocks noChangeArrowheads="1"/>
            </p:cNvSpPr>
            <p:nvPr/>
          </p:nvSpPr>
          <p:spPr bwMode="auto">
            <a:xfrm>
              <a:off x="1735" y="276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Rectangle 283"/>
            <p:cNvSpPr>
              <a:spLocks noChangeArrowheads="1"/>
            </p:cNvSpPr>
            <p:nvPr/>
          </p:nvSpPr>
          <p:spPr bwMode="auto">
            <a:xfrm>
              <a:off x="1685" y="277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Rectangle 284"/>
            <p:cNvSpPr>
              <a:spLocks noChangeArrowheads="1"/>
            </p:cNvSpPr>
            <p:nvPr/>
          </p:nvSpPr>
          <p:spPr bwMode="auto">
            <a:xfrm>
              <a:off x="1635" y="277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Rectangle 285"/>
            <p:cNvSpPr>
              <a:spLocks noChangeArrowheads="1"/>
            </p:cNvSpPr>
            <p:nvPr/>
          </p:nvSpPr>
          <p:spPr bwMode="auto">
            <a:xfrm>
              <a:off x="1585" y="277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Rectangle 286"/>
            <p:cNvSpPr>
              <a:spLocks noChangeArrowheads="1"/>
            </p:cNvSpPr>
            <p:nvPr/>
          </p:nvSpPr>
          <p:spPr bwMode="auto">
            <a:xfrm>
              <a:off x="1535" y="278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Rectangle 287"/>
            <p:cNvSpPr>
              <a:spLocks noChangeArrowheads="1"/>
            </p:cNvSpPr>
            <p:nvPr/>
          </p:nvSpPr>
          <p:spPr bwMode="auto">
            <a:xfrm>
              <a:off x="1485" y="278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Rectangle 288"/>
            <p:cNvSpPr>
              <a:spLocks noChangeArrowheads="1"/>
            </p:cNvSpPr>
            <p:nvPr/>
          </p:nvSpPr>
          <p:spPr bwMode="auto">
            <a:xfrm>
              <a:off x="1435" y="279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Rectangle 289"/>
            <p:cNvSpPr>
              <a:spLocks noChangeArrowheads="1"/>
            </p:cNvSpPr>
            <p:nvPr/>
          </p:nvSpPr>
          <p:spPr bwMode="auto">
            <a:xfrm>
              <a:off x="1385" y="279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Rectangle 290"/>
            <p:cNvSpPr>
              <a:spLocks noChangeArrowheads="1"/>
            </p:cNvSpPr>
            <p:nvPr/>
          </p:nvSpPr>
          <p:spPr bwMode="auto">
            <a:xfrm>
              <a:off x="1335" y="279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Rectangle 291"/>
            <p:cNvSpPr>
              <a:spLocks noChangeArrowheads="1"/>
            </p:cNvSpPr>
            <p:nvPr/>
          </p:nvSpPr>
          <p:spPr bwMode="auto">
            <a:xfrm>
              <a:off x="1285" y="280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Rectangle 292"/>
            <p:cNvSpPr>
              <a:spLocks noChangeArrowheads="1"/>
            </p:cNvSpPr>
            <p:nvPr/>
          </p:nvSpPr>
          <p:spPr bwMode="auto">
            <a:xfrm>
              <a:off x="1235" y="280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Rectangle 293"/>
            <p:cNvSpPr>
              <a:spLocks noChangeArrowheads="1"/>
            </p:cNvSpPr>
            <p:nvPr/>
          </p:nvSpPr>
          <p:spPr bwMode="auto">
            <a:xfrm>
              <a:off x="1185" y="281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Rectangle 294"/>
            <p:cNvSpPr>
              <a:spLocks noChangeArrowheads="1"/>
            </p:cNvSpPr>
            <p:nvPr/>
          </p:nvSpPr>
          <p:spPr bwMode="auto">
            <a:xfrm>
              <a:off x="1135" y="281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Rectangle 295"/>
            <p:cNvSpPr>
              <a:spLocks noChangeArrowheads="1"/>
            </p:cNvSpPr>
            <p:nvPr/>
          </p:nvSpPr>
          <p:spPr bwMode="auto">
            <a:xfrm>
              <a:off x="1085" y="281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Rectangle 296"/>
            <p:cNvSpPr>
              <a:spLocks noChangeArrowheads="1"/>
            </p:cNvSpPr>
            <p:nvPr/>
          </p:nvSpPr>
          <p:spPr bwMode="auto">
            <a:xfrm>
              <a:off x="1035" y="282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Rectangle 297"/>
            <p:cNvSpPr>
              <a:spLocks noChangeArrowheads="1"/>
            </p:cNvSpPr>
            <p:nvPr/>
          </p:nvSpPr>
          <p:spPr bwMode="auto">
            <a:xfrm>
              <a:off x="985" y="282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Rectangle 298"/>
            <p:cNvSpPr>
              <a:spLocks noChangeArrowheads="1"/>
            </p:cNvSpPr>
            <p:nvPr/>
          </p:nvSpPr>
          <p:spPr bwMode="auto">
            <a:xfrm>
              <a:off x="935" y="283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3" name="Freeform 300"/>
          <p:cNvSpPr>
            <a:spLocks/>
          </p:cNvSpPr>
          <p:nvPr/>
        </p:nvSpPr>
        <p:spPr bwMode="auto">
          <a:xfrm>
            <a:off x="7202488" y="2660650"/>
            <a:ext cx="1714500" cy="1843088"/>
          </a:xfrm>
          <a:custGeom>
            <a:avLst/>
            <a:gdLst>
              <a:gd name="T0" fmla="*/ 0 w 1080"/>
              <a:gd name="T1" fmla="*/ 0 h 1161"/>
              <a:gd name="T2" fmla="*/ 31750 w 1080"/>
              <a:gd name="T3" fmla="*/ 31750 h 1161"/>
              <a:gd name="T4" fmla="*/ 79375 w 1080"/>
              <a:gd name="T5" fmla="*/ 63500 h 1161"/>
              <a:gd name="T6" fmla="*/ 111125 w 1080"/>
              <a:gd name="T7" fmla="*/ 95250 h 1161"/>
              <a:gd name="T8" fmla="*/ 142875 w 1080"/>
              <a:gd name="T9" fmla="*/ 127000 h 1161"/>
              <a:gd name="T10" fmla="*/ 190500 w 1080"/>
              <a:gd name="T11" fmla="*/ 174625 h 1161"/>
              <a:gd name="T12" fmla="*/ 222250 w 1080"/>
              <a:gd name="T13" fmla="*/ 206375 h 1161"/>
              <a:gd name="T14" fmla="*/ 269875 w 1080"/>
              <a:gd name="T15" fmla="*/ 238125 h 1161"/>
              <a:gd name="T16" fmla="*/ 301625 w 1080"/>
              <a:gd name="T17" fmla="*/ 269875 h 1161"/>
              <a:gd name="T18" fmla="*/ 333375 w 1080"/>
              <a:gd name="T19" fmla="*/ 317500 h 1161"/>
              <a:gd name="T20" fmla="*/ 381000 w 1080"/>
              <a:gd name="T21" fmla="*/ 349250 h 1161"/>
              <a:gd name="T22" fmla="*/ 412750 w 1080"/>
              <a:gd name="T23" fmla="*/ 381000 h 1161"/>
              <a:gd name="T24" fmla="*/ 444500 w 1080"/>
              <a:gd name="T25" fmla="*/ 428625 h 1161"/>
              <a:gd name="T26" fmla="*/ 492125 w 1080"/>
              <a:gd name="T27" fmla="*/ 460375 h 1161"/>
              <a:gd name="T28" fmla="*/ 523875 w 1080"/>
              <a:gd name="T29" fmla="*/ 492125 h 1161"/>
              <a:gd name="T30" fmla="*/ 555625 w 1080"/>
              <a:gd name="T31" fmla="*/ 539750 h 1161"/>
              <a:gd name="T32" fmla="*/ 603250 w 1080"/>
              <a:gd name="T33" fmla="*/ 571500 h 1161"/>
              <a:gd name="T34" fmla="*/ 635000 w 1080"/>
              <a:gd name="T35" fmla="*/ 603250 h 1161"/>
              <a:gd name="T36" fmla="*/ 666750 w 1080"/>
              <a:gd name="T37" fmla="*/ 650875 h 1161"/>
              <a:gd name="T38" fmla="*/ 698500 w 1080"/>
              <a:gd name="T39" fmla="*/ 682625 h 1161"/>
              <a:gd name="T40" fmla="*/ 746125 w 1080"/>
              <a:gd name="T41" fmla="*/ 730250 h 1161"/>
              <a:gd name="T42" fmla="*/ 777875 w 1080"/>
              <a:gd name="T43" fmla="*/ 762000 h 1161"/>
              <a:gd name="T44" fmla="*/ 809625 w 1080"/>
              <a:gd name="T45" fmla="*/ 809625 h 1161"/>
              <a:gd name="T46" fmla="*/ 857250 w 1080"/>
              <a:gd name="T47" fmla="*/ 841375 h 1161"/>
              <a:gd name="T48" fmla="*/ 889000 w 1080"/>
              <a:gd name="T49" fmla="*/ 889000 h 1161"/>
              <a:gd name="T50" fmla="*/ 920750 w 1080"/>
              <a:gd name="T51" fmla="*/ 920750 h 1161"/>
              <a:gd name="T52" fmla="*/ 952500 w 1080"/>
              <a:gd name="T53" fmla="*/ 968375 h 1161"/>
              <a:gd name="T54" fmla="*/ 1000125 w 1080"/>
              <a:gd name="T55" fmla="*/ 1000125 h 1161"/>
              <a:gd name="T56" fmla="*/ 1031875 w 1080"/>
              <a:gd name="T57" fmla="*/ 1047750 h 1161"/>
              <a:gd name="T58" fmla="*/ 1063625 w 1080"/>
              <a:gd name="T59" fmla="*/ 1079500 h 1161"/>
              <a:gd name="T60" fmla="*/ 1095375 w 1080"/>
              <a:gd name="T61" fmla="*/ 1127125 h 1161"/>
              <a:gd name="T62" fmla="*/ 1143000 w 1080"/>
              <a:gd name="T63" fmla="*/ 1158875 h 1161"/>
              <a:gd name="T64" fmla="*/ 1174750 w 1080"/>
              <a:gd name="T65" fmla="*/ 1206500 h 1161"/>
              <a:gd name="T66" fmla="*/ 1206500 w 1080"/>
              <a:gd name="T67" fmla="*/ 1238250 h 1161"/>
              <a:gd name="T68" fmla="*/ 1238250 w 1080"/>
              <a:gd name="T69" fmla="*/ 1285875 h 1161"/>
              <a:gd name="T70" fmla="*/ 1270000 w 1080"/>
              <a:gd name="T71" fmla="*/ 1333500 h 1161"/>
              <a:gd name="T72" fmla="*/ 1317625 w 1080"/>
              <a:gd name="T73" fmla="*/ 1365250 h 1161"/>
              <a:gd name="T74" fmla="*/ 1349375 w 1080"/>
              <a:gd name="T75" fmla="*/ 1412875 h 1161"/>
              <a:gd name="T76" fmla="*/ 1381125 w 1080"/>
              <a:gd name="T77" fmla="*/ 1444625 h 1161"/>
              <a:gd name="T78" fmla="*/ 1412875 w 1080"/>
              <a:gd name="T79" fmla="*/ 1492250 h 1161"/>
              <a:gd name="T80" fmla="*/ 1444625 w 1080"/>
              <a:gd name="T81" fmla="*/ 1524000 h 1161"/>
              <a:gd name="T82" fmla="*/ 1476375 w 1080"/>
              <a:gd name="T83" fmla="*/ 1571625 h 1161"/>
              <a:gd name="T84" fmla="*/ 1508125 w 1080"/>
              <a:gd name="T85" fmla="*/ 1603375 h 1161"/>
              <a:gd name="T86" fmla="*/ 1555750 w 1080"/>
              <a:gd name="T87" fmla="*/ 1651000 h 1161"/>
              <a:gd name="T88" fmla="*/ 1587500 w 1080"/>
              <a:gd name="T89" fmla="*/ 1682750 h 1161"/>
              <a:gd name="T90" fmla="*/ 1619250 w 1080"/>
              <a:gd name="T91" fmla="*/ 1731963 h 1161"/>
              <a:gd name="T92" fmla="*/ 1651000 w 1080"/>
              <a:gd name="T93" fmla="*/ 1763713 h 1161"/>
              <a:gd name="T94" fmla="*/ 1682750 w 1080"/>
              <a:gd name="T95" fmla="*/ 1811338 h 1161"/>
              <a:gd name="T96" fmla="*/ 1714500 w 1080"/>
              <a:gd name="T97" fmla="*/ 1843088 h 11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80" h="1161">
                <a:moveTo>
                  <a:pt x="0" y="0"/>
                </a:moveTo>
                <a:lnTo>
                  <a:pt x="20" y="20"/>
                </a:lnTo>
                <a:lnTo>
                  <a:pt x="50" y="40"/>
                </a:lnTo>
                <a:lnTo>
                  <a:pt x="70" y="60"/>
                </a:lnTo>
                <a:lnTo>
                  <a:pt x="90" y="80"/>
                </a:lnTo>
                <a:lnTo>
                  <a:pt x="120" y="110"/>
                </a:lnTo>
                <a:lnTo>
                  <a:pt x="140" y="130"/>
                </a:lnTo>
                <a:lnTo>
                  <a:pt x="170" y="150"/>
                </a:lnTo>
                <a:lnTo>
                  <a:pt x="190" y="170"/>
                </a:lnTo>
                <a:lnTo>
                  <a:pt x="210" y="200"/>
                </a:lnTo>
                <a:lnTo>
                  <a:pt x="240" y="220"/>
                </a:lnTo>
                <a:lnTo>
                  <a:pt x="260" y="240"/>
                </a:lnTo>
                <a:lnTo>
                  <a:pt x="280" y="270"/>
                </a:lnTo>
                <a:lnTo>
                  <a:pt x="310" y="290"/>
                </a:lnTo>
                <a:lnTo>
                  <a:pt x="330" y="310"/>
                </a:lnTo>
                <a:lnTo>
                  <a:pt x="350" y="340"/>
                </a:lnTo>
                <a:lnTo>
                  <a:pt x="380" y="360"/>
                </a:lnTo>
                <a:lnTo>
                  <a:pt x="400" y="380"/>
                </a:lnTo>
                <a:lnTo>
                  <a:pt x="420" y="410"/>
                </a:lnTo>
                <a:lnTo>
                  <a:pt x="440" y="430"/>
                </a:lnTo>
                <a:lnTo>
                  <a:pt x="470" y="460"/>
                </a:lnTo>
                <a:lnTo>
                  <a:pt x="490" y="480"/>
                </a:lnTo>
                <a:lnTo>
                  <a:pt x="510" y="510"/>
                </a:lnTo>
                <a:lnTo>
                  <a:pt x="540" y="530"/>
                </a:lnTo>
                <a:lnTo>
                  <a:pt x="560" y="560"/>
                </a:lnTo>
                <a:lnTo>
                  <a:pt x="580" y="580"/>
                </a:lnTo>
                <a:lnTo>
                  <a:pt x="600" y="610"/>
                </a:lnTo>
                <a:lnTo>
                  <a:pt x="630" y="630"/>
                </a:lnTo>
                <a:lnTo>
                  <a:pt x="650" y="660"/>
                </a:lnTo>
                <a:lnTo>
                  <a:pt x="670" y="680"/>
                </a:lnTo>
                <a:lnTo>
                  <a:pt x="690" y="710"/>
                </a:lnTo>
                <a:lnTo>
                  <a:pt x="720" y="730"/>
                </a:lnTo>
                <a:lnTo>
                  <a:pt x="740" y="760"/>
                </a:lnTo>
                <a:lnTo>
                  <a:pt x="760" y="780"/>
                </a:lnTo>
                <a:lnTo>
                  <a:pt x="780" y="810"/>
                </a:lnTo>
                <a:lnTo>
                  <a:pt x="800" y="840"/>
                </a:lnTo>
                <a:lnTo>
                  <a:pt x="830" y="860"/>
                </a:lnTo>
                <a:lnTo>
                  <a:pt x="850" y="890"/>
                </a:lnTo>
                <a:lnTo>
                  <a:pt x="870" y="910"/>
                </a:lnTo>
                <a:lnTo>
                  <a:pt x="890" y="940"/>
                </a:lnTo>
                <a:lnTo>
                  <a:pt x="910" y="960"/>
                </a:lnTo>
                <a:lnTo>
                  <a:pt x="930" y="990"/>
                </a:lnTo>
                <a:lnTo>
                  <a:pt x="950" y="1010"/>
                </a:lnTo>
                <a:lnTo>
                  <a:pt x="980" y="1040"/>
                </a:lnTo>
                <a:lnTo>
                  <a:pt x="1000" y="1060"/>
                </a:lnTo>
                <a:lnTo>
                  <a:pt x="1020" y="1091"/>
                </a:lnTo>
                <a:lnTo>
                  <a:pt x="1040" y="1111"/>
                </a:lnTo>
                <a:lnTo>
                  <a:pt x="1060" y="1141"/>
                </a:lnTo>
                <a:lnTo>
                  <a:pt x="1080" y="1161"/>
                </a:lnTo>
              </a:path>
            </a:pathLst>
          </a:custGeom>
          <a:noFill/>
          <a:ln w="317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Freeform 301"/>
          <p:cNvSpPr>
            <a:spLocks/>
          </p:cNvSpPr>
          <p:nvPr/>
        </p:nvSpPr>
        <p:spPr bwMode="auto">
          <a:xfrm>
            <a:off x="7218363" y="3025776"/>
            <a:ext cx="1651000" cy="1414463"/>
          </a:xfrm>
          <a:custGeom>
            <a:avLst/>
            <a:gdLst>
              <a:gd name="T0" fmla="*/ 0 w 1040"/>
              <a:gd name="T1" fmla="*/ 0 h 891"/>
              <a:gd name="T2" fmla="*/ 31750 w 1040"/>
              <a:gd name="T3" fmla="*/ 31750 h 891"/>
              <a:gd name="T4" fmla="*/ 79375 w 1040"/>
              <a:gd name="T5" fmla="*/ 47625 h 891"/>
              <a:gd name="T6" fmla="*/ 111125 w 1040"/>
              <a:gd name="T7" fmla="*/ 79375 h 891"/>
              <a:gd name="T8" fmla="*/ 142875 w 1040"/>
              <a:gd name="T9" fmla="*/ 111125 h 891"/>
              <a:gd name="T10" fmla="*/ 174625 w 1040"/>
              <a:gd name="T11" fmla="*/ 127000 h 891"/>
              <a:gd name="T12" fmla="*/ 222250 w 1040"/>
              <a:gd name="T13" fmla="*/ 158750 h 891"/>
              <a:gd name="T14" fmla="*/ 254000 w 1040"/>
              <a:gd name="T15" fmla="*/ 190500 h 891"/>
              <a:gd name="T16" fmla="*/ 285750 w 1040"/>
              <a:gd name="T17" fmla="*/ 222250 h 891"/>
              <a:gd name="T18" fmla="*/ 317500 w 1040"/>
              <a:gd name="T19" fmla="*/ 238125 h 891"/>
              <a:gd name="T20" fmla="*/ 365125 w 1040"/>
              <a:gd name="T21" fmla="*/ 269875 h 891"/>
              <a:gd name="T22" fmla="*/ 396875 w 1040"/>
              <a:gd name="T23" fmla="*/ 301625 h 891"/>
              <a:gd name="T24" fmla="*/ 428625 w 1040"/>
              <a:gd name="T25" fmla="*/ 333375 h 891"/>
              <a:gd name="T26" fmla="*/ 460375 w 1040"/>
              <a:gd name="T27" fmla="*/ 349250 h 891"/>
              <a:gd name="T28" fmla="*/ 508000 w 1040"/>
              <a:gd name="T29" fmla="*/ 381000 h 891"/>
              <a:gd name="T30" fmla="*/ 539750 w 1040"/>
              <a:gd name="T31" fmla="*/ 412750 h 891"/>
              <a:gd name="T32" fmla="*/ 571500 w 1040"/>
              <a:gd name="T33" fmla="*/ 444500 h 891"/>
              <a:gd name="T34" fmla="*/ 619125 w 1040"/>
              <a:gd name="T35" fmla="*/ 460375 h 891"/>
              <a:gd name="T36" fmla="*/ 650875 w 1040"/>
              <a:gd name="T37" fmla="*/ 492125 h 891"/>
              <a:gd name="T38" fmla="*/ 682625 w 1040"/>
              <a:gd name="T39" fmla="*/ 523875 h 891"/>
              <a:gd name="T40" fmla="*/ 714375 w 1040"/>
              <a:gd name="T41" fmla="*/ 555625 h 891"/>
              <a:gd name="T42" fmla="*/ 762000 w 1040"/>
              <a:gd name="T43" fmla="*/ 571500 h 891"/>
              <a:gd name="T44" fmla="*/ 793750 w 1040"/>
              <a:gd name="T45" fmla="*/ 603250 h 891"/>
              <a:gd name="T46" fmla="*/ 825500 w 1040"/>
              <a:gd name="T47" fmla="*/ 635000 h 891"/>
              <a:gd name="T48" fmla="*/ 857250 w 1040"/>
              <a:gd name="T49" fmla="*/ 666750 h 891"/>
              <a:gd name="T50" fmla="*/ 889000 w 1040"/>
              <a:gd name="T51" fmla="*/ 698500 h 891"/>
              <a:gd name="T52" fmla="*/ 936625 w 1040"/>
              <a:gd name="T53" fmla="*/ 730250 h 891"/>
              <a:gd name="T54" fmla="*/ 968375 w 1040"/>
              <a:gd name="T55" fmla="*/ 746125 h 891"/>
              <a:gd name="T56" fmla="*/ 1000125 w 1040"/>
              <a:gd name="T57" fmla="*/ 777875 h 891"/>
              <a:gd name="T58" fmla="*/ 1031875 w 1040"/>
              <a:gd name="T59" fmla="*/ 809625 h 891"/>
              <a:gd name="T60" fmla="*/ 1063625 w 1040"/>
              <a:gd name="T61" fmla="*/ 841375 h 891"/>
              <a:gd name="T62" fmla="*/ 1111250 w 1040"/>
              <a:gd name="T63" fmla="*/ 873125 h 891"/>
              <a:gd name="T64" fmla="*/ 1143000 w 1040"/>
              <a:gd name="T65" fmla="*/ 904875 h 891"/>
              <a:gd name="T66" fmla="*/ 1174750 w 1040"/>
              <a:gd name="T67" fmla="*/ 936625 h 891"/>
              <a:gd name="T68" fmla="*/ 1206500 w 1040"/>
              <a:gd name="T69" fmla="*/ 968375 h 891"/>
              <a:gd name="T70" fmla="*/ 1238250 w 1040"/>
              <a:gd name="T71" fmla="*/ 1000125 h 891"/>
              <a:gd name="T72" fmla="*/ 1270000 w 1040"/>
              <a:gd name="T73" fmla="*/ 1031875 h 891"/>
              <a:gd name="T74" fmla="*/ 1301750 w 1040"/>
              <a:gd name="T75" fmla="*/ 1063625 h 891"/>
              <a:gd name="T76" fmla="*/ 1333500 w 1040"/>
              <a:gd name="T77" fmla="*/ 1079500 h 891"/>
              <a:gd name="T78" fmla="*/ 1365250 w 1040"/>
              <a:gd name="T79" fmla="*/ 1111250 h 891"/>
              <a:gd name="T80" fmla="*/ 1397000 w 1040"/>
              <a:gd name="T81" fmla="*/ 1143000 h 891"/>
              <a:gd name="T82" fmla="*/ 1428750 w 1040"/>
              <a:gd name="T83" fmla="*/ 1174750 h 891"/>
              <a:gd name="T84" fmla="*/ 1460500 w 1040"/>
              <a:gd name="T85" fmla="*/ 1222375 h 891"/>
              <a:gd name="T86" fmla="*/ 1492250 w 1040"/>
              <a:gd name="T87" fmla="*/ 1254125 h 891"/>
              <a:gd name="T88" fmla="*/ 1524000 w 1040"/>
              <a:gd name="T89" fmla="*/ 1285875 h 891"/>
              <a:gd name="T90" fmla="*/ 1555750 w 1040"/>
              <a:gd name="T91" fmla="*/ 1317625 h 891"/>
              <a:gd name="T92" fmla="*/ 1587500 w 1040"/>
              <a:gd name="T93" fmla="*/ 1350963 h 891"/>
              <a:gd name="T94" fmla="*/ 1619250 w 1040"/>
              <a:gd name="T95" fmla="*/ 1382713 h 891"/>
              <a:gd name="T96" fmla="*/ 1651000 w 1040"/>
              <a:gd name="T97" fmla="*/ 1414463 h 8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40" h="891">
                <a:moveTo>
                  <a:pt x="0" y="0"/>
                </a:moveTo>
                <a:lnTo>
                  <a:pt x="20" y="20"/>
                </a:lnTo>
                <a:lnTo>
                  <a:pt x="50" y="30"/>
                </a:lnTo>
                <a:lnTo>
                  <a:pt x="70" y="50"/>
                </a:lnTo>
                <a:lnTo>
                  <a:pt x="90" y="70"/>
                </a:lnTo>
                <a:lnTo>
                  <a:pt x="110" y="80"/>
                </a:lnTo>
                <a:lnTo>
                  <a:pt x="140" y="100"/>
                </a:lnTo>
                <a:lnTo>
                  <a:pt x="160" y="120"/>
                </a:lnTo>
                <a:lnTo>
                  <a:pt x="180" y="140"/>
                </a:lnTo>
                <a:lnTo>
                  <a:pt x="200" y="150"/>
                </a:lnTo>
                <a:lnTo>
                  <a:pt x="230" y="170"/>
                </a:lnTo>
                <a:lnTo>
                  <a:pt x="250" y="190"/>
                </a:lnTo>
                <a:lnTo>
                  <a:pt x="270" y="210"/>
                </a:lnTo>
                <a:lnTo>
                  <a:pt x="290" y="220"/>
                </a:lnTo>
                <a:lnTo>
                  <a:pt x="320" y="240"/>
                </a:lnTo>
                <a:lnTo>
                  <a:pt x="340" y="260"/>
                </a:lnTo>
                <a:lnTo>
                  <a:pt x="360" y="280"/>
                </a:lnTo>
                <a:lnTo>
                  <a:pt x="390" y="290"/>
                </a:lnTo>
                <a:lnTo>
                  <a:pt x="410" y="310"/>
                </a:lnTo>
                <a:lnTo>
                  <a:pt x="430" y="330"/>
                </a:lnTo>
                <a:lnTo>
                  <a:pt x="450" y="350"/>
                </a:lnTo>
                <a:lnTo>
                  <a:pt x="480" y="360"/>
                </a:lnTo>
                <a:lnTo>
                  <a:pt x="500" y="380"/>
                </a:lnTo>
                <a:lnTo>
                  <a:pt x="520" y="400"/>
                </a:lnTo>
                <a:lnTo>
                  <a:pt x="540" y="420"/>
                </a:lnTo>
                <a:lnTo>
                  <a:pt x="560" y="440"/>
                </a:lnTo>
                <a:lnTo>
                  <a:pt x="590" y="460"/>
                </a:lnTo>
                <a:lnTo>
                  <a:pt x="610" y="470"/>
                </a:lnTo>
                <a:lnTo>
                  <a:pt x="630" y="490"/>
                </a:lnTo>
                <a:lnTo>
                  <a:pt x="650" y="510"/>
                </a:lnTo>
                <a:lnTo>
                  <a:pt x="670" y="530"/>
                </a:lnTo>
                <a:lnTo>
                  <a:pt x="700" y="550"/>
                </a:lnTo>
                <a:lnTo>
                  <a:pt x="720" y="570"/>
                </a:lnTo>
                <a:lnTo>
                  <a:pt x="740" y="590"/>
                </a:lnTo>
                <a:lnTo>
                  <a:pt x="760" y="610"/>
                </a:lnTo>
                <a:lnTo>
                  <a:pt x="780" y="630"/>
                </a:lnTo>
                <a:lnTo>
                  <a:pt x="800" y="650"/>
                </a:lnTo>
                <a:lnTo>
                  <a:pt x="820" y="670"/>
                </a:lnTo>
                <a:lnTo>
                  <a:pt x="840" y="680"/>
                </a:lnTo>
                <a:lnTo>
                  <a:pt x="860" y="700"/>
                </a:lnTo>
                <a:lnTo>
                  <a:pt x="880" y="720"/>
                </a:lnTo>
                <a:lnTo>
                  <a:pt x="900" y="740"/>
                </a:lnTo>
                <a:lnTo>
                  <a:pt x="920" y="770"/>
                </a:lnTo>
                <a:lnTo>
                  <a:pt x="940" y="790"/>
                </a:lnTo>
                <a:lnTo>
                  <a:pt x="960" y="810"/>
                </a:lnTo>
                <a:lnTo>
                  <a:pt x="980" y="830"/>
                </a:lnTo>
                <a:lnTo>
                  <a:pt x="1000" y="851"/>
                </a:lnTo>
                <a:lnTo>
                  <a:pt x="1020" y="871"/>
                </a:lnTo>
                <a:lnTo>
                  <a:pt x="1040" y="89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5" name="Group 321"/>
          <p:cNvGrpSpPr>
            <a:grpSpLocks/>
          </p:cNvGrpSpPr>
          <p:nvPr/>
        </p:nvGrpSpPr>
        <p:grpSpPr bwMode="auto">
          <a:xfrm>
            <a:off x="7281864" y="4279900"/>
            <a:ext cx="1444625" cy="128588"/>
            <a:chOff x="3627" y="2696"/>
            <a:chExt cx="910" cy="81"/>
          </a:xfrm>
        </p:grpSpPr>
        <p:sp>
          <p:nvSpPr>
            <p:cNvPr id="12398" name="Rectangle 302"/>
            <p:cNvSpPr>
              <a:spLocks noChangeArrowheads="1"/>
            </p:cNvSpPr>
            <p:nvPr/>
          </p:nvSpPr>
          <p:spPr bwMode="auto">
            <a:xfrm>
              <a:off x="3627" y="276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Rectangle 303"/>
            <p:cNvSpPr>
              <a:spLocks noChangeArrowheads="1"/>
            </p:cNvSpPr>
            <p:nvPr/>
          </p:nvSpPr>
          <p:spPr bwMode="auto">
            <a:xfrm>
              <a:off x="3677" y="276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Rectangle 304"/>
            <p:cNvSpPr>
              <a:spLocks noChangeArrowheads="1"/>
            </p:cNvSpPr>
            <p:nvPr/>
          </p:nvSpPr>
          <p:spPr bwMode="auto">
            <a:xfrm>
              <a:off x="3727" y="275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Rectangle 305"/>
            <p:cNvSpPr>
              <a:spLocks noChangeArrowheads="1"/>
            </p:cNvSpPr>
            <p:nvPr/>
          </p:nvSpPr>
          <p:spPr bwMode="auto">
            <a:xfrm>
              <a:off x="3777" y="2757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Rectangle 306"/>
            <p:cNvSpPr>
              <a:spLocks noChangeArrowheads="1"/>
            </p:cNvSpPr>
            <p:nvPr/>
          </p:nvSpPr>
          <p:spPr bwMode="auto">
            <a:xfrm>
              <a:off x="3827" y="2746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307"/>
            <p:cNvSpPr>
              <a:spLocks noChangeArrowheads="1"/>
            </p:cNvSpPr>
            <p:nvPr/>
          </p:nvSpPr>
          <p:spPr bwMode="auto">
            <a:xfrm>
              <a:off x="3877" y="2746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Rectangle 308"/>
            <p:cNvSpPr>
              <a:spLocks noChangeArrowheads="1"/>
            </p:cNvSpPr>
            <p:nvPr/>
          </p:nvSpPr>
          <p:spPr bwMode="auto">
            <a:xfrm>
              <a:off x="3927" y="2746"/>
              <a:ext cx="1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Rectangle 309"/>
            <p:cNvSpPr>
              <a:spLocks noChangeArrowheads="1"/>
            </p:cNvSpPr>
            <p:nvPr/>
          </p:nvSpPr>
          <p:spPr bwMode="auto">
            <a:xfrm>
              <a:off x="3977" y="27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Rectangle 310"/>
            <p:cNvSpPr>
              <a:spLocks noChangeArrowheads="1"/>
            </p:cNvSpPr>
            <p:nvPr/>
          </p:nvSpPr>
          <p:spPr bwMode="auto">
            <a:xfrm>
              <a:off x="4027" y="27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Rectangle 311"/>
            <p:cNvSpPr>
              <a:spLocks noChangeArrowheads="1"/>
            </p:cNvSpPr>
            <p:nvPr/>
          </p:nvSpPr>
          <p:spPr bwMode="auto">
            <a:xfrm>
              <a:off x="4077" y="27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Rectangle 312"/>
            <p:cNvSpPr>
              <a:spLocks noChangeArrowheads="1"/>
            </p:cNvSpPr>
            <p:nvPr/>
          </p:nvSpPr>
          <p:spPr bwMode="auto">
            <a:xfrm>
              <a:off x="4127" y="27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Rectangle 313"/>
            <p:cNvSpPr>
              <a:spLocks noChangeArrowheads="1"/>
            </p:cNvSpPr>
            <p:nvPr/>
          </p:nvSpPr>
          <p:spPr bwMode="auto">
            <a:xfrm>
              <a:off x="4177" y="27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Rectangle 314"/>
            <p:cNvSpPr>
              <a:spLocks noChangeArrowheads="1"/>
            </p:cNvSpPr>
            <p:nvPr/>
          </p:nvSpPr>
          <p:spPr bwMode="auto">
            <a:xfrm>
              <a:off x="4227" y="27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Rectangle 315"/>
            <p:cNvSpPr>
              <a:spLocks noChangeArrowheads="1"/>
            </p:cNvSpPr>
            <p:nvPr/>
          </p:nvSpPr>
          <p:spPr bwMode="auto">
            <a:xfrm>
              <a:off x="4277" y="27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Rectangle 316"/>
            <p:cNvSpPr>
              <a:spLocks noChangeArrowheads="1"/>
            </p:cNvSpPr>
            <p:nvPr/>
          </p:nvSpPr>
          <p:spPr bwMode="auto">
            <a:xfrm>
              <a:off x="4327" y="27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Rectangle 317"/>
            <p:cNvSpPr>
              <a:spLocks noChangeArrowheads="1"/>
            </p:cNvSpPr>
            <p:nvPr/>
          </p:nvSpPr>
          <p:spPr bwMode="auto">
            <a:xfrm>
              <a:off x="4377" y="27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Rectangle 318"/>
            <p:cNvSpPr>
              <a:spLocks noChangeArrowheads="1"/>
            </p:cNvSpPr>
            <p:nvPr/>
          </p:nvSpPr>
          <p:spPr bwMode="auto">
            <a:xfrm>
              <a:off x="4427" y="27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Rectangle 319"/>
            <p:cNvSpPr>
              <a:spLocks noChangeArrowheads="1"/>
            </p:cNvSpPr>
            <p:nvPr/>
          </p:nvSpPr>
          <p:spPr bwMode="auto">
            <a:xfrm>
              <a:off x="4477" y="27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Rectangle 320"/>
            <p:cNvSpPr>
              <a:spLocks noChangeArrowheads="1"/>
            </p:cNvSpPr>
            <p:nvPr/>
          </p:nvSpPr>
          <p:spPr bwMode="auto">
            <a:xfrm>
              <a:off x="4527" y="269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6" name="Group 337"/>
          <p:cNvGrpSpPr>
            <a:grpSpLocks/>
          </p:cNvGrpSpPr>
          <p:nvPr/>
        </p:nvGrpSpPr>
        <p:grpSpPr bwMode="auto">
          <a:xfrm>
            <a:off x="7281864" y="3946525"/>
            <a:ext cx="1127125" cy="285750"/>
            <a:chOff x="3627" y="2486"/>
            <a:chExt cx="710" cy="180"/>
          </a:xfrm>
        </p:grpSpPr>
        <p:sp>
          <p:nvSpPr>
            <p:cNvPr id="12383" name="Rectangle 322"/>
            <p:cNvSpPr>
              <a:spLocks noChangeArrowheads="1"/>
            </p:cNvSpPr>
            <p:nvPr/>
          </p:nvSpPr>
          <p:spPr bwMode="auto">
            <a:xfrm>
              <a:off x="3627" y="26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Rectangle 323"/>
            <p:cNvSpPr>
              <a:spLocks noChangeArrowheads="1"/>
            </p:cNvSpPr>
            <p:nvPr/>
          </p:nvSpPr>
          <p:spPr bwMode="auto">
            <a:xfrm>
              <a:off x="3677" y="26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Rectangle 324"/>
            <p:cNvSpPr>
              <a:spLocks noChangeArrowheads="1"/>
            </p:cNvSpPr>
            <p:nvPr/>
          </p:nvSpPr>
          <p:spPr bwMode="auto">
            <a:xfrm>
              <a:off x="3727" y="26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Rectangle 325"/>
            <p:cNvSpPr>
              <a:spLocks noChangeArrowheads="1"/>
            </p:cNvSpPr>
            <p:nvPr/>
          </p:nvSpPr>
          <p:spPr bwMode="auto">
            <a:xfrm>
              <a:off x="3777" y="26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Rectangle 326"/>
            <p:cNvSpPr>
              <a:spLocks noChangeArrowheads="1"/>
            </p:cNvSpPr>
            <p:nvPr/>
          </p:nvSpPr>
          <p:spPr bwMode="auto">
            <a:xfrm>
              <a:off x="3827" y="26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Rectangle 327"/>
            <p:cNvSpPr>
              <a:spLocks noChangeArrowheads="1"/>
            </p:cNvSpPr>
            <p:nvPr/>
          </p:nvSpPr>
          <p:spPr bwMode="auto">
            <a:xfrm>
              <a:off x="3877" y="259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Rectangle 328"/>
            <p:cNvSpPr>
              <a:spLocks noChangeArrowheads="1"/>
            </p:cNvSpPr>
            <p:nvPr/>
          </p:nvSpPr>
          <p:spPr bwMode="auto">
            <a:xfrm>
              <a:off x="3927" y="25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Rectangle 329"/>
            <p:cNvSpPr>
              <a:spLocks noChangeArrowheads="1"/>
            </p:cNvSpPr>
            <p:nvPr/>
          </p:nvSpPr>
          <p:spPr bwMode="auto">
            <a:xfrm>
              <a:off x="3977" y="257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Rectangle 330"/>
            <p:cNvSpPr>
              <a:spLocks noChangeArrowheads="1"/>
            </p:cNvSpPr>
            <p:nvPr/>
          </p:nvSpPr>
          <p:spPr bwMode="auto">
            <a:xfrm>
              <a:off x="4027" y="25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Rectangle 331"/>
            <p:cNvSpPr>
              <a:spLocks noChangeArrowheads="1"/>
            </p:cNvSpPr>
            <p:nvPr/>
          </p:nvSpPr>
          <p:spPr bwMode="auto">
            <a:xfrm>
              <a:off x="4077" y="25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Rectangle 332"/>
            <p:cNvSpPr>
              <a:spLocks noChangeArrowheads="1"/>
            </p:cNvSpPr>
            <p:nvPr/>
          </p:nvSpPr>
          <p:spPr bwMode="auto">
            <a:xfrm>
              <a:off x="4127" y="25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Rectangle 333"/>
            <p:cNvSpPr>
              <a:spLocks noChangeArrowheads="1"/>
            </p:cNvSpPr>
            <p:nvPr/>
          </p:nvSpPr>
          <p:spPr bwMode="auto">
            <a:xfrm>
              <a:off x="4177" y="25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Rectangle 334"/>
            <p:cNvSpPr>
              <a:spLocks noChangeArrowheads="1"/>
            </p:cNvSpPr>
            <p:nvPr/>
          </p:nvSpPr>
          <p:spPr bwMode="auto">
            <a:xfrm>
              <a:off x="4227" y="25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Rectangle 335"/>
            <p:cNvSpPr>
              <a:spLocks noChangeArrowheads="1"/>
            </p:cNvSpPr>
            <p:nvPr/>
          </p:nvSpPr>
          <p:spPr bwMode="auto">
            <a:xfrm>
              <a:off x="4277" y="249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Rectangle 336"/>
            <p:cNvSpPr>
              <a:spLocks noChangeArrowheads="1"/>
            </p:cNvSpPr>
            <p:nvPr/>
          </p:nvSpPr>
          <p:spPr bwMode="auto">
            <a:xfrm>
              <a:off x="4327" y="24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7" name="Group 350"/>
          <p:cNvGrpSpPr>
            <a:grpSpLocks/>
          </p:cNvGrpSpPr>
          <p:nvPr/>
        </p:nvGrpSpPr>
        <p:grpSpPr bwMode="auto">
          <a:xfrm>
            <a:off x="7250113" y="3676651"/>
            <a:ext cx="889000" cy="396875"/>
            <a:chOff x="3607" y="2316"/>
            <a:chExt cx="560" cy="250"/>
          </a:xfrm>
        </p:grpSpPr>
        <p:sp>
          <p:nvSpPr>
            <p:cNvPr id="12371" name="Rectangle 338"/>
            <p:cNvSpPr>
              <a:spLocks noChangeArrowheads="1"/>
            </p:cNvSpPr>
            <p:nvPr/>
          </p:nvSpPr>
          <p:spPr bwMode="auto">
            <a:xfrm>
              <a:off x="3607" y="25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Rectangle 339"/>
            <p:cNvSpPr>
              <a:spLocks noChangeArrowheads="1"/>
            </p:cNvSpPr>
            <p:nvPr/>
          </p:nvSpPr>
          <p:spPr bwMode="auto">
            <a:xfrm>
              <a:off x="3657" y="25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Rectangle 340"/>
            <p:cNvSpPr>
              <a:spLocks noChangeArrowheads="1"/>
            </p:cNvSpPr>
            <p:nvPr/>
          </p:nvSpPr>
          <p:spPr bwMode="auto">
            <a:xfrm>
              <a:off x="3707" y="25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Rectangle 341"/>
            <p:cNvSpPr>
              <a:spLocks noChangeArrowheads="1"/>
            </p:cNvSpPr>
            <p:nvPr/>
          </p:nvSpPr>
          <p:spPr bwMode="auto">
            <a:xfrm>
              <a:off x="3757" y="24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Rectangle 342"/>
            <p:cNvSpPr>
              <a:spLocks noChangeArrowheads="1"/>
            </p:cNvSpPr>
            <p:nvPr/>
          </p:nvSpPr>
          <p:spPr bwMode="auto">
            <a:xfrm>
              <a:off x="3807" y="246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Rectangle 343"/>
            <p:cNvSpPr>
              <a:spLocks noChangeArrowheads="1"/>
            </p:cNvSpPr>
            <p:nvPr/>
          </p:nvSpPr>
          <p:spPr bwMode="auto">
            <a:xfrm>
              <a:off x="3857" y="244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Rectangle 344"/>
            <p:cNvSpPr>
              <a:spLocks noChangeArrowheads="1"/>
            </p:cNvSpPr>
            <p:nvPr/>
          </p:nvSpPr>
          <p:spPr bwMode="auto">
            <a:xfrm>
              <a:off x="3907" y="242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Rectangle 345"/>
            <p:cNvSpPr>
              <a:spLocks noChangeArrowheads="1"/>
            </p:cNvSpPr>
            <p:nvPr/>
          </p:nvSpPr>
          <p:spPr bwMode="auto">
            <a:xfrm>
              <a:off x="3957" y="240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Rectangle 346"/>
            <p:cNvSpPr>
              <a:spLocks noChangeArrowheads="1"/>
            </p:cNvSpPr>
            <p:nvPr/>
          </p:nvSpPr>
          <p:spPr bwMode="auto">
            <a:xfrm>
              <a:off x="4007" y="238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Rectangle 347"/>
            <p:cNvSpPr>
              <a:spLocks noChangeArrowheads="1"/>
            </p:cNvSpPr>
            <p:nvPr/>
          </p:nvSpPr>
          <p:spPr bwMode="auto">
            <a:xfrm>
              <a:off x="4057" y="235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Rectangle 348"/>
            <p:cNvSpPr>
              <a:spLocks noChangeArrowheads="1"/>
            </p:cNvSpPr>
            <p:nvPr/>
          </p:nvSpPr>
          <p:spPr bwMode="auto">
            <a:xfrm>
              <a:off x="4107" y="233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Rectangle 349"/>
            <p:cNvSpPr>
              <a:spLocks noChangeArrowheads="1"/>
            </p:cNvSpPr>
            <p:nvPr/>
          </p:nvSpPr>
          <p:spPr bwMode="auto">
            <a:xfrm>
              <a:off x="4157" y="2316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8" name="Group 361"/>
          <p:cNvGrpSpPr>
            <a:grpSpLocks/>
          </p:cNvGrpSpPr>
          <p:nvPr/>
        </p:nvGrpSpPr>
        <p:grpSpPr bwMode="auto">
          <a:xfrm>
            <a:off x="7281864" y="3359150"/>
            <a:ext cx="587375" cy="539750"/>
            <a:chOff x="3627" y="2116"/>
            <a:chExt cx="370" cy="340"/>
          </a:xfrm>
        </p:grpSpPr>
        <p:sp>
          <p:nvSpPr>
            <p:cNvPr id="12361" name="Freeform 351"/>
            <p:cNvSpPr>
              <a:spLocks/>
            </p:cNvSpPr>
            <p:nvPr/>
          </p:nvSpPr>
          <p:spPr bwMode="auto">
            <a:xfrm>
              <a:off x="3627" y="243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352"/>
            <p:cNvSpPr>
              <a:spLocks/>
            </p:cNvSpPr>
            <p:nvPr/>
          </p:nvSpPr>
          <p:spPr bwMode="auto">
            <a:xfrm>
              <a:off x="3667" y="239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353"/>
            <p:cNvSpPr>
              <a:spLocks/>
            </p:cNvSpPr>
            <p:nvPr/>
          </p:nvSpPr>
          <p:spPr bwMode="auto">
            <a:xfrm>
              <a:off x="3707" y="236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354"/>
            <p:cNvSpPr>
              <a:spLocks/>
            </p:cNvSpPr>
            <p:nvPr/>
          </p:nvSpPr>
          <p:spPr bwMode="auto">
            <a:xfrm>
              <a:off x="3747" y="232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355"/>
            <p:cNvSpPr>
              <a:spLocks/>
            </p:cNvSpPr>
            <p:nvPr/>
          </p:nvSpPr>
          <p:spPr bwMode="auto">
            <a:xfrm>
              <a:off x="3787" y="229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356"/>
            <p:cNvSpPr>
              <a:spLocks/>
            </p:cNvSpPr>
            <p:nvPr/>
          </p:nvSpPr>
          <p:spPr bwMode="auto">
            <a:xfrm>
              <a:off x="3827" y="225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357"/>
            <p:cNvSpPr>
              <a:spLocks/>
            </p:cNvSpPr>
            <p:nvPr/>
          </p:nvSpPr>
          <p:spPr bwMode="auto">
            <a:xfrm>
              <a:off x="3867" y="221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358"/>
            <p:cNvSpPr>
              <a:spLocks/>
            </p:cNvSpPr>
            <p:nvPr/>
          </p:nvSpPr>
          <p:spPr bwMode="auto">
            <a:xfrm>
              <a:off x="3907" y="218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359"/>
            <p:cNvSpPr>
              <a:spLocks/>
            </p:cNvSpPr>
            <p:nvPr/>
          </p:nvSpPr>
          <p:spPr bwMode="auto">
            <a:xfrm>
              <a:off x="3947" y="214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360"/>
            <p:cNvSpPr>
              <a:spLocks/>
            </p:cNvSpPr>
            <p:nvPr/>
          </p:nvSpPr>
          <p:spPr bwMode="auto">
            <a:xfrm>
              <a:off x="3987" y="2116"/>
              <a:ext cx="10" cy="20"/>
            </a:xfrm>
            <a:custGeom>
              <a:avLst/>
              <a:gdLst>
                <a:gd name="T0" fmla="*/ 0 w 10"/>
                <a:gd name="T1" fmla="*/ 20 h 20"/>
                <a:gd name="T2" fmla="*/ 10 w 10"/>
                <a:gd name="T3" fmla="*/ 10 h 20"/>
                <a:gd name="T4" fmla="*/ 10 w 10"/>
                <a:gd name="T5" fmla="*/ 0 h 20"/>
                <a:gd name="T6" fmla="*/ 0 w 10"/>
                <a:gd name="T7" fmla="*/ 10 h 20"/>
                <a:gd name="T8" fmla="*/ 0 w 10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9" name="Group 372"/>
          <p:cNvGrpSpPr>
            <a:grpSpLocks/>
          </p:cNvGrpSpPr>
          <p:nvPr/>
        </p:nvGrpSpPr>
        <p:grpSpPr bwMode="auto">
          <a:xfrm>
            <a:off x="7250114" y="3073401"/>
            <a:ext cx="365125" cy="587375"/>
            <a:chOff x="3607" y="1936"/>
            <a:chExt cx="230" cy="370"/>
          </a:xfrm>
        </p:grpSpPr>
        <p:sp>
          <p:nvSpPr>
            <p:cNvPr id="12351" name="Freeform 362"/>
            <p:cNvSpPr>
              <a:spLocks/>
            </p:cNvSpPr>
            <p:nvPr/>
          </p:nvSpPr>
          <p:spPr bwMode="auto">
            <a:xfrm>
              <a:off x="3607" y="229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363"/>
            <p:cNvSpPr>
              <a:spLocks/>
            </p:cNvSpPr>
            <p:nvPr/>
          </p:nvSpPr>
          <p:spPr bwMode="auto">
            <a:xfrm>
              <a:off x="3627" y="225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364"/>
            <p:cNvSpPr>
              <a:spLocks/>
            </p:cNvSpPr>
            <p:nvPr/>
          </p:nvSpPr>
          <p:spPr bwMode="auto">
            <a:xfrm>
              <a:off x="3657" y="221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365"/>
            <p:cNvSpPr>
              <a:spLocks/>
            </p:cNvSpPr>
            <p:nvPr/>
          </p:nvSpPr>
          <p:spPr bwMode="auto">
            <a:xfrm>
              <a:off x="3677" y="217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366"/>
            <p:cNvSpPr>
              <a:spLocks/>
            </p:cNvSpPr>
            <p:nvPr/>
          </p:nvSpPr>
          <p:spPr bwMode="auto">
            <a:xfrm>
              <a:off x="3697" y="213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367"/>
            <p:cNvSpPr>
              <a:spLocks/>
            </p:cNvSpPr>
            <p:nvPr/>
          </p:nvSpPr>
          <p:spPr bwMode="auto">
            <a:xfrm>
              <a:off x="3727" y="209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368"/>
            <p:cNvSpPr>
              <a:spLocks/>
            </p:cNvSpPr>
            <p:nvPr/>
          </p:nvSpPr>
          <p:spPr bwMode="auto">
            <a:xfrm>
              <a:off x="3747" y="205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369"/>
            <p:cNvSpPr>
              <a:spLocks/>
            </p:cNvSpPr>
            <p:nvPr/>
          </p:nvSpPr>
          <p:spPr bwMode="auto">
            <a:xfrm>
              <a:off x="3777" y="201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370"/>
            <p:cNvSpPr>
              <a:spLocks/>
            </p:cNvSpPr>
            <p:nvPr/>
          </p:nvSpPr>
          <p:spPr bwMode="auto">
            <a:xfrm>
              <a:off x="3797" y="197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371"/>
            <p:cNvSpPr>
              <a:spLocks/>
            </p:cNvSpPr>
            <p:nvPr/>
          </p:nvSpPr>
          <p:spPr bwMode="auto">
            <a:xfrm>
              <a:off x="3817" y="1936"/>
              <a:ext cx="20" cy="10"/>
            </a:xfrm>
            <a:custGeom>
              <a:avLst/>
              <a:gdLst>
                <a:gd name="T0" fmla="*/ 10 w 20"/>
                <a:gd name="T1" fmla="*/ 10 h 10"/>
                <a:gd name="T2" fmla="*/ 20 w 20"/>
                <a:gd name="T3" fmla="*/ 0 h 10"/>
                <a:gd name="T4" fmla="*/ 10 w 20"/>
                <a:gd name="T5" fmla="*/ 0 h 10"/>
                <a:gd name="T6" fmla="*/ 0 w 20"/>
                <a:gd name="T7" fmla="*/ 10 h 10"/>
                <a:gd name="T8" fmla="*/ 10 w 20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0" name="Line 373"/>
          <p:cNvSpPr>
            <a:spLocks noChangeShapeType="1"/>
          </p:cNvSpPr>
          <p:nvPr/>
        </p:nvSpPr>
        <p:spPr bwMode="auto">
          <a:xfrm>
            <a:off x="7218363" y="3025776"/>
            <a:ext cx="95250" cy="14779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Freeform 374"/>
          <p:cNvSpPr>
            <a:spLocks/>
          </p:cNvSpPr>
          <p:nvPr/>
        </p:nvSpPr>
        <p:spPr bwMode="auto">
          <a:xfrm>
            <a:off x="7202488" y="3676651"/>
            <a:ext cx="95250" cy="811213"/>
          </a:xfrm>
          <a:custGeom>
            <a:avLst/>
            <a:gdLst>
              <a:gd name="T0" fmla="*/ 0 w 60"/>
              <a:gd name="T1" fmla="*/ 0 h 511"/>
              <a:gd name="T2" fmla="*/ 0 w 60"/>
              <a:gd name="T3" fmla="*/ 31750 h 511"/>
              <a:gd name="T4" fmla="*/ 15875 w 60"/>
              <a:gd name="T5" fmla="*/ 63500 h 511"/>
              <a:gd name="T6" fmla="*/ 15875 w 60"/>
              <a:gd name="T7" fmla="*/ 95250 h 511"/>
              <a:gd name="T8" fmla="*/ 15875 w 60"/>
              <a:gd name="T9" fmla="*/ 127000 h 511"/>
              <a:gd name="T10" fmla="*/ 31750 w 60"/>
              <a:gd name="T11" fmla="*/ 174625 h 511"/>
              <a:gd name="T12" fmla="*/ 31750 w 60"/>
              <a:gd name="T13" fmla="*/ 206375 h 511"/>
              <a:gd name="T14" fmla="*/ 31750 w 60"/>
              <a:gd name="T15" fmla="*/ 238125 h 511"/>
              <a:gd name="T16" fmla="*/ 31750 w 60"/>
              <a:gd name="T17" fmla="*/ 269875 h 511"/>
              <a:gd name="T18" fmla="*/ 31750 w 60"/>
              <a:gd name="T19" fmla="*/ 301625 h 511"/>
              <a:gd name="T20" fmla="*/ 31750 w 60"/>
              <a:gd name="T21" fmla="*/ 333375 h 511"/>
              <a:gd name="T22" fmla="*/ 47625 w 60"/>
              <a:gd name="T23" fmla="*/ 365125 h 511"/>
              <a:gd name="T24" fmla="*/ 47625 w 60"/>
              <a:gd name="T25" fmla="*/ 396875 h 511"/>
              <a:gd name="T26" fmla="*/ 47625 w 60"/>
              <a:gd name="T27" fmla="*/ 444500 h 511"/>
              <a:gd name="T28" fmla="*/ 47625 w 60"/>
              <a:gd name="T29" fmla="*/ 476250 h 511"/>
              <a:gd name="T30" fmla="*/ 47625 w 60"/>
              <a:gd name="T31" fmla="*/ 508000 h 511"/>
              <a:gd name="T32" fmla="*/ 47625 w 60"/>
              <a:gd name="T33" fmla="*/ 539750 h 511"/>
              <a:gd name="T34" fmla="*/ 47625 w 60"/>
              <a:gd name="T35" fmla="*/ 571500 h 511"/>
              <a:gd name="T36" fmla="*/ 63500 w 60"/>
              <a:gd name="T37" fmla="*/ 603250 h 511"/>
              <a:gd name="T38" fmla="*/ 63500 w 60"/>
              <a:gd name="T39" fmla="*/ 635000 h 511"/>
              <a:gd name="T40" fmla="*/ 63500 w 60"/>
              <a:gd name="T41" fmla="*/ 682625 h 511"/>
              <a:gd name="T42" fmla="*/ 79375 w 60"/>
              <a:gd name="T43" fmla="*/ 715963 h 511"/>
              <a:gd name="T44" fmla="*/ 79375 w 60"/>
              <a:gd name="T45" fmla="*/ 747713 h 511"/>
              <a:gd name="T46" fmla="*/ 79375 w 60"/>
              <a:gd name="T47" fmla="*/ 779463 h 511"/>
              <a:gd name="T48" fmla="*/ 95250 w 60"/>
              <a:gd name="T49" fmla="*/ 811213 h 51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511">
                <a:moveTo>
                  <a:pt x="0" y="0"/>
                </a:moveTo>
                <a:lnTo>
                  <a:pt x="0" y="20"/>
                </a:lnTo>
                <a:lnTo>
                  <a:pt x="10" y="40"/>
                </a:lnTo>
                <a:lnTo>
                  <a:pt x="10" y="60"/>
                </a:lnTo>
                <a:lnTo>
                  <a:pt x="10" y="80"/>
                </a:lnTo>
                <a:lnTo>
                  <a:pt x="20" y="110"/>
                </a:lnTo>
                <a:lnTo>
                  <a:pt x="20" y="130"/>
                </a:lnTo>
                <a:lnTo>
                  <a:pt x="20" y="150"/>
                </a:lnTo>
                <a:lnTo>
                  <a:pt x="20" y="170"/>
                </a:lnTo>
                <a:lnTo>
                  <a:pt x="20" y="190"/>
                </a:lnTo>
                <a:lnTo>
                  <a:pt x="20" y="210"/>
                </a:lnTo>
                <a:lnTo>
                  <a:pt x="30" y="230"/>
                </a:lnTo>
                <a:lnTo>
                  <a:pt x="30" y="250"/>
                </a:lnTo>
                <a:lnTo>
                  <a:pt x="30" y="280"/>
                </a:lnTo>
                <a:lnTo>
                  <a:pt x="30" y="300"/>
                </a:lnTo>
                <a:lnTo>
                  <a:pt x="30" y="320"/>
                </a:lnTo>
                <a:lnTo>
                  <a:pt x="30" y="340"/>
                </a:lnTo>
                <a:lnTo>
                  <a:pt x="30" y="360"/>
                </a:lnTo>
                <a:lnTo>
                  <a:pt x="40" y="380"/>
                </a:lnTo>
                <a:lnTo>
                  <a:pt x="40" y="400"/>
                </a:lnTo>
                <a:lnTo>
                  <a:pt x="40" y="430"/>
                </a:lnTo>
                <a:lnTo>
                  <a:pt x="50" y="451"/>
                </a:lnTo>
                <a:lnTo>
                  <a:pt x="50" y="471"/>
                </a:lnTo>
                <a:lnTo>
                  <a:pt x="50" y="491"/>
                </a:lnTo>
                <a:lnTo>
                  <a:pt x="60" y="511"/>
                </a:lnTo>
              </a:path>
            </a:pathLst>
          </a:custGeom>
          <a:noFill/>
          <a:ln w="317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Freeform 375"/>
          <p:cNvSpPr>
            <a:spLocks/>
          </p:cNvSpPr>
          <p:nvPr/>
        </p:nvSpPr>
        <p:spPr bwMode="auto">
          <a:xfrm>
            <a:off x="2784475" y="1801813"/>
            <a:ext cx="2844800" cy="2622550"/>
          </a:xfrm>
          <a:custGeom>
            <a:avLst/>
            <a:gdLst>
              <a:gd name="T0" fmla="*/ 0 w 1792"/>
              <a:gd name="T1" fmla="*/ 0 h 1652"/>
              <a:gd name="T2" fmla="*/ 31750 w 1792"/>
              <a:gd name="T3" fmla="*/ 15875 h 1652"/>
              <a:gd name="T4" fmla="*/ 80963 w 1792"/>
              <a:gd name="T5" fmla="*/ 31750 h 1652"/>
              <a:gd name="T6" fmla="*/ 112713 w 1792"/>
              <a:gd name="T7" fmla="*/ 63500 h 1652"/>
              <a:gd name="T8" fmla="*/ 144463 w 1792"/>
              <a:gd name="T9" fmla="*/ 79375 h 1652"/>
              <a:gd name="T10" fmla="*/ 176213 w 1792"/>
              <a:gd name="T11" fmla="*/ 95250 h 1652"/>
              <a:gd name="T12" fmla="*/ 223838 w 1792"/>
              <a:gd name="T13" fmla="*/ 127000 h 1652"/>
              <a:gd name="T14" fmla="*/ 255588 w 1792"/>
              <a:gd name="T15" fmla="*/ 142875 h 1652"/>
              <a:gd name="T16" fmla="*/ 287338 w 1792"/>
              <a:gd name="T17" fmla="*/ 158750 h 1652"/>
              <a:gd name="T18" fmla="*/ 319088 w 1792"/>
              <a:gd name="T19" fmla="*/ 190500 h 1652"/>
              <a:gd name="T20" fmla="*/ 350838 w 1792"/>
              <a:gd name="T21" fmla="*/ 206375 h 1652"/>
              <a:gd name="T22" fmla="*/ 382588 w 1792"/>
              <a:gd name="T23" fmla="*/ 238125 h 1652"/>
              <a:gd name="T24" fmla="*/ 414338 w 1792"/>
              <a:gd name="T25" fmla="*/ 254000 h 1652"/>
              <a:gd name="T26" fmla="*/ 446088 w 1792"/>
              <a:gd name="T27" fmla="*/ 285750 h 1652"/>
              <a:gd name="T28" fmla="*/ 477838 w 1792"/>
              <a:gd name="T29" fmla="*/ 301625 h 1652"/>
              <a:gd name="T30" fmla="*/ 525463 w 1792"/>
              <a:gd name="T31" fmla="*/ 333375 h 1652"/>
              <a:gd name="T32" fmla="*/ 557213 w 1792"/>
              <a:gd name="T33" fmla="*/ 349250 h 1652"/>
              <a:gd name="T34" fmla="*/ 588963 w 1792"/>
              <a:gd name="T35" fmla="*/ 381000 h 1652"/>
              <a:gd name="T36" fmla="*/ 620713 w 1792"/>
              <a:gd name="T37" fmla="*/ 412750 h 1652"/>
              <a:gd name="T38" fmla="*/ 684213 w 1792"/>
              <a:gd name="T39" fmla="*/ 460375 h 1652"/>
              <a:gd name="T40" fmla="*/ 731838 w 1792"/>
              <a:gd name="T41" fmla="*/ 508000 h 1652"/>
              <a:gd name="T42" fmla="*/ 795338 w 1792"/>
              <a:gd name="T43" fmla="*/ 555625 h 1652"/>
              <a:gd name="T44" fmla="*/ 858838 w 1792"/>
              <a:gd name="T45" fmla="*/ 619125 h 1652"/>
              <a:gd name="T46" fmla="*/ 922338 w 1792"/>
              <a:gd name="T47" fmla="*/ 668338 h 1652"/>
              <a:gd name="T48" fmla="*/ 969963 w 1792"/>
              <a:gd name="T49" fmla="*/ 731838 h 1652"/>
              <a:gd name="T50" fmla="*/ 1033463 w 1792"/>
              <a:gd name="T51" fmla="*/ 779463 h 1652"/>
              <a:gd name="T52" fmla="*/ 1096963 w 1792"/>
              <a:gd name="T53" fmla="*/ 842963 h 1652"/>
              <a:gd name="T54" fmla="*/ 1144588 w 1792"/>
              <a:gd name="T55" fmla="*/ 890588 h 1652"/>
              <a:gd name="T56" fmla="*/ 1208088 w 1792"/>
              <a:gd name="T57" fmla="*/ 954088 h 1652"/>
              <a:gd name="T58" fmla="*/ 1255713 w 1792"/>
              <a:gd name="T59" fmla="*/ 1001713 h 1652"/>
              <a:gd name="T60" fmla="*/ 1319213 w 1792"/>
              <a:gd name="T61" fmla="*/ 1065213 h 1652"/>
              <a:gd name="T62" fmla="*/ 1366838 w 1792"/>
              <a:gd name="T63" fmla="*/ 1112838 h 1652"/>
              <a:gd name="T64" fmla="*/ 1430338 w 1792"/>
              <a:gd name="T65" fmla="*/ 1176338 h 1652"/>
              <a:gd name="T66" fmla="*/ 1477963 w 1792"/>
              <a:gd name="T67" fmla="*/ 1223963 h 1652"/>
              <a:gd name="T68" fmla="*/ 1541463 w 1792"/>
              <a:gd name="T69" fmla="*/ 1287463 h 1652"/>
              <a:gd name="T70" fmla="*/ 1604963 w 1792"/>
              <a:gd name="T71" fmla="*/ 1335088 h 1652"/>
              <a:gd name="T72" fmla="*/ 1652588 w 1792"/>
              <a:gd name="T73" fmla="*/ 1398588 h 1652"/>
              <a:gd name="T74" fmla="*/ 1716088 w 1792"/>
              <a:gd name="T75" fmla="*/ 1462088 h 1652"/>
              <a:gd name="T76" fmla="*/ 1779588 w 1792"/>
              <a:gd name="T77" fmla="*/ 1509713 h 1652"/>
              <a:gd name="T78" fmla="*/ 1843088 w 1792"/>
              <a:gd name="T79" fmla="*/ 1573213 h 1652"/>
              <a:gd name="T80" fmla="*/ 1890713 w 1792"/>
              <a:gd name="T81" fmla="*/ 1636713 h 1652"/>
              <a:gd name="T82" fmla="*/ 1954213 w 1792"/>
              <a:gd name="T83" fmla="*/ 1684338 h 1652"/>
              <a:gd name="T84" fmla="*/ 2017713 w 1792"/>
              <a:gd name="T85" fmla="*/ 1747838 h 1652"/>
              <a:gd name="T86" fmla="*/ 2065338 w 1792"/>
              <a:gd name="T87" fmla="*/ 1795463 h 1652"/>
              <a:gd name="T88" fmla="*/ 2128838 w 1792"/>
              <a:gd name="T89" fmla="*/ 1858963 h 1652"/>
              <a:gd name="T90" fmla="*/ 2192338 w 1792"/>
              <a:gd name="T91" fmla="*/ 1906588 h 1652"/>
              <a:gd name="T92" fmla="*/ 2241550 w 1792"/>
              <a:gd name="T93" fmla="*/ 1970088 h 1652"/>
              <a:gd name="T94" fmla="*/ 2305050 w 1792"/>
              <a:gd name="T95" fmla="*/ 2017713 h 1652"/>
              <a:gd name="T96" fmla="*/ 2352675 w 1792"/>
              <a:gd name="T97" fmla="*/ 2081213 h 1652"/>
              <a:gd name="T98" fmla="*/ 2416175 w 1792"/>
              <a:gd name="T99" fmla="*/ 2144713 h 1652"/>
              <a:gd name="T100" fmla="*/ 2463800 w 1792"/>
              <a:gd name="T101" fmla="*/ 2192338 h 1652"/>
              <a:gd name="T102" fmla="*/ 2527300 w 1792"/>
              <a:gd name="T103" fmla="*/ 2255838 h 1652"/>
              <a:gd name="T104" fmla="*/ 2574925 w 1792"/>
              <a:gd name="T105" fmla="*/ 2319338 h 1652"/>
              <a:gd name="T106" fmla="*/ 2638425 w 1792"/>
              <a:gd name="T107" fmla="*/ 2366963 h 1652"/>
              <a:gd name="T108" fmla="*/ 2686050 w 1792"/>
              <a:gd name="T109" fmla="*/ 2430463 h 1652"/>
              <a:gd name="T110" fmla="*/ 2733675 w 1792"/>
              <a:gd name="T111" fmla="*/ 2493963 h 1652"/>
              <a:gd name="T112" fmla="*/ 2797175 w 1792"/>
              <a:gd name="T113" fmla="*/ 2557463 h 1652"/>
              <a:gd name="T114" fmla="*/ 2844800 w 1792"/>
              <a:gd name="T115" fmla="*/ 2622550 h 16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92" h="1652">
                <a:moveTo>
                  <a:pt x="0" y="0"/>
                </a:moveTo>
                <a:lnTo>
                  <a:pt x="20" y="10"/>
                </a:lnTo>
                <a:lnTo>
                  <a:pt x="51" y="20"/>
                </a:lnTo>
                <a:lnTo>
                  <a:pt x="71" y="40"/>
                </a:lnTo>
                <a:lnTo>
                  <a:pt x="91" y="50"/>
                </a:lnTo>
                <a:lnTo>
                  <a:pt x="111" y="60"/>
                </a:lnTo>
                <a:lnTo>
                  <a:pt x="141" y="80"/>
                </a:lnTo>
                <a:lnTo>
                  <a:pt x="161" y="90"/>
                </a:lnTo>
                <a:lnTo>
                  <a:pt x="181" y="100"/>
                </a:lnTo>
                <a:lnTo>
                  <a:pt x="201" y="120"/>
                </a:lnTo>
                <a:lnTo>
                  <a:pt x="221" y="130"/>
                </a:lnTo>
                <a:lnTo>
                  <a:pt x="241" y="150"/>
                </a:lnTo>
                <a:lnTo>
                  <a:pt x="261" y="160"/>
                </a:lnTo>
                <a:lnTo>
                  <a:pt x="281" y="180"/>
                </a:lnTo>
                <a:lnTo>
                  <a:pt x="301" y="190"/>
                </a:lnTo>
                <a:lnTo>
                  <a:pt x="331" y="210"/>
                </a:lnTo>
                <a:lnTo>
                  <a:pt x="351" y="220"/>
                </a:lnTo>
                <a:lnTo>
                  <a:pt x="371" y="240"/>
                </a:lnTo>
                <a:lnTo>
                  <a:pt x="391" y="260"/>
                </a:lnTo>
                <a:lnTo>
                  <a:pt x="431" y="290"/>
                </a:lnTo>
                <a:lnTo>
                  <a:pt x="461" y="320"/>
                </a:lnTo>
                <a:lnTo>
                  <a:pt x="501" y="350"/>
                </a:lnTo>
                <a:lnTo>
                  <a:pt x="541" y="390"/>
                </a:lnTo>
                <a:lnTo>
                  <a:pt x="581" y="421"/>
                </a:lnTo>
                <a:lnTo>
                  <a:pt x="611" y="461"/>
                </a:lnTo>
                <a:lnTo>
                  <a:pt x="651" y="491"/>
                </a:lnTo>
                <a:lnTo>
                  <a:pt x="691" y="531"/>
                </a:lnTo>
                <a:lnTo>
                  <a:pt x="721" y="561"/>
                </a:lnTo>
                <a:lnTo>
                  <a:pt x="761" y="601"/>
                </a:lnTo>
                <a:lnTo>
                  <a:pt x="791" y="631"/>
                </a:lnTo>
                <a:lnTo>
                  <a:pt x="831" y="671"/>
                </a:lnTo>
                <a:lnTo>
                  <a:pt x="861" y="701"/>
                </a:lnTo>
                <a:lnTo>
                  <a:pt x="901" y="741"/>
                </a:lnTo>
                <a:lnTo>
                  <a:pt x="931" y="771"/>
                </a:lnTo>
                <a:lnTo>
                  <a:pt x="971" y="811"/>
                </a:lnTo>
                <a:lnTo>
                  <a:pt x="1011" y="841"/>
                </a:lnTo>
                <a:lnTo>
                  <a:pt x="1041" y="881"/>
                </a:lnTo>
                <a:lnTo>
                  <a:pt x="1081" y="921"/>
                </a:lnTo>
                <a:lnTo>
                  <a:pt x="1121" y="951"/>
                </a:lnTo>
                <a:lnTo>
                  <a:pt x="1161" y="991"/>
                </a:lnTo>
                <a:lnTo>
                  <a:pt x="1191" y="1031"/>
                </a:lnTo>
                <a:lnTo>
                  <a:pt x="1231" y="1061"/>
                </a:lnTo>
                <a:lnTo>
                  <a:pt x="1271" y="1101"/>
                </a:lnTo>
                <a:lnTo>
                  <a:pt x="1301" y="1131"/>
                </a:lnTo>
                <a:lnTo>
                  <a:pt x="1341" y="1171"/>
                </a:lnTo>
                <a:lnTo>
                  <a:pt x="1381" y="1201"/>
                </a:lnTo>
                <a:lnTo>
                  <a:pt x="1412" y="1241"/>
                </a:lnTo>
                <a:lnTo>
                  <a:pt x="1452" y="1271"/>
                </a:lnTo>
                <a:lnTo>
                  <a:pt x="1482" y="1311"/>
                </a:lnTo>
                <a:lnTo>
                  <a:pt x="1522" y="1351"/>
                </a:lnTo>
                <a:lnTo>
                  <a:pt x="1552" y="1381"/>
                </a:lnTo>
                <a:lnTo>
                  <a:pt x="1592" y="1421"/>
                </a:lnTo>
                <a:lnTo>
                  <a:pt x="1622" y="1461"/>
                </a:lnTo>
                <a:lnTo>
                  <a:pt x="1662" y="1491"/>
                </a:lnTo>
                <a:lnTo>
                  <a:pt x="1692" y="1531"/>
                </a:lnTo>
                <a:lnTo>
                  <a:pt x="1722" y="1571"/>
                </a:lnTo>
                <a:lnTo>
                  <a:pt x="1762" y="1611"/>
                </a:lnTo>
                <a:lnTo>
                  <a:pt x="1792" y="1652"/>
                </a:lnTo>
              </a:path>
            </a:pathLst>
          </a:custGeom>
          <a:noFill/>
          <a:ln w="317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Freeform 376"/>
          <p:cNvSpPr>
            <a:spLocks/>
          </p:cNvSpPr>
          <p:nvPr/>
        </p:nvSpPr>
        <p:spPr bwMode="auto">
          <a:xfrm>
            <a:off x="2816226" y="2470151"/>
            <a:ext cx="2828925" cy="2017713"/>
          </a:xfrm>
          <a:custGeom>
            <a:avLst/>
            <a:gdLst>
              <a:gd name="T0" fmla="*/ 33338 w 1782"/>
              <a:gd name="T1" fmla="*/ 15875 h 1271"/>
              <a:gd name="T2" fmla="*/ 112713 w 1782"/>
              <a:gd name="T3" fmla="*/ 47625 h 1271"/>
              <a:gd name="T4" fmla="*/ 176213 w 1782"/>
              <a:gd name="T5" fmla="*/ 95250 h 1271"/>
              <a:gd name="T6" fmla="*/ 239713 w 1782"/>
              <a:gd name="T7" fmla="*/ 127000 h 1271"/>
              <a:gd name="T8" fmla="*/ 319088 w 1782"/>
              <a:gd name="T9" fmla="*/ 174625 h 1271"/>
              <a:gd name="T10" fmla="*/ 382588 w 1782"/>
              <a:gd name="T11" fmla="*/ 222250 h 1271"/>
              <a:gd name="T12" fmla="*/ 446088 w 1782"/>
              <a:gd name="T13" fmla="*/ 254000 h 1271"/>
              <a:gd name="T14" fmla="*/ 509588 w 1782"/>
              <a:gd name="T15" fmla="*/ 301625 h 1271"/>
              <a:gd name="T16" fmla="*/ 588963 w 1782"/>
              <a:gd name="T17" fmla="*/ 349250 h 1271"/>
              <a:gd name="T18" fmla="*/ 652463 w 1782"/>
              <a:gd name="T19" fmla="*/ 396875 h 1271"/>
              <a:gd name="T20" fmla="*/ 715963 w 1782"/>
              <a:gd name="T21" fmla="*/ 428625 h 1271"/>
              <a:gd name="T22" fmla="*/ 795338 w 1782"/>
              <a:gd name="T23" fmla="*/ 476250 h 1271"/>
              <a:gd name="T24" fmla="*/ 858838 w 1782"/>
              <a:gd name="T25" fmla="*/ 523875 h 1271"/>
              <a:gd name="T26" fmla="*/ 922338 w 1782"/>
              <a:gd name="T27" fmla="*/ 571500 h 1271"/>
              <a:gd name="T28" fmla="*/ 985838 w 1782"/>
              <a:gd name="T29" fmla="*/ 619125 h 1271"/>
              <a:gd name="T30" fmla="*/ 1049338 w 1782"/>
              <a:gd name="T31" fmla="*/ 666750 h 1271"/>
              <a:gd name="T32" fmla="*/ 1128713 w 1782"/>
              <a:gd name="T33" fmla="*/ 714375 h 1271"/>
              <a:gd name="T34" fmla="*/ 1192213 w 1782"/>
              <a:gd name="T35" fmla="*/ 762000 h 1271"/>
              <a:gd name="T36" fmla="*/ 1255713 w 1782"/>
              <a:gd name="T37" fmla="*/ 809625 h 1271"/>
              <a:gd name="T38" fmla="*/ 1319213 w 1782"/>
              <a:gd name="T39" fmla="*/ 857250 h 1271"/>
              <a:gd name="T40" fmla="*/ 1382713 w 1782"/>
              <a:gd name="T41" fmla="*/ 904875 h 1271"/>
              <a:gd name="T42" fmla="*/ 1446213 w 1782"/>
              <a:gd name="T43" fmla="*/ 952500 h 1271"/>
              <a:gd name="T44" fmla="*/ 1509713 w 1782"/>
              <a:gd name="T45" fmla="*/ 1000125 h 1271"/>
              <a:gd name="T46" fmla="*/ 1573213 w 1782"/>
              <a:gd name="T47" fmla="*/ 1047750 h 1271"/>
              <a:gd name="T48" fmla="*/ 1668463 w 1782"/>
              <a:gd name="T49" fmla="*/ 1111250 h 1271"/>
              <a:gd name="T50" fmla="*/ 1763713 w 1782"/>
              <a:gd name="T51" fmla="*/ 1190625 h 1271"/>
              <a:gd name="T52" fmla="*/ 1874838 w 1782"/>
              <a:gd name="T53" fmla="*/ 1254125 h 1271"/>
              <a:gd name="T54" fmla="*/ 1970088 w 1782"/>
              <a:gd name="T55" fmla="*/ 1333500 h 1271"/>
              <a:gd name="T56" fmla="*/ 2081213 w 1782"/>
              <a:gd name="T57" fmla="*/ 1412875 h 1271"/>
              <a:gd name="T58" fmla="*/ 2178050 w 1782"/>
              <a:gd name="T59" fmla="*/ 1492250 h 1271"/>
              <a:gd name="T60" fmla="*/ 2289175 w 1782"/>
              <a:gd name="T61" fmla="*/ 1571625 h 1271"/>
              <a:gd name="T62" fmla="*/ 2384425 w 1782"/>
              <a:gd name="T63" fmla="*/ 1651000 h 1271"/>
              <a:gd name="T64" fmla="*/ 2479675 w 1782"/>
              <a:gd name="T65" fmla="*/ 1730375 h 1271"/>
              <a:gd name="T66" fmla="*/ 2590800 w 1782"/>
              <a:gd name="T67" fmla="*/ 1809750 h 1271"/>
              <a:gd name="T68" fmla="*/ 2686050 w 1782"/>
              <a:gd name="T69" fmla="*/ 1889125 h 1271"/>
              <a:gd name="T70" fmla="*/ 2781300 w 1782"/>
              <a:gd name="T71" fmla="*/ 1970088 h 1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82" h="1271">
                <a:moveTo>
                  <a:pt x="0" y="0"/>
                </a:moveTo>
                <a:lnTo>
                  <a:pt x="21" y="10"/>
                </a:lnTo>
                <a:lnTo>
                  <a:pt x="41" y="20"/>
                </a:lnTo>
                <a:lnTo>
                  <a:pt x="71" y="30"/>
                </a:lnTo>
                <a:lnTo>
                  <a:pt x="91" y="50"/>
                </a:lnTo>
                <a:lnTo>
                  <a:pt x="111" y="60"/>
                </a:lnTo>
                <a:lnTo>
                  <a:pt x="131" y="70"/>
                </a:lnTo>
                <a:lnTo>
                  <a:pt x="151" y="80"/>
                </a:lnTo>
                <a:lnTo>
                  <a:pt x="171" y="100"/>
                </a:lnTo>
                <a:lnTo>
                  <a:pt x="201" y="110"/>
                </a:lnTo>
                <a:lnTo>
                  <a:pt x="221" y="120"/>
                </a:lnTo>
                <a:lnTo>
                  <a:pt x="241" y="140"/>
                </a:lnTo>
                <a:lnTo>
                  <a:pt x="261" y="150"/>
                </a:lnTo>
                <a:lnTo>
                  <a:pt x="281" y="160"/>
                </a:lnTo>
                <a:lnTo>
                  <a:pt x="301" y="180"/>
                </a:lnTo>
                <a:lnTo>
                  <a:pt x="321" y="190"/>
                </a:lnTo>
                <a:lnTo>
                  <a:pt x="351" y="200"/>
                </a:lnTo>
                <a:lnTo>
                  <a:pt x="371" y="220"/>
                </a:lnTo>
                <a:lnTo>
                  <a:pt x="391" y="230"/>
                </a:lnTo>
                <a:lnTo>
                  <a:pt x="411" y="250"/>
                </a:lnTo>
                <a:lnTo>
                  <a:pt x="431" y="260"/>
                </a:lnTo>
                <a:lnTo>
                  <a:pt x="451" y="270"/>
                </a:lnTo>
                <a:lnTo>
                  <a:pt x="471" y="290"/>
                </a:lnTo>
                <a:lnTo>
                  <a:pt x="501" y="300"/>
                </a:lnTo>
                <a:lnTo>
                  <a:pt x="521" y="320"/>
                </a:lnTo>
                <a:lnTo>
                  <a:pt x="541" y="330"/>
                </a:lnTo>
                <a:lnTo>
                  <a:pt x="561" y="350"/>
                </a:lnTo>
                <a:lnTo>
                  <a:pt x="581" y="360"/>
                </a:lnTo>
                <a:lnTo>
                  <a:pt x="601" y="380"/>
                </a:lnTo>
                <a:lnTo>
                  <a:pt x="621" y="390"/>
                </a:lnTo>
                <a:lnTo>
                  <a:pt x="641" y="410"/>
                </a:lnTo>
                <a:lnTo>
                  <a:pt x="661" y="420"/>
                </a:lnTo>
                <a:lnTo>
                  <a:pt x="691" y="440"/>
                </a:lnTo>
                <a:lnTo>
                  <a:pt x="711" y="450"/>
                </a:lnTo>
                <a:lnTo>
                  <a:pt x="731" y="470"/>
                </a:lnTo>
                <a:lnTo>
                  <a:pt x="751" y="480"/>
                </a:lnTo>
                <a:lnTo>
                  <a:pt x="771" y="500"/>
                </a:lnTo>
                <a:lnTo>
                  <a:pt x="791" y="510"/>
                </a:lnTo>
                <a:lnTo>
                  <a:pt x="811" y="530"/>
                </a:lnTo>
                <a:lnTo>
                  <a:pt x="831" y="540"/>
                </a:lnTo>
                <a:lnTo>
                  <a:pt x="851" y="560"/>
                </a:lnTo>
                <a:lnTo>
                  <a:pt x="871" y="570"/>
                </a:lnTo>
                <a:lnTo>
                  <a:pt x="891" y="590"/>
                </a:lnTo>
                <a:lnTo>
                  <a:pt x="911" y="600"/>
                </a:lnTo>
                <a:lnTo>
                  <a:pt x="931" y="620"/>
                </a:lnTo>
                <a:lnTo>
                  <a:pt x="951" y="630"/>
                </a:lnTo>
                <a:lnTo>
                  <a:pt x="971" y="650"/>
                </a:lnTo>
                <a:lnTo>
                  <a:pt x="991" y="660"/>
                </a:lnTo>
                <a:lnTo>
                  <a:pt x="1011" y="680"/>
                </a:lnTo>
                <a:lnTo>
                  <a:pt x="1051" y="700"/>
                </a:lnTo>
                <a:lnTo>
                  <a:pt x="1081" y="720"/>
                </a:lnTo>
                <a:lnTo>
                  <a:pt x="1111" y="750"/>
                </a:lnTo>
                <a:lnTo>
                  <a:pt x="1141" y="770"/>
                </a:lnTo>
                <a:lnTo>
                  <a:pt x="1181" y="790"/>
                </a:lnTo>
                <a:lnTo>
                  <a:pt x="1211" y="820"/>
                </a:lnTo>
                <a:lnTo>
                  <a:pt x="1241" y="840"/>
                </a:lnTo>
                <a:lnTo>
                  <a:pt x="1271" y="870"/>
                </a:lnTo>
                <a:lnTo>
                  <a:pt x="1311" y="890"/>
                </a:lnTo>
                <a:lnTo>
                  <a:pt x="1341" y="910"/>
                </a:lnTo>
                <a:lnTo>
                  <a:pt x="1372" y="940"/>
                </a:lnTo>
                <a:lnTo>
                  <a:pt x="1402" y="960"/>
                </a:lnTo>
                <a:lnTo>
                  <a:pt x="1442" y="990"/>
                </a:lnTo>
                <a:lnTo>
                  <a:pt x="1472" y="1010"/>
                </a:lnTo>
                <a:lnTo>
                  <a:pt x="1502" y="1040"/>
                </a:lnTo>
                <a:lnTo>
                  <a:pt x="1532" y="1060"/>
                </a:lnTo>
                <a:lnTo>
                  <a:pt x="1562" y="1090"/>
                </a:lnTo>
                <a:lnTo>
                  <a:pt x="1602" y="1110"/>
                </a:lnTo>
                <a:lnTo>
                  <a:pt x="1632" y="1140"/>
                </a:lnTo>
                <a:lnTo>
                  <a:pt x="1662" y="1170"/>
                </a:lnTo>
                <a:lnTo>
                  <a:pt x="1692" y="1190"/>
                </a:lnTo>
                <a:lnTo>
                  <a:pt x="1722" y="1221"/>
                </a:lnTo>
                <a:lnTo>
                  <a:pt x="1752" y="1241"/>
                </a:lnTo>
                <a:lnTo>
                  <a:pt x="1782" y="127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4" name="Line 377"/>
          <p:cNvSpPr>
            <a:spLocks noChangeShapeType="1"/>
          </p:cNvSpPr>
          <p:nvPr/>
        </p:nvSpPr>
        <p:spPr bwMode="auto">
          <a:xfrm>
            <a:off x="2800350" y="3248025"/>
            <a:ext cx="160338" cy="130333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5" name="Rectangle 378"/>
          <p:cNvSpPr>
            <a:spLocks noChangeArrowheads="1"/>
          </p:cNvSpPr>
          <p:nvPr/>
        </p:nvSpPr>
        <p:spPr bwMode="auto">
          <a:xfrm>
            <a:off x="8018464" y="2476500"/>
            <a:ext cx="9922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Geneva" charset="0"/>
              </a:rPr>
              <a:t>equilibrium</a:t>
            </a:r>
            <a:endParaRPr lang="en-GB"/>
          </a:p>
        </p:txBody>
      </p:sp>
      <p:sp>
        <p:nvSpPr>
          <p:cNvPr id="12336" name="Rectangle 379"/>
          <p:cNvSpPr>
            <a:spLocks noChangeArrowheads="1"/>
          </p:cNvSpPr>
          <p:nvPr/>
        </p:nvSpPr>
        <p:spPr bwMode="auto">
          <a:xfrm>
            <a:off x="8432800" y="3222626"/>
            <a:ext cx="1379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Geneva" charset="0"/>
              </a:rPr>
              <a:t>paraequilibrium</a:t>
            </a:r>
            <a:endParaRPr lang="en-GB"/>
          </a:p>
        </p:txBody>
      </p:sp>
      <p:grpSp>
        <p:nvGrpSpPr>
          <p:cNvPr id="12337" name="Group 382"/>
          <p:cNvGrpSpPr>
            <a:grpSpLocks/>
          </p:cNvGrpSpPr>
          <p:nvPr/>
        </p:nvGrpSpPr>
        <p:grpSpPr bwMode="auto">
          <a:xfrm>
            <a:off x="7615238" y="2644775"/>
            <a:ext cx="349250" cy="349250"/>
            <a:chOff x="3837" y="1666"/>
            <a:chExt cx="220" cy="220"/>
          </a:xfrm>
        </p:grpSpPr>
        <p:sp>
          <p:nvSpPr>
            <p:cNvPr id="12349" name="Line 380"/>
            <p:cNvSpPr>
              <a:spLocks noChangeShapeType="1"/>
            </p:cNvSpPr>
            <p:nvPr/>
          </p:nvSpPr>
          <p:spPr bwMode="auto">
            <a:xfrm flipH="1">
              <a:off x="3927" y="1666"/>
              <a:ext cx="130" cy="1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381"/>
            <p:cNvSpPr>
              <a:spLocks/>
            </p:cNvSpPr>
            <p:nvPr/>
          </p:nvSpPr>
          <p:spPr bwMode="auto">
            <a:xfrm>
              <a:off x="3837" y="1776"/>
              <a:ext cx="110" cy="110"/>
            </a:xfrm>
            <a:custGeom>
              <a:avLst/>
              <a:gdLst>
                <a:gd name="T0" fmla="*/ 90 w 110"/>
                <a:gd name="T1" fmla="*/ 20 h 110"/>
                <a:gd name="T2" fmla="*/ 70 w 110"/>
                <a:gd name="T3" fmla="*/ 0 h 110"/>
                <a:gd name="T4" fmla="*/ 0 w 110"/>
                <a:gd name="T5" fmla="*/ 110 h 110"/>
                <a:gd name="T6" fmla="*/ 110 w 110"/>
                <a:gd name="T7" fmla="*/ 40 h 110"/>
                <a:gd name="T8" fmla="*/ 90 w 110"/>
                <a:gd name="T9" fmla="*/ 2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10">
                  <a:moveTo>
                    <a:pt x="90" y="20"/>
                  </a:moveTo>
                  <a:lnTo>
                    <a:pt x="70" y="0"/>
                  </a:lnTo>
                  <a:lnTo>
                    <a:pt x="0" y="110"/>
                  </a:lnTo>
                  <a:lnTo>
                    <a:pt x="110" y="4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38" name="Group 385"/>
          <p:cNvGrpSpPr>
            <a:grpSpLocks/>
          </p:cNvGrpSpPr>
          <p:nvPr/>
        </p:nvGrpSpPr>
        <p:grpSpPr bwMode="auto">
          <a:xfrm>
            <a:off x="7583488" y="3279776"/>
            <a:ext cx="762000" cy="79375"/>
            <a:chOff x="3817" y="2066"/>
            <a:chExt cx="480" cy="50"/>
          </a:xfrm>
        </p:grpSpPr>
        <p:sp>
          <p:nvSpPr>
            <p:cNvPr id="12347" name="Line 383"/>
            <p:cNvSpPr>
              <a:spLocks noChangeShapeType="1"/>
            </p:cNvSpPr>
            <p:nvPr/>
          </p:nvSpPr>
          <p:spPr bwMode="auto">
            <a:xfrm flipH="1" flipV="1">
              <a:off x="3937" y="2096"/>
              <a:ext cx="3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384"/>
            <p:cNvSpPr>
              <a:spLocks/>
            </p:cNvSpPr>
            <p:nvPr/>
          </p:nvSpPr>
          <p:spPr bwMode="auto">
            <a:xfrm>
              <a:off x="3817" y="2066"/>
              <a:ext cx="130" cy="50"/>
            </a:xfrm>
            <a:custGeom>
              <a:avLst/>
              <a:gdLst>
                <a:gd name="T0" fmla="*/ 120 w 130"/>
                <a:gd name="T1" fmla="*/ 30 h 50"/>
                <a:gd name="T2" fmla="*/ 130 w 130"/>
                <a:gd name="T3" fmla="*/ 0 h 50"/>
                <a:gd name="T4" fmla="*/ 0 w 130"/>
                <a:gd name="T5" fmla="*/ 20 h 50"/>
                <a:gd name="T6" fmla="*/ 120 w 130"/>
                <a:gd name="T7" fmla="*/ 50 h 50"/>
                <a:gd name="T8" fmla="*/ 120 w 130"/>
                <a:gd name="T9" fmla="*/ 3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50">
                  <a:moveTo>
                    <a:pt x="120" y="30"/>
                  </a:moveTo>
                  <a:lnTo>
                    <a:pt x="130" y="0"/>
                  </a:lnTo>
                  <a:lnTo>
                    <a:pt x="0" y="20"/>
                  </a:lnTo>
                  <a:lnTo>
                    <a:pt x="120" y="50"/>
                  </a:lnTo>
                  <a:lnTo>
                    <a:pt x="1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9" name="Rectangle 386"/>
          <p:cNvSpPr>
            <a:spLocks noChangeArrowheads="1"/>
          </p:cNvSpPr>
          <p:nvPr/>
        </p:nvSpPr>
        <p:spPr bwMode="auto">
          <a:xfrm>
            <a:off x="4826000" y="1889126"/>
            <a:ext cx="698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Geneva" charset="0"/>
              </a:rPr>
              <a:t>1013 K</a:t>
            </a:r>
            <a:endParaRPr lang="en-GB"/>
          </a:p>
        </p:txBody>
      </p:sp>
      <p:sp>
        <p:nvSpPr>
          <p:cNvPr id="12340" name="Rectangle 387"/>
          <p:cNvSpPr>
            <a:spLocks noChangeArrowheads="1"/>
          </p:cNvSpPr>
          <p:nvPr/>
        </p:nvSpPr>
        <p:spPr bwMode="auto">
          <a:xfrm>
            <a:off x="9242425" y="1857376"/>
            <a:ext cx="698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Geneva" charset="0"/>
              </a:rPr>
              <a:t>1053 K</a:t>
            </a:r>
            <a:endParaRPr lang="en-GB"/>
          </a:p>
        </p:txBody>
      </p:sp>
      <p:sp>
        <p:nvSpPr>
          <p:cNvPr id="12341" name="Rectangle 388"/>
          <p:cNvSpPr>
            <a:spLocks noChangeArrowheads="1"/>
          </p:cNvSpPr>
          <p:nvPr/>
        </p:nvSpPr>
        <p:spPr bwMode="auto">
          <a:xfrm>
            <a:off x="3332163" y="3668714"/>
            <a:ext cx="367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Symbol" charset="0"/>
              </a:rPr>
              <a:t>a+g</a:t>
            </a:r>
            <a:endParaRPr lang="en-GB"/>
          </a:p>
        </p:txBody>
      </p:sp>
      <p:sp>
        <p:nvSpPr>
          <p:cNvPr id="12342" name="Rectangle 389"/>
          <p:cNvSpPr>
            <a:spLocks noChangeArrowheads="1"/>
          </p:cNvSpPr>
          <p:nvPr/>
        </p:nvSpPr>
        <p:spPr bwMode="auto">
          <a:xfrm>
            <a:off x="4619626" y="2619375"/>
            <a:ext cx="93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Symbol" charset="0"/>
              </a:rPr>
              <a:t>g</a:t>
            </a:r>
            <a:endParaRPr lang="en-GB"/>
          </a:p>
        </p:txBody>
      </p:sp>
      <p:sp>
        <p:nvSpPr>
          <p:cNvPr id="12343" name="Rectangle 390"/>
          <p:cNvSpPr>
            <a:spLocks noChangeArrowheads="1"/>
          </p:cNvSpPr>
          <p:nvPr/>
        </p:nvSpPr>
        <p:spPr bwMode="auto">
          <a:xfrm>
            <a:off x="2363788" y="4033839"/>
            <a:ext cx="145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Symbol" charset="0"/>
              </a:rPr>
              <a:t>a</a:t>
            </a:r>
            <a:endParaRPr lang="en-GB"/>
          </a:p>
        </p:txBody>
      </p:sp>
      <p:grpSp>
        <p:nvGrpSpPr>
          <p:cNvPr id="12344" name="Group 393"/>
          <p:cNvGrpSpPr>
            <a:grpSpLocks/>
          </p:cNvGrpSpPr>
          <p:nvPr/>
        </p:nvGrpSpPr>
        <p:grpSpPr bwMode="auto">
          <a:xfrm>
            <a:off x="2546350" y="4200526"/>
            <a:ext cx="319088" cy="239713"/>
            <a:chOff x="644" y="2646"/>
            <a:chExt cx="201" cy="151"/>
          </a:xfrm>
        </p:grpSpPr>
        <p:sp>
          <p:nvSpPr>
            <p:cNvPr id="12345" name="Line 391"/>
            <p:cNvSpPr>
              <a:spLocks noChangeShapeType="1"/>
            </p:cNvSpPr>
            <p:nvPr/>
          </p:nvSpPr>
          <p:spPr bwMode="auto">
            <a:xfrm>
              <a:off x="644" y="2646"/>
              <a:ext cx="100" cy="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392"/>
            <p:cNvSpPr>
              <a:spLocks/>
            </p:cNvSpPr>
            <p:nvPr/>
          </p:nvSpPr>
          <p:spPr bwMode="auto">
            <a:xfrm>
              <a:off x="724" y="2696"/>
              <a:ext cx="121" cy="101"/>
            </a:xfrm>
            <a:custGeom>
              <a:avLst/>
              <a:gdLst>
                <a:gd name="T0" fmla="*/ 20 w 121"/>
                <a:gd name="T1" fmla="*/ 30 h 101"/>
                <a:gd name="T2" fmla="*/ 0 w 121"/>
                <a:gd name="T3" fmla="*/ 50 h 101"/>
                <a:gd name="T4" fmla="*/ 121 w 121"/>
                <a:gd name="T5" fmla="*/ 101 h 101"/>
                <a:gd name="T6" fmla="*/ 40 w 121"/>
                <a:gd name="T7" fmla="*/ 0 h 101"/>
                <a:gd name="T8" fmla="*/ 20 w 121"/>
                <a:gd name="T9" fmla="*/ 3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01">
                  <a:moveTo>
                    <a:pt x="20" y="30"/>
                  </a:moveTo>
                  <a:lnTo>
                    <a:pt x="0" y="50"/>
                  </a:lnTo>
                  <a:lnTo>
                    <a:pt x="121" y="101"/>
                  </a:lnTo>
                  <a:lnTo>
                    <a:pt x="40" y="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69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3719513" y="188914"/>
            <a:ext cx="4783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latin typeface="Arial" charset="0"/>
                <a:cs typeface="Arial" charset="0"/>
              </a:rPr>
              <a:t>Massive transformation</a:t>
            </a: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765176"/>
            <a:ext cx="5761037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5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838846" y="620713"/>
            <a:ext cx="66253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b="0">
                <a:latin typeface="Arial" charset="0"/>
                <a:cs typeface="Arial" charset="0"/>
              </a:rPr>
              <a:t>occurs in iron alloys without carbon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9208" y="1557338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b="0">
                <a:latin typeface="Arial" charset="0"/>
                <a:cs typeface="Arial" charset="0"/>
              </a:rPr>
              <a:t>high ferrite growth rate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1008" y="2636838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b="0">
                <a:latin typeface="Arial" charset="0"/>
                <a:cs typeface="Arial" charset="0"/>
              </a:rPr>
              <a:t>reconstructive transformation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7408" y="4797426"/>
            <a:ext cx="10369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b="0">
                <a:latin typeface="Arial" charset="0"/>
                <a:cs typeface="Arial" charset="0"/>
              </a:rPr>
              <a:t>each ferrite grows to consume many austenite grains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7408" y="3500438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b="0">
                <a:latin typeface="Arial" charset="0"/>
                <a:cs typeface="Arial" charset="0"/>
              </a:rPr>
              <a:t>no composition change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62808" y="5994401"/>
            <a:ext cx="60404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4800" b="0">
                <a:solidFill>
                  <a:srgbClr val="3366FF"/>
                </a:solidFill>
                <a:latin typeface="Arial" charset="0"/>
                <a:cs typeface="Arial" charset="0"/>
              </a:rPr>
              <a:t>Massive ferrite grains</a:t>
            </a:r>
          </a:p>
        </p:txBody>
      </p:sp>
    </p:spTree>
    <p:extLst>
      <p:ext uri="{BB962C8B-B14F-4D97-AF65-F5344CB8AC3E}">
        <p14:creationId xmlns:p14="http://schemas.microsoft.com/office/powerpoint/2010/main" val="107754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Screen shot 2014-04-02 at 15.07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79789"/>
            <a:ext cx="914400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16049" y="404664"/>
            <a:ext cx="2015901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b="0">
                <a:latin typeface="Arial" charset="0"/>
                <a:cs typeface="Arial" charset="0"/>
              </a:rPr>
              <a:t>Thermal grooves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58602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4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919289" y="6237288"/>
            <a:ext cx="532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Jeong In Kim, Dong Woo Suh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847851" y="260350"/>
            <a:ext cx="3455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4000">
                <a:latin typeface="Arial" charset="0"/>
                <a:cs typeface="Arial" charset="0"/>
              </a:rPr>
              <a:t>Fe-0.17P wt%</a:t>
            </a:r>
          </a:p>
        </p:txBody>
      </p:sp>
      <p:pic>
        <p:nvPicPr>
          <p:cNvPr id="17411" name="Picture 4" descr="Screen shot 2014-04-02 at 15.1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125539"/>
            <a:ext cx="6948487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59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016"/>
          <a:stretch/>
        </p:blipFill>
        <p:spPr>
          <a:xfrm>
            <a:off x="767408" y="4005064"/>
            <a:ext cx="539618" cy="1727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5" y="2924944"/>
            <a:ext cx="5298065" cy="2803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AE73B-6A75-874C-9DAE-BD160808E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17" y="620688"/>
            <a:ext cx="5762242" cy="1326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EF5EB-75AA-8645-BCBB-934E3F09D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09" y="2984500"/>
            <a:ext cx="292100" cy="44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51B83D-4F17-8C4B-A9F1-A5D1811EE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916" y="4379992"/>
            <a:ext cx="3835356" cy="103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A848C-707D-864A-AD22-AB83C3CF1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548680"/>
            <a:ext cx="4584700" cy="307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B4324-D495-2447-8E1B-B3777B612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52" y="4149079"/>
            <a:ext cx="5110245" cy="5110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C997C0-2DE8-8243-92D5-FCB6A42DDAFA}"/>
              </a:ext>
            </a:extLst>
          </p:cNvPr>
          <p:cNvGrpSpPr/>
          <p:nvPr/>
        </p:nvGrpSpPr>
        <p:grpSpPr>
          <a:xfrm>
            <a:off x="1991544" y="4618929"/>
            <a:ext cx="7272808" cy="1161419"/>
            <a:chOff x="1991544" y="4618929"/>
            <a:chExt cx="7272808" cy="11614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2D886A-7D4F-FE47-AC57-3B95F93E1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1544" y="5095179"/>
              <a:ext cx="1889242" cy="4335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4BAF87-87A0-2448-8CE7-E7D124024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4192" y="4618929"/>
              <a:ext cx="1440160" cy="116141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8F7A0-AD0C-8444-A7DE-469A3F76F02B}"/>
              </a:ext>
            </a:extLst>
          </p:cNvPr>
          <p:cNvSpPr txBox="1"/>
          <p:nvPr/>
        </p:nvSpPr>
        <p:spPr>
          <a:xfrm>
            <a:off x="335360" y="26064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>
                <a:latin typeface="Arial" panose="020B0604020202020204" pitchFamily="34" charset="0"/>
                <a:cs typeface="Arial" panose="020B0604020202020204" pitchFamily="34" charset="0"/>
              </a:rPr>
              <a:t>Heat transfer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1B057-7BDF-C949-839A-F6733A41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964060"/>
            <a:ext cx="3528392" cy="2826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661874-CC33-9948-A3EE-6D800B989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37" y="948996"/>
            <a:ext cx="3528392" cy="947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4B60B4-37D1-F744-B50E-10315BD26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669" y="3140968"/>
            <a:ext cx="5444686" cy="970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B4FBAF-F7B8-344F-B0CF-82F3A233D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072440"/>
            <a:ext cx="2016224" cy="350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4EE4EB-AF79-F542-BF4F-1482F1413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5169644"/>
            <a:ext cx="10806959" cy="14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2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ED6EA-8030-264B-8B30-2F7A3D45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11" y="375692"/>
            <a:ext cx="4774967" cy="632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6005FF-0E2C-C046-BFD8-ABF8DF500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27" y="2575034"/>
            <a:ext cx="3403463" cy="1519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AF2A85-451F-0F4B-B817-C0B280A6E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5229200"/>
            <a:ext cx="227701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5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585596"/>
            <a:ext cx="8525235" cy="1934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51" y="329316"/>
            <a:ext cx="8464083" cy="906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2040" y="67706"/>
            <a:ext cx="122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(1855)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3BFEAE-8484-B44C-A97E-034C37AE05EF}"/>
              </a:ext>
            </a:extLst>
          </p:cNvPr>
          <p:cNvGrpSpPr/>
          <p:nvPr/>
        </p:nvGrpSpPr>
        <p:grpSpPr>
          <a:xfrm>
            <a:off x="859839" y="4130566"/>
            <a:ext cx="6486830" cy="2355119"/>
            <a:chOff x="245196" y="4130565"/>
            <a:chExt cx="6486830" cy="23551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4FF1A6-D142-0344-81F6-F9B6BB668C2B}"/>
                </a:ext>
              </a:extLst>
            </p:cNvPr>
            <p:cNvSpPr txBox="1"/>
            <p:nvPr/>
          </p:nvSpPr>
          <p:spPr>
            <a:xfrm>
              <a:off x="4435370" y="4130565"/>
              <a:ext cx="5068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93E9B4-5129-0D42-A0AB-3545B8938706}"/>
                </a:ext>
              </a:extLst>
            </p:cNvPr>
            <p:cNvSpPr txBox="1"/>
            <p:nvPr/>
          </p:nvSpPr>
          <p:spPr>
            <a:xfrm>
              <a:off x="4808294" y="4376785"/>
              <a:ext cx="19237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concentration</a:t>
              </a:r>
            </a:p>
            <a:p>
              <a:r>
                <a:rPr lang="en-US" sz="2400" dirty="0"/>
                <a:t>gradient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507D4A-6FB6-B943-A54D-EF3D84627443}"/>
                </a:ext>
              </a:extLst>
            </p:cNvPr>
            <p:cNvSpPr txBox="1"/>
            <p:nvPr/>
          </p:nvSpPr>
          <p:spPr>
            <a:xfrm>
              <a:off x="1754121" y="5654687"/>
              <a:ext cx="14975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2400"/>
                <a:t>iffusion</a:t>
              </a:r>
              <a:endParaRPr lang="en-US" sz="2400" dirty="0"/>
            </a:p>
            <a:p>
              <a:pPr algn="ctr"/>
              <a:r>
                <a:rPr lang="en-US" sz="2400" dirty="0"/>
                <a:t>coefficient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B12579-DCF2-7944-B8F1-2DECF339B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2675" y="5207782"/>
              <a:ext cx="210735" cy="3591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7A0618-DA92-EB43-AC21-A1AA5D832DE0}"/>
                </a:ext>
              </a:extLst>
            </p:cNvPr>
            <p:cNvSpPr txBox="1"/>
            <p:nvPr/>
          </p:nvSpPr>
          <p:spPr>
            <a:xfrm>
              <a:off x="245196" y="5272405"/>
              <a:ext cx="644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flux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6175ED-D5E8-0144-9D90-FD8985707D15}"/>
              </a:ext>
            </a:extLst>
          </p:cNvPr>
          <p:cNvGrpSpPr/>
          <p:nvPr/>
        </p:nvGrpSpPr>
        <p:grpSpPr>
          <a:xfrm>
            <a:off x="7435862" y="3955062"/>
            <a:ext cx="2158940" cy="2578866"/>
            <a:chOff x="6821219" y="3955062"/>
            <a:chExt cx="2158940" cy="257886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6F1E4B-7932-3445-B4F1-F503A9354EC5}"/>
                </a:ext>
              </a:extLst>
            </p:cNvPr>
            <p:cNvCxnSpPr/>
            <p:nvPr/>
          </p:nvCxnSpPr>
          <p:spPr>
            <a:xfrm>
              <a:off x="7264812" y="4493079"/>
              <a:ext cx="1455828" cy="14294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B58FC7-5982-624A-A8CA-076EEBEB49DB}"/>
                </a:ext>
              </a:extLst>
            </p:cNvPr>
            <p:cNvCxnSpPr>
              <a:cxnSpLocks/>
            </p:cNvCxnSpPr>
            <p:nvPr/>
          </p:nvCxnSpPr>
          <p:spPr>
            <a:xfrm>
              <a:off x="7755805" y="4945493"/>
              <a:ext cx="0" cy="5245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4EA3E78-41C2-B74D-9104-C1CE8F190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5805" y="5468830"/>
              <a:ext cx="4782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9176FF0-8BFC-7B4D-9A02-8568D1F9E4F9}"/>
                </a:ext>
              </a:extLst>
            </p:cNvPr>
            <p:cNvGrpSpPr/>
            <p:nvPr/>
          </p:nvGrpSpPr>
          <p:grpSpPr>
            <a:xfrm>
              <a:off x="6821219" y="3955062"/>
              <a:ext cx="2158940" cy="2578866"/>
              <a:chOff x="6821219" y="3955062"/>
              <a:chExt cx="2158940" cy="257886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9FBE96A-958C-2E40-8C5C-C93D776DEEBF}"/>
                  </a:ext>
                </a:extLst>
              </p:cNvPr>
              <p:cNvGrpSpPr/>
              <p:nvPr/>
            </p:nvGrpSpPr>
            <p:grpSpPr>
              <a:xfrm>
                <a:off x="7005293" y="4229409"/>
                <a:ext cx="1974866" cy="2085991"/>
                <a:chOff x="7141779" y="3368013"/>
                <a:chExt cx="1446473" cy="1613890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C9EDF9B2-343C-6644-BEB5-E2CD8FA940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31117" y="3368013"/>
                  <a:ext cx="0" cy="161389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3DA117C3-6AF6-554A-9122-91B299A632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41779" y="4871544"/>
                  <a:ext cx="144647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3DA7CCB-2F6E-1046-A88C-411F29972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1219" y="5099832"/>
                <a:ext cx="190500" cy="2159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72DF57C-818B-5640-8F8C-3CB1D2360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4776" y="6318028"/>
                <a:ext cx="215900" cy="215900"/>
              </a:xfrm>
              <a:prstGeom prst="rect">
                <a:avLst/>
              </a:prstGeom>
            </p:spPr>
          </p:pic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662BC2C-570C-F448-B8F9-BE90A2C2EC90}"/>
                  </a:ext>
                </a:extLst>
              </p:cNvPr>
              <p:cNvCxnSpPr/>
              <p:nvPr/>
            </p:nvCxnSpPr>
            <p:spPr>
              <a:xfrm>
                <a:off x="7620000" y="4376785"/>
                <a:ext cx="840828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CFAC434-0ECE-E24F-B038-85E4FD5F7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7326" y="3955062"/>
                <a:ext cx="266700" cy="3429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08AC0F9-AE12-2242-B287-8CCDE56E5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38518" y="5588669"/>
                <a:ext cx="762000" cy="215900"/>
              </a:xfrm>
              <a:prstGeom prst="rect">
                <a:avLst/>
              </a:prstGeom>
            </p:spPr>
          </p:pic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DF8096C-8E03-244D-91C2-5F91868B3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199" y="3966308"/>
            <a:ext cx="3690072" cy="165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1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849EEC-E971-FE4A-AE9C-04A5BEA0E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69"/>
          <a:stretch/>
        </p:blipFill>
        <p:spPr>
          <a:xfrm>
            <a:off x="191344" y="1709201"/>
            <a:ext cx="9070428" cy="51225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B34783-2F8C-4449-A2D7-E438B48BA169}"/>
              </a:ext>
            </a:extLst>
          </p:cNvPr>
          <p:cNvGrpSpPr/>
          <p:nvPr/>
        </p:nvGrpSpPr>
        <p:grpSpPr>
          <a:xfrm>
            <a:off x="360645" y="4564025"/>
            <a:ext cx="8481074" cy="1255692"/>
            <a:chOff x="33833" y="4786657"/>
            <a:chExt cx="8613375" cy="12556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CE8DAD-D7D9-084C-9222-ECFF2B1C91E8}"/>
                </a:ext>
              </a:extLst>
            </p:cNvPr>
            <p:cNvSpPr txBox="1"/>
            <p:nvPr/>
          </p:nvSpPr>
          <p:spPr>
            <a:xfrm>
              <a:off x="33833" y="4786657"/>
              <a:ext cx="16586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/>
                <a:t>ice: pure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E78192-0623-AF4B-B7EB-1D97277221C5}"/>
                </a:ext>
              </a:extLst>
            </p:cNvPr>
            <p:cNvSpPr txBox="1"/>
            <p:nvPr/>
          </p:nvSpPr>
          <p:spPr>
            <a:xfrm>
              <a:off x="5371329" y="5457574"/>
              <a:ext cx="3275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</a:rPr>
                <a:t>ocean: salty water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5482C2-56CC-D447-87C2-2E0F23BF37A8}"/>
              </a:ext>
            </a:extLst>
          </p:cNvPr>
          <p:cNvSpPr txBox="1"/>
          <p:nvPr/>
        </p:nvSpPr>
        <p:spPr>
          <a:xfrm>
            <a:off x="242747" y="6301102"/>
            <a:ext cx="886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photograph courtesy of Sunita Hansraj from her Antarctica expedition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5A623E-2B62-084B-942C-6702D21334DA}"/>
              </a:ext>
            </a:extLst>
          </p:cNvPr>
          <p:cNvGrpSpPr/>
          <p:nvPr/>
        </p:nvGrpSpPr>
        <p:grpSpPr>
          <a:xfrm>
            <a:off x="554179" y="256458"/>
            <a:ext cx="8482963" cy="1452743"/>
            <a:chOff x="425897" y="61790"/>
            <a:chExt cx="8482963" cy="14527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F2E103-486D-1E4C-AA69-87722EB0E012}"/>
                </a:ext>
              </a:extLst>
            </p:cNvPr>
            <p:cNvSpPr txBox="1"/>
            <p:nvPr/>
          </p:nvSpPr>
          <p:spPr>
            <a:xfrm>
              <a:off x="425897" y="61790"/>
              <a:ext cx="84829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Why no diffusion of salt from sea-water into ice?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C0F74A-BF5A-814C-9745-682517AC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3564" y="562033"/>
              <a:ext cx="26289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01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2326</TotalTime>
  <Words>311</Words>
  <Application>Microsoft Macintosh PowerPoint</Application>
  <PresentationFormat>Widescreen</PresentationFormat>
  <Paragraphs>136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Geneva</vt:lpstr>
      <vt:lpstr>Symbol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hkdb_2</dc:creator>
  <cp:lastModifiedBy>H.K.D.H. Bhadeshia</cp:lastModifiedBy>
  <cp:revision>81</cp:revision>
  <dcterms:created xsi:type="dcterms:W3CDTF">2002-11-05T08:50:40Z</dcterms:created>
  <dcterms:modified xsi:type="dcterms:W3CDTF">2020-09-30T15:53:52Z</dcterms:modified>
</cp:coreProperties>
</file>