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72" r:id="rId2"/>
    <p:sldId id="373" r:id="rId3"/>
    <p:sldId id="290" r:id="rId4"/>
    <p:sldId id="346" r:id="rId5"/>
    <p:sldId id="348" r:id="rId6"/>
    <p:sldId id="349" r:id="rId7"/>
    <p:sldId id="350" r:id="rId8"/>
    <p:sldId id="351" r:id="rId9"/>
    <p:sldId id="256" r:id="rId10"/>
    <p:sldId id="682" r:id="rId11"/>
    <p:sldId id="283" r:id="rId12"/>
    <p:sldId id="284" r:id="rId13"/>
    <p:sldId id="361" r:id="rId14"/>
    <p:sldId id="282" r:id="rId15"/>
    <p:sldId id="264" r:id="rId16"/>
    <p:sldId id="258" r:id="rId17"/>
    <p:sldId id="259" r:id="rId18"/>
    <p:sldId id="296" r:id="rId19"/>
    <p:sldId id="260" r:id="rId20"/>
    <p:sldId id="297" r:id="rId21"/>
    <p:sldId id="287" r:id="rId22"/>
    <p:sldId id="298" r:id="rId23"/>
    <p:sldId id="329" r:id="rId24"/>
    <p:sldId id="325" r:id="rId25"/>
    <p:sldId id="326" r:id="rId26"/>
    <p:sldId id="358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104" d="100"/>
          <a:sy n="104" d="100"/>
        </p:scale>
        <p:origin x="232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ABF71-3E58-FE4F-B7BC-BA30155EC6D2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701AF-0C3A-4A4E-A1FC-4335BE2D8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59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94F6CF-7472-4141-80A9-D8710DCFA505}" type="datetime1">
              <a:rPr lang="en-GB"/>
              <a:pPr>
                <a:defRPr/>
              </a:pPr>
              <a:t>01/10/2020</a:t>
            </a:fld>
            <a:endParaRPr lang="en-GB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C3E444-874F-544A-BE2D-71F02DF5E6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802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4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67633-8123-FE4A-B479-83FB1169ECD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90550" y="803275"/>
            <a:ext cx="5676900" cy="31940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684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FBBA1F6-E85A-634B-8798-29AFF8F86126}" type="slidenum">
              <a:rPr lang="en-GB" sz="1200">
                <a:latin typeface="Times New Roman" charset="0"/>
              </a:rPr>
              <a:pPr algn="r"/>
              <a:t>3</a:t>
            </a:fld>
            <a:endParaRPr lang="en-GB" sz="1200">
              <a:latin typeface="Times New Roman" charset="0"/>
            </a:endParaRPr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9752211-145F-C946-942C-BB61CF1C7719}" type="slidenum">
              <a:rPr lang="en-GB" sz="1200">
                <a:latin typeface="Times" charset="0"/>
              </a:rPr>
              <a:pPr algn="r"/>
              <a:t>3</a:t>
            </a:fld>
            <a:endParaRPr lang="en-GB" sz="1200">
              <a:latin typeface="Times" charset="0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1" hangingPunct="1"/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2570C6-6D73-C74A-950E-069280013E8A}" type="slidenum">
              <a:rPr lang="en-GB" sz="1200">
                <a:latin typeface="Times New Roman" charset="0"/>
              </a:rPr>
              <a:pPr/>
              <a:t>10</a:t>
            </a:fld>
            <a:endParaRPr lang="en-GB" sz="12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60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C3E444-874F-544A-BE2D-71F02DF5E60C}" type="slidenum">
              <a:rPr lang="en-GB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323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2927-C8DD-4048-84C4-7C1317CA3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299C-8649-0A4C-B51B-183961B8A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6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39B98-2DBF-434E-8B71-E73E47D0C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2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E3A9B-59A8-4744-990F-3E22FDD01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4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987C-5F09-AB43-84CB-969A9B41A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4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3DDE1-4240-AC44-8977-CEA5B0582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2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424E6-720D-5B48-920F-28DA67950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3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B0207-FB15-BB42-9431-91CA6B652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56E86-631A-6543-BCC5-408400F8A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8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26FE2-C675-8345-BCE8-3C249EEA3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1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0D1F6-138F-E240-9F58-92D8628B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6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C798CD-C78E-E346-A792-4F8A54CB3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/4.0/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179115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11560" y="1628800"/>
            <a:ext cx="410445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/>
              <a:t>Martensite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Bainite: mechanism based design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Alloy design: strong bainite</a:t>
            </a:r>
          </a:p>
          <a:p>
            <a:pPr>
              <a:spcBef>
                <a:spcPct val="50000"/>
              </a:spcBef>
            </a:pPr>
            <a:r>
              <a:rPr lang="en-US" sz="2000" dirty="0" err="1"/>
              <a:t>Widmanstätten</a:t>
            </a:r>
            <a:r>
              <a:rPr lang="en-US" sz="2000" dirty="0"/>
              <a:t> ferrite</a:t>
            </a:r>
          </a:p>
          <a:p>
            <a:pPr>
              <a:spcBef>
                <a:spcPct val="50000"/>
              </a:spcBef>
            </a:pPr>
            <a:r>
              <a:rPr lang="en-US" sz="2000"/>
              <a:t>F</a:t>
            </a:r>
            <a:r>
              <a:rPr lang="en-US" sz="2000" b="0"/>
              <a:t>errite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0000"/>
                </a:solidFill>
              </a:rPr>
              <a:t>Pearlite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Overall kinetics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TRIP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TWIP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Mitigation of residual stress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Bulk nanostructured steel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119336" y="74752"/>
            <a:ext cx="99370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Steels: </a:t>
            </a:r>
            <a:r>
              <a:rPr lang="en-US" sz="4000" dirty="0">
                <a:solidFill>
                  <a:srgbClr val="0000FF"/>
                </a:solidFill>
                <a:cs typeface="Arial" charset="0"/>
              </a:rPr>
              <a:t>pearlite</a:t>
            </a:r>
            <a:r>
              <a:rPr lang="en-US" sz="4000">
                <a:solidFill>
                  <a:srgbClr val="000080"/>
                </a:solidFill>
                <a:cs typeface="Arial" charset="0"/>
              </a:rPr>
              <a:t>,  lecture 8 of 12 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0526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63952" y="590368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735960" y="5106528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www.phase-trans.msm.cam.ac.uk/teaching.html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211CC-56E9-0249-9164-4830CFDF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1440100"/>
            <a:ext cx="2355235" cy="35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0648"/>
            <a:ext cx="3683288" cy="247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8067C-34C8-3D41-9B43-15DC9210B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0615" y="2388202"/>
            <a:ext cx="3703513" cy="4049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4E1F27-50AA-0844-A5F5-CD62D5D3B4B7}"/>
              </a:ext>
            </a:extLst>
          </p:cNvPr>
          <p:cNvSpPr txBox="1"/>
          <p:nvPr/>
        </p:nvSpPr>
        <p:spPr>
          <a:xfrm>
            <a:off x="5087888" y="5433805"/>
            <a:ext cx="4458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image courtesy of pngimg.com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Creative Commons 4.0 BY-NC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6B8D0-5A2E-FB4D-BBC3-F461E958DDED}"/>
              </a:ext>
            </a:extLst>
          </p:cNvPr>
          <p:cNvSpPr txBox="1"/>
          <p:nvPr/>
        </p:nvSpPr>
        <p:spPr>
          <a:xfrm>
            <a:off x="5087888" y="6334051"/>
            <a:ext cx="6686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https://creativecommons.org/licenses/by-nc/4.0/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99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0" y="216024"/>
            <a:ext cx="47466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ind-induced oscillation of a tall building" descr="Wind-induced oscillation of a tall building">
            <a:hlinkClick r:id="" action="ppaction://media"/>
            <a:extLst>
              <a:ext uri="{FF2B5EF4-FFF2-40B4-BE49-F238E27FC236}">
                <a16:creationId xmlns:a16="http://schemas.microsoft.com/office/drawing/2014/main" id="{CB2894B2-EABF-7640-8C2F-C670EC7EB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4626" y="1556792"/>
            <a:ext cx="6869730" cy="3864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5" descr="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4" y="260648"/>
            <a:ext cx="3857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916832"/>
            <a:ext cx="6116994" cy="45877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AF535-AC35-0A45-BD61-5483C3C39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9165904" cy="6079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3170A-A5A6-8A4C-BFC9-29F770459DDB}"/>
              </a:ext>
            </a:extLst>
          </p:cNvPr>
          <p:cNvSpPr txBox="1"/>
          <p:nvPr/>
        </p:nvSpPr>
        <p:spPr>
          <a:xfrm>
            <a:off x="407368" y="6394755"/>
            <a:ext cx="4011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courtesy of Jessie Lin, T101</a:t>
            </a:r>
          </a:p>
        </p:txBody>
      </p:sp>
    </p:spTree>
    <p:extLst>
      <p:ext uri="{BB962C8B-B14F-4D97-AF65-F5344CB8AC3E}">
        <p14:creationId xmlns:p14="http://schemas.microsoft.com/office/powerpoint/2010/main" val="2439141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Akashi-Kaikyo-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0648"/>
            <a:ext cx="5380038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5951984" y="5116746"/>
            <a:ext cx="53800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largest central span in the world, 2 km of free navigation underneath, Japan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492896"/>
            <a:ext cx="59309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67606" y="167208"/>
            <a:ext cx="806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200"/>
              <a:t>Nucleation begins either with ferrite or cementite depending on whether the steel is hypo- or hyper-eutectoid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60648"/>
            <a:ext cx="5079492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81000"/>
            <a:ext cx="19669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17" y="152400"/>
            <a:ext cx="60928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88" y="228601"/>
            <a:ext cx="723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951488" y="2708275"/>
            <a:ext cx="2520950" cy="2376488"/>
            <a:chOff x="4932040" y="2708920"/>
            <a:chExt cx="2520280" cy="2376264"/>
          </a:xfrm>
        </p:grpSpPr>
        <p:cxnSp>
          <p:nvCxnSpPr>
            <p:cNvPr id="32783" name="Straight Connector 14"/>
            <p:cNvCxnSpPr>
              <a:cxnSpLocks noChangeShapeType="1"/>
            </p:cNvCxnSpPr>
            <p:nvPr/>
          </p:nvCxnSpPr>
          <p:spPr bwMode="auto">
            <a:xfrm>
              <a:off x="4932040" y="2708920"/>
              <a:ext cx="720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4" name="Straight Connector 15"/>
            <p:cNvCxnSpPr>
              <a:cxnSpLocks noChangeShapeType="1"/>
            </p:cNvCxnSpPr>
            <p:nvPr/>
          </p:nvCxnSpPr>
          <p:spPr bwMode="auto">
            <a:xfrm>
              <a:off x="5652120" y="2708920"/>
              <a:ext cx="0" cy="2376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5" name="Straight Connector 16"/>
            <p:cNvCxnSpPr>
              <a:cxnSpLocks noChangeShapeType="1"/>
            </p:cNvCxnSpPr>
            <p:nvPr/>
          </p:nvCxnSpPr>
          <p:spPr bwMode="auto">
            <a:xfrm flipV="1">
              <a:off x="5652120" y="3933056"/>
              <a:ext cx="1800200" cy="1152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2" name="Group 20"/>
          <p:cNvGrpSpPr>
            <a:grpSpLocks/>
          </p:cNvGrpSpPr>
          <p:nvPr/>
        </p:nvGrpSpPr>
        <p:grpSpPr bwMode="auto">
          <a:xfrm>
            <a:off x="4943427" y="2492376"/>
            <a:ext cx="3646487" cy="3744913"/>
            <a:chOff x="4427984" y="2492896"/>
            <a:chExt cx="3646149" cy="3744416"/>
          </a:xfrm>
        </p:grpSpPr>
        <p:grpSp>
          <p:nvGrpSpPr>
            <p:cNvPr id="32775" name="Group 11"/>
            <p:cNvGrpSpPr>
              <a:grpSpLocks/>
            </p:cNvGrpSpPr>
            <p:nvPr/>
          </p:nvGrpSpPr>
          <p:grpSpPr bwMode="auto">
            <a:xfrm>
              <a:off x="4932040" y="2708920"/>
              <a:ext cx="2520280" cy="2376264"/>
              <a:chOff x="4932040" y="2708920"/>
              <a:chExt cx="2520280" cy="2376264"/>
            </a:xfrm>
          </p:grpSpPr>
          <p:cxnSp>
            <p:nvCxnSpPr>
              <p:cNvPr id="32780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4932040" y="2708920"/>
                <a:ext cx="7200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81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5652120" y="2708920"/>
                <a:ext cx="0" cy="23762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82" name="Straight Connector 10"/>
              <p:cNvCxnSpPr>
                <a:cxnSpLocks noChangeShapeType="1"/>
              </p:cNvCxnSpPr>
              <p:nvPr/>
            </p:nvCxnSpPr>
            <p:spPr bwMode="auto">
              <a:xfrm flipV="1">
                <a:off x="5652120" y="3933056"/>
                <a:ext cx="1800200" cy="11521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32776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492896"/>
              <a:ext cx="432830" cy="4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085184"/>
              <a:ext cx="621813" cy="4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3789040"/>
              <a:ext cx="621813" cy="36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5589240"/>
              <a:ext cx="2016224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3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52" y="3500438"/>
            <a:ext cx="630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14" y="2781300"/>
            <a:ext cx="7207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424" y="2852936"/>
            <a:ext cx="2899750" cy="3480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168008" y="2708920"/>
            <a:ext cx="504056" cy="2376264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5"/>
          <p:cNvGrpSpPr>
            <a:grpSpLocks/>
          </p:cNvGrpSpPr>
          <p:nvPr/>
        </p:nvGrpSpPr>
        <p:grpSpPr bwMode="auto">
          <a:xfrm>
            <a:off x="692829" y="2144630"/>
            <a:ext cx="4317057" cy="4176685"/>
            <a:chOff x="1552407" y="1628800"/>
            <a:chExt cx="4315737" cy="4176437"/>
          </a:xfrm>
        </p:grpSpPr>
        <p:sp>
          <p:nvSpPr>
            <p:cNvPr id="33796" name="Cube 6"/>
            <p:cNvSpPr>
              <a:spLocks noChangeArrowheads="1"/>
            </p:cNvSpPr>
            <p:nvPr/>
          </p:nvSpPr>
          <p:spPr bwMode="auto">
            <a:xfrm>
              <a:off x="3059832" y="1916832"/>
              <a:ext cx="2664296" cy="2520280"/>
            </a:xfrm>
            <a:prstGeom prst="cube">
              <a:avLst>
                <a:gd name="adj" fmla="val 233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97" name="Cube 7"/>
            <p:cNvSpPr>
              <a:spLocks noChangeArrowheads="1"/>
            </p:cNvSpPr>
            <p:nvPr/>
          </p:nvSpPr>
          <p:spPr bwMode="auto">
            <a:xfrm>
              <a:off x="2627784" y="2276872"/>
              <a:ext cx="2736304" cy="2592288"/>
            </a:xfrm>
            <a:prstGeom prst="cube">
              <a:avLst>
                <a:gd name="adj" fmla="val 469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98" name="Cube 8"/>
            <p:cNvSpPr>
              <a:spLocks noChangeArrowheads="1"/>
            </p:cNvSpPr>
            <p:nvPr/>
          </p:nvSpPr>
          <p:spPr bwMode="auto">
            <a:xfrm>
              <a:off x="2267744" y="1916832"/>
              <a:ext cx="3456384" cy="3312368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9" name="Cube 9"/>
            <p:cNvSpPr>
              <a:spLocks noChangeArrowheads="1"/>
            </p:cNvSpPr>
            <p:nvPr/>
          </p:nvSpPr>
          <p:spPr bwMode="auto">
            <a:xfrm>
              <a:off x="2267744" y="2636912"/>
              <a:ext cx="2664296" cy="2592288"/>
            </a:xfrm>
            <a:prstGeom prst="cube">
              <a:avLst>
                <a:gd name="adj" fmla="val 233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3800" name="Straight Arrow Connector 10"/>
            <p:cNvCxnSpPr>
              <a:cxnSpLocks noChangeShapeType="1"/>
            </p:cNvCxnSpPr>
            <p:nvPr/>
          </p:nvCxnSpPr>
          <p:spPr bwMode="auto">
            <a:xfrm>
              <a:off x="2267744" y="5589240"/>
              <a:ext cx="266429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1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4932040" y="4653136"/>
              <a:ext cx="936104" cy="93610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2" name="Straight Arrow Connector 12"/>
            <p:cNvCxnSpPr>
              <a:cxnSpLocks noChangeShapeType="1"/>
            </p:cNvCxnSpPr>
            <p:nvPr/>
          </p:nvCxnSpPr>
          <p:spPr bwMode="auto">
            <a:xfrm flipV="1">
              <a:off x="1835696" y="2708920"/>
              <a:ext cx="0" cy="25202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3" name="TextBox 13"/>
            <p:cNvSpPr txBox="1">
              <a:spLocks noChangeArrowheads="1"/>
            </p:cNvSpPr>
            <p:nvPr/>
          </p:nvSpPr>
          <p:spPr bwMode="auto">
            <a:xfrm>
              <a:off x="1552407" y="3861048"/>
              <a:ext cx="575889" cy="46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2</a:t>
              </a:r>
              <a:r>
                <a:rPr lang="en-US" i="1" dirty="0"/>
                <a:t>S</a:t>
              </a:r>
            </a:p>
          </p:txBody>
        </p:sp>
        <p:sp>
          <p:nvSpPr>
            <p:cNvPr id="33804" name="TextBox 14"/>
            <p:cNvSpPr txBox="1">
              <a:spLocks noChangeArrowheads="1"/>
            </p:cNvSpPr>
            <p:nvPr/>
          </p:nvSpPr>
          <p:spPr bwMode="auto">
            <a:xfrm>
              <a:off x="3491880" y="5343599"/>
              <a:ext cx="561200" cy="46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2</a:t>
              </a:r>
              <a:r>
                <a:rPr lang="en-US" i="1" dirty="0"/>
                <a:t>S</a:t>
              </a:r>
            </a:p>
          </p:txBody>
        </p:sp>
        <p:sp>
          <p:nvSpPr>
            <p:cNvPr id="33805" name="TextBox 15"/>
            <p:cNvSpPr txBox="1">
              <a:spLocks noChangeArrowheads="1"/>
            </p:cNvSpPr>
            <p:nvPr/>
          </p:nvSpPr>
          <p:spPr bwMode="auto">
            <a:xfrm>
              <a:off x="5220072" y="4983559"/>
              <a:ext cx="561200" cy="46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2</a:t>
              </a:r>
              <a:r>
                <a:rPr lang="en-US" i="1" dirty="0"/>
                <a:t>S</a:t>
              </a:r>
            </a:p>
          </p:txBody>
        </p:sp>
        <p:cxnSp>
          <p:nvCxnSpPr>
            <p:cNvPr id="33806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2915816" y="1916832"/>
              <a:ext cx="432048" cy="43204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7" name="TextBox 17"/>
            <p:cNvSpPr txBox="1">
              <a:spLocks noChangeArrowheads="1"/>
            </p:cNvSpPr>
            <p:nvPr/>
          </p:nvSpPr>
          <p:spPr bwMode="auto">
            <a:xfrm>
              <a:off x="2483768" y="1628800"/>
              <a:ext cx="389731" cy="46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solidFill>
                    <a:srgbClr val="FF0000"/>
                  </a:solidFill>
                </a:rPr>
                <a:t>S</a:t>
              </a:r>
            </a:p>
          </p:txBody>
        </p:sp>
      </p:grpSp>
      <p:pic>
        <p:nvPicPr>
          <p:cNvPr id="215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67" y="1963096"/>
            <a:ext cx="249555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560016" y="476251"/>
            <a:ext cx="6286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Energy stored in interfaces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D6D9D4-982F-9845-82FB-828C2E5AB8BB}"/>
              </a:ext>
            </a:extLst>
          </p:cNvPr>
          <p:cNvGrpSpPr/>
          <p:nvPr/>
        </p:nvGrpSpPr>
        <p:grpSpPr>
          <a:xfrm>
            <a:off x="6240016" y="4136873"/>
            <a:ext cx="5648082" cy="2028841"/>
            <a:chOff x="6240016" y="4136873"/>
            <a:chExt cx="5648082" cy="20288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1AFD34-779F-3244-8C79-0CE6CB232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016" y="4136873"/>
              <a:ext cx="5648082" cy="617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BC656F-61DE-EF4E-87BC-BB919F2E7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425" y="5003120"/>
              <a:ext cx="2326585" cy="116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09550"/>
            <a:ext cx="57912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12583E-3C73-994A-9D20-6CDE33B8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31" y="4797152"/>
            <a:ext cx="1947788" cy="1947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7954-F9FE-4D46-8AB2-75B2B45D4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776" y="3933056"/>
            <a:ext cx="1340851" cy="139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9E4B9-F3D1-B14E-AC67-ED869DA65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776" y="5439616"/>
            <a:ext cx="1609726" cy="1203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2DF8F-6F65-E643-A49E-D3AA1614C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8" y="1909444"/>
            <a:ext cx="1471795" cy="1324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D0847-56AA-9A4B-A926-494DDD593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8" y="3383212"/>
            <a:ext cx="1444402" cy="1264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C7BF9-20B1-BD48-961C-ADB939465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776" y="2420888"/>
            <a:ext cx="15748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785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338486"/>
            <a:ext cx="237490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496881"/>
            <a:ext cx="3873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76" y="2843213"/>
            <a:ext cx="3155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498179"/>
            <a:ext cx="355758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900EEB-29A9-264D-95F5-741D16B4A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928" y="4605335"/>
            <a:ext cx="3898900" cy="110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E6CD39-DB5A-CA4E-BFAB-6080468D1E88}"/>
              </a:ext>
            </a:extLst>
          </p:cNvPr>
          <p:cNvSpPr txBox="1"/>
          <p:nvPr/>
        </p:nvSpPr>
        <p:spPr>
          <a:xfrm>
            <a:off x="871857" y="975403"/>
            <a:ext cx="3088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effective driving force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9A71D2-3C5D-994A-916A-32C83313E959}"/>
              </a:ext>
            </a:extLst>
          </p:cNvPr>
          <p:cNvSpPr txBox="1"/>
          <p:nvPr/>
        </p:nvSpPr>
        <p:spPr>
          <a:xfrm>
            <a:off x="5447928" y="507489"/>
            <a:ext cx="3283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when all free energy</a:t>
            </a:r>
          </a:p>
          <a:p>
            <a:r>
              <a:rPr lang="en-US"/>
              <a:t>consumed as interface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976" y="2132856"/>
            <a:ext cx="723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4437112"/>
            <a:ext cx="8742253" cy="2016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133DB-8088-8545-A5D1-7D2AC797F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07027"/>
            <a:ext cx="2387600" cy="25971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559073"/>
            <a:ext cx="88392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2" name="Straight Arrow Connector 5"/>
          <p:cNvCxnSpPr>
            <a:cxnSpLocks noChangeShapeType="1"/>
          </p:cNvCxnSpPr>
          <p:nvPr/>
        </p:nvCxnSpPr>
        <p:spPr bwMode="auto">
          <a:xfrm flipH="1">
            <a:off x="3647728" y="1844824"/>
            <a:ext cx="288031" cy="5039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FE948B4-474F-BB4F-90DA-899EEF8DA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535" y="1436511"/>
            <a:ext cx="1651000" cy="406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5880" y="1916832"/>
            <a:ext cx="41192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flux term due to flux</a:t>
            </a:r>
          </a:p>
          <a:p>
            <a:r>
              <a:rPr lang="en-US" sz="3200" dirty="0"/>
              <a:t>through interface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348880"/>
            <a:ext cx="3974979" cy="4083416"/>
          </a:xfrm>
          <a:prstGeom prst="rect">
            <a:avLst/>
          </a:prstGeom>
        </p:spPr>
      </p:pic>
      <p:pic>
        <p:nvPicPr>
          <p:cNvPr id="5" name="Picture 6" descr="c">
            <a:extLst>
              <a:ext uri="{FF2B5EF4-FFF2-40B4-BE49-F238E27FC236}">
                <a16:creationId xmlns:a16="http://schemas.microsoft.com/office/drawing/2014/main" id="{ABB29303-14D6-634F-BE2C-FAA95B1D3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91045"/>
            <a:ext cx="723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166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84956"/>
            <a:ext cx="8610600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475184" y="5771357"/>
            <a:ext cx="2209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0000FF"/>
                </a:solidFill>
              </a:rPr>
              <a:t>Fe-C</a:t>
            </a:r>
          </a:p>
        </p:txBody>
      </p:sp>
      <p:sp>
        <p:nvSpPr>
          <p:cNvPr id="48131" name="Oval 6"/>
          <p:cNvSpPr>
            <a:spLocks noChangeArrowheads="1"/>
          </p:cNvSpPr>
          <p:nvPr/>
        </p:nvSpPr>
        <p:spPr bwMode="auto">
          <a:xfrm>
            <a:off x="4208984" y="8183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2" name="Oval 7"/>
          <p:cNvSpPr>
            <a:spLocks noChangeArrowheads="1"/>
          </p:cNvSpPr>
          <p:nvPr/>
        </p:nvSpPr>
        <p:spPr bwMode="auto">
          <a:xfrm>
            <a:off x="4742384" y="8183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3" name="Oval 8"/>
          <p:cNvSpPr>
            <a:spLocks noChangeArrowheads="1"/>
          </p:cNvSpPr>
          <p:nvPr/>
        </p:nvSpPr>
        <p:spPr bwMode="auto">
          <a:xfrm>
            <a:off x="4970984" y="8945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4" name="Oval 9"/>
          <p:cNvSpPr>
            <a:spLocks noChangeArrowheads="1"/>
          </p:cNvSpPr>
          <p:nvPr/>
        </p:nvSpPr>
        <p:spPr bwMode="auto">
          <a:xfrm>
            <a:off x="6723584" y="14279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5" name="Oval 10"/>
          <p:cNvSpPr>
            <a:spLocks noChangeArrowheads="1"/>
          </p:cNvSpPr>
          <p:nvPr/>
        </p:nvSpPr>
        <p:spPr bwMode="auto">
          <a:xfrm>
            <a:off x="7104584" y="16565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6" name="Oval 11"/>
          <p:cNvSpPr>
            <a:spLocks noChangeArrowheads="1"/>
          </p:cNvSpPr>
          <p:nvPr/>
        </p:nvSpPr>
        <p:spPr bwMode="auto">
          <a:xfrm>
            <a:off x="7485584" y="18089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7" name="Oval 12"/>
          <p:cNvSpPr>
            <a:spLocks noChangeArrowheads="1"/>
          </p:cNvSpPr>
          <p:nvPr/>
        </p:nvSpPr>
        <p:spPr bwMode="auto">
          <a:xfrm>
            <a:off x="7790384" y="21137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8" name="Oval 13"/>
          <p:cNvSpPr>
            <a:spLocks noChangeArrowheads="1"/>
          </p:cNvSpPr>
          <p:nvPr/>
        </p:nvSpPr>
        <p:spPr bwMode="auto">
          <a:xfrm>
            <a:off x="8018984" y="23423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9" name="Rectangle 14"/>
          <p:cNvSpPr>
            <a:spLocks noChangeArrowheads="1"/>
          </p:cNvSpPr>
          <p:nvPr/>
        </p:nvSpPr>
        <p:spPr bwMode="auto">
          <a:xfrm>
            <a:off x="5961584" y="665956"/>
            <a:ext cx="2133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0" name="Freeform 15"/>
          <p:cNvSpPr>
            <a:spLocks/>
          </p:cNvSpPr>
          <p:nvPr/>
        </p:nvSpPr>
        <p:spPr bwMode="auto">
          <a:xfrm>
            <a:off x="5656784" y="665956"/>
            <a:ext cx="2819400" cy="2362200"/>
          </a:xfrm>
          <a:custGeom>
            <a:avLst/>
            <a:gdLst>
              <a:gd name="T0" fmla="*/ 0 w 1584"/>
              <a:gd name="T1" fmla="*/ 0 h 1488"/>
              <a:gd name="T2" fmla="*/ 1196109 w 1584"/>
              <a:gd name="T3" fmla="*/ 381000 h 1488"/>
              <a:gd name="T4" fmla="*/ 2306782 w 1584"/>
              <a:gd name="T5" fmla="*/ 1143000 h 1488"/>
              <a:gd name="T6" fmla="*/ 2819400 w 1584"/>
              <a:gd name="T7" fmla="*/ 2362200 h 1488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1488"/>
              <a:gd name="T14" fmla="*/ 1584 w 1584"/>
              <a:gd name="T15" fmla="*/ 1488 h 1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1488">
                <a:moveTo>
                  <a:pt x="0" y="0"/>
                </a:moveTo>
                <a:cubicBezTo>
                  <a:pt x="228" y="60"/>
                  <a:pt x="456" y="120"/>
                  <a:pt x="672" y="240"/>
                </a:cubicBezTo>
                <a:cubicBezTo>
                  <a:pt x="888" y="360"/>
                  <a:pt x="1144" y="512"/>
                  <a:pt x="1296" y="720"/>
                </a:cubicBezTo>
                <a:cubicBezTo>
                  <a:pt x="1448" y="928"/>
                  <a:pt x="1536" y="1360"/>
                  <a:pt x="1584" y="14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Text Box 16"/>
          <p:cNvSpPr txBox="1">
            <a:spLocks noChangeArrowheads="1"/>
          </p:cNvSpPr>
          <p:nvPr/>
        </p:nvSpPr>
        <p:spPr bwMode="auto">
          <a:xfrm>
            <a:off x="6037784" y="2951957"/>
            <a:ext cx="1178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volume</a:t>
            </a:r>
          </a:p>
        </p:txBody>
      </p:sp>
      <p:sp>
        <p:nvSpPr>
          <p:cNvPr id="48142" name="Text Box 17"/>
          <p:cNvSpPr txBox="1">
            <a:spLocks noChangeArrowheads="1"/>
          </p:cNvSpPr>
          <p:nvPr/>
        </p:nvSpPr>
        <p:spPr bwMode="auto">
          <a:xfrm>
            <a:off x="7333184" y="894556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interface</a:t>
            </a:r>
          </a:p>
        </p:txBody>
      </p:sp>
      <p:sp>
        <p:nvSpPr>
          <p:cNvPr id="48143" name="Text Box 18"/>
          <p:cNvSpPr txBox="1">
            <a:spLocks noChangeArrowheads="1"/>
          </p:cNvSpPr>
          <p:nvPr/>
        </p:nvSpPr>
        <p:spPr bwMode="auto">
          <a:xfrm>
            <a:off x="8018984" y="4094956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mixed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Screen shot 2011-11-12 at 13.12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r="5568" b="3387"/>
          <a:stretch/>
        </p:blipFill>
        <p:spPr bwMode="auto">
          <a:xfrm>
            <a:off x="407368" y="188639"/>
            <a:ext cx="8424936" cy="64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75920" y="4797152"/>
            <a:ext cx="5748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Divergent pearlite</a:t>
            </a:r>
          </a:p>
          <a:p>
            <a:r>
              <a:rPr lang="en-US" dirty="0"/>
              <a:t>To see a real image of divergent pearlite,</a:t>
            </a:r>
          </a:p>
          <a:p>
            <a:r>
              <a:rPr lang="en-US" dirty="0"/>
              <a:t>Figure 4.17 of “Steels” book.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966DB-EE83-D940-8AFD-458862A6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98693"/>
            <a:ext cx="4545461" cy="606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8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M21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764704"/>
            <a:ext cx="82677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37794" y="5805264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47141"/>
            <a:ext cx="6084168" cy="69496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6200" y="2919876"/>
            <a:ext cx="2351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Fe</a:t>
            </a:r>
            <a:r>
              <a:rPr lang="en-US" sz="6000" baseline="-25000" dirty="0"/>
              <a:t>3</a:t>
            </a:r>
            <a:r>
              <a:rPr lang="en-US" sz="6000" dirty="0"/>
              <a:t>C?</a:t>
            </a:r>
          </a:p>
        </p:txBody>
      </p:sp>
    </p:spTree>
    <p:extLst>
      <p:ext uri="{BB962C8B-B14F-4D97-AF65-F5344CB8AC3E}">
        <p14:creationId xmlns:p14="http://schemas.microsoft.com/office/powerpoint/2010/main" val="1293123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40017" y="237933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4" name="Picture 3" descr="cementite_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7338"/>
            <a:ext cx="5112038" cy="6723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4543148"/>
            <a:ext cx="2418432" cy="2296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5204" y="3141274"/>
            <a:ext cx="2194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 err="1"/>
              <a:t>Pnma</a:t>
            </a:r>
            <a:endParaRPr lang="en-US" sz="6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384032" y="1102028"/>
            <a:ext cx="2594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a=0.51 </a:t>
            </a:r>
          </a:p>
          <a:p>
            <a:r>
              <a:rPr lang="en-US" sz="4000" dirty="0"/>
              <a:t>b=0.68</a:t>
            </a:r>
          </a:p>
          <a:p>
            <a:r>
              <a:rPr lang="en-US" sz="4000" dirty="0"/>
              <a:t>c=0.45 nm</a:t>
            </a:r>
          </a:p>
        </p:txBody>
      </p:sp>
    </p:spTree>
    <p:extLst>
      <p:ext uri="{BB962C8B-B14F-4D97-AF65-F5344CB8AC3E}">
        <p14:creationId xmlns:p14="http://schemas.microsoft.com/office/powerpoint/2010/main" val="250758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360" y="116632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4247"/>
          <a:stretch/>
        </p:blipFill>
        <p:spPr>
          <a:xfrm>
            <a:off x="263352" y="1628800"/>
            <a:ext cx="4313896" cy="4424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770" y="1658017"/>
            <a:ext cx="5030590" cy="417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97954" y="188641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340768"/>
            <a:ext cx="7702326" cy="432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6309" y="6255971"/>
            <a:ext cx="582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</a:t>
            </a:r>
            <a:r>
              <a:rPr lang="en-US" dirty="0" err="1"/>
              <a:t>Umemoto</a:t>
            </a:r>
            <a:r>
              <a:rPr lang="en-US" dirty="0"/>
              <a:t>, Toyohashi University</a:t>
            </a:r>
          </a:p>
        </p:txBody>
      </p:sp>
    </p:spTree>
    <p:extLst>
      <p:ext uri="{BB962C8B-B14F-4D97-AF65-F5344CB8AC3E}">
        <p14:creationId xmlns:p14="http://schemas.microsoft.com/office/powerpoint/2010/main" val="299389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63432" y="188641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08720"/>
            <a:ext cx="784402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0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8478" y="1570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Pearlite Reaction</a:t>
            </a:r>
          </a:p>
        </p:txBody>
      </p:sp>
      <p:pic>
        <p:nvPicPr>
          <p:cNvPr id="18434" name="Picture 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12776"/>
            <a:ext cx="29559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6EBE97-E88A-7143-BFDB-3F1B46B5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295288"/>
            <a:ext cx="5112568" cy="5112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8814C-DC84-EB4F-AC91-B304D108C757}"/>
              </a:ext>
            </a:extLst>
          </p:cNvPr>
          <p:cNvSpPr txBox="1"/>
          <p:nvPr/>
        </p:nvSpPr>
        <p:spPr>
          <a:xfrm>
            <a:off x="9264352" y="5406859"/>
            <a:ext cx="2159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(Bain, Alloying elements in steels)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208</Words>
  <Application>Microsoft Macintosh PowerPoint</Application>
  <PresentationFormat>Widescreen</PresentationFormat>
  <Paragraphs>56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Pearlite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Pearlite Reaction</dc:title>
  <dc:creator>HARRY BHADESHIA</dc:creator>
  <cp:lastModifiedBy>H.K.D.H. Bhadeshia</cp:lastModifiedBy>
  <cp:revision>187</cp:revision>
  <cp:lastPrinted>2015-11-25T09:30:59Z</cp:lastPrinted>
  <dcterms:created xsi:type="dcterms:W3CDTF">2010-11-23T22:25:13Z</dcterms:created>
  <dcterms:modified xsi:type="dcterms:W3CDTF">2020-10-01T14:13:40Z</dcterms:modified>
</cp:coreProperties>
</file>