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794" r:id="rId2"/>
    <p:sldId id="839" r:id="rId3"/>
    <p:sldId id="841" r:id="rId4"/>
    <p:sldId id="256" r:id="rId5"/>
    <p:sldId id="257" r:id="rId6"/>
    <p:sldId id="795" r:id="rId7"/>
    <p:sldId id="307" r:id="rId8"/>
    <p:sldId id="783" r:id="rId9"/>
    <p:sldId id="334" r:id="rId10"/>
    <p:sldId id="784" r:id="rId11"/>
    <p:sldId id="789" r:id="rId12"/>
    <p:sldId id="756" r:id="rId13"/>
    <p:sldId id="790" r:id="rId14"/>
    <p:sldId id="791" r:id="rId15"/>
    <p:sldId id="792" r:id="rId16"/>
    <p:sldId id="260" r:id="rId17"/>
    <p:sldId id="787" r:id="rId18"/>
    <p:sldId id="761" r:id="rId19"/>
    <p:sldId id="781" r:id="rId20"/>
    <p:sldId id="762" r:id="rId21"/>
    <p:sldId id="764" r:id="rId22"/>
    <p:sldId id="264" r:id="rId23"/>
    <p:sldId id="757" r:id="rId24"/>
    <p:sldId id="763" r:id="rId25"/>
    <p:sldId id="782" r:id="rId26"/>
    <p:sldId id="259" r:id="rId27"/>
    <p:sldId id="258" r:id="rId28"/>
    <p:sldId id="490" r:id="rId29"/>
    <p:sldId id="487" r:id="rId30"/>
    <p:sldId id="766" r:id="rId31"/>
    <p:sldId id="767" r:id="rId32"/>
    <p:sldId id="770" r:id="rId33"/>
    <p:sldId id="768" r:id="rId34"/>
    <p:sldId id="771" r:id="rId35"/>
    <p:sldId id="793" r:id="rId36"/>
    <p:sldId id="262" r:id="rId37"/>
    <p:sldId id="788" r:id="rId38"/>
    <p:sldId id="775" r:id="rId39"/>
    <p:sldId id="776" r:id="rId40"/>
    <p:sldId id="774" r:id="rId41"/>
    <p:sldId id="777" r:id="rId42"/>
    <p:sldId id="773" r:id="rId43"/>
    <p:sldId id="765" r:id="rId44"/>
    <p:sldId id="778" r:id="rId45"/>
    <p:sldId id="780" r:id="rId46"/>
    <p:sldId id="779" r:id="rId47"/>
    <p:sldId id="760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5"/>
    <p:restoredTop sz="94694"/>
  </p:normalViewPr>
  <p:slideViewPr>
    <p:cSldViewPr snapToGrid="0">
      <p:cViewPr varScale="1">
        <p:scale>
          <a:sx n="83" d="100"/>
          <a:sy n="83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1E2E6-E52A-1040-868B-3206B3914E57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8A28E-41D5-4141-91FC-EA16033F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47CBE-4EDF-AD49-B8ED-BDB8A3A10C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98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8A28E-41D5-4141-91FC-EA16033F8F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0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45C5D-DABB-794C-BFDD-A79E6DEF6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CD392-25DB-4A4F-AB66-34EF9F1B31C2}" type="slidenum">
              <a:rPr lang="en-GB" altLang="en-US" sz="1200" b="0"/>
              <a:pPr/>
              <a:t>43</a:t>
            </a:fld>
            <a:endParaRPr lang="en-GB" altLang="en-US" sz="1200" b="0"/>
          </a:p>
        </p:txBody>
      </p:sp>
      <p:sp>
        <p:nvSpPr>
          <p:cNvPr id="441346" name="Rectangle 2">
            <a:extLst>
              <a:ext uri="{FF2B5EF4-FFF2-40B4-BE49-F238E27FC236}">
                <a16:creationId xmlns:a16="http://schemas.microsoft.com/office/drawing/2014/main" id="{A775BB5D-DEBC-7E43-8079-FE07DE891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412F7BF2-6364-8F4C-BF27-50E67ACCF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63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8A28E-41D5-4141-91FC-EA16033F8FB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FC389C-8DA5-F448-BE98-5EFED9DAFABE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AD7A7F-BA30-F542-8970-FC7BDBDED6D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98C619-17B6-CB4E-9800-958EC1CA7FBD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6EBD4E-5EF3-8043-A5B4-1E71D536EA6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B4F603-1266-4444-9803-5B17E2BDD66A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92835-B4C3-2F43-A32E-924E80A9033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5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45C5D-DABB-794C-BFDD-A79E6DEF6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CD392-25DB-4A4F-AB66-34EF9F1B31C2}" type="slidenum">
              <a:rPr lang="en-GB" altLang="en-US" sz="1200" b="0"/>
              <a:pPr/>
              <a:t>29</a:t>
            </a:fld>
            <a:endParaRPr lang="en-GB" altLang="en-US" sz="1200" b="0"/>
          </a:p>
        </p:txBody>
      </p:sp>
      <p:sp>
        <p:nvSpPr>
          <p:cNvPr id="441346" name="Rectangle 2">
            <a:extLst>
              <a:ext uri="{FF2B5EF4-FFF2-40B4-BE49-F238E27FC236}">
                <a16:creationId xmlns:a16="http://schemas.microsoft.com/office/drawing/2014/main" id="{A775BB5D-DEBC-7E43-8079-FE07DE891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412F7BF2-6364-8F4C-BF27-50E67ACCF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45C5D-DABB-794C-BFDD-A79E6DEF6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CD392-25DB-4A4F-AB66-34EF9F1B31C2}" type="slidenum">
              <a:rPr lang="en-GB" altLang="en-US" sz="1200" b="0"/>
              <a:pPr/>
              <a:t>30</a:t>
            </a:fld>
            <a:endParaRPr lang="en-GB" altLang="en-US" sz="1200" b="0"/>
          </a:p>
        </p:txBody>
      </p:sp>
      <p:sp>
        <p:nvSpPr>
          <p:cNvPr id="441346" name="Rectangle 2">
            <a:extLst>
              <a:ext uri="{FF2B5EF4-FFF2-40B4-BE49-F238E27FC236}">
                <a16:creationId xmlns:a16="http://schemas.microsoft.com/office/drawing/2014/main" id="{A775BB5D-DEBC-7E43-8079-FE07DE891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412F7BF2-6364-8F4C-BF27-50E67ACCF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85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BBE3-869A-14F0-AEC0-2BE2FE873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BEBAA-CC2A-3E0F-832C-F3DC40814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DD710-0C6C-2B84-4A34-409E7A7C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033B-3F0D-2FF9-0AC4-867FBDF3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AA312-6B79-D972-0A21-4A7004B8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4C7A-8CAE-88D6-4CC5-BBE130A0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443C0-D6A1-C56A-AF38-E99B0CC7F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76A4-79C8-A5F1-594F-4EE7CA44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6AD3B-B1A7-ED38-793D-282BD3D8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B1E2-C447-B2D8-9D53-2FD0ACAF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AF3F9-A6DA-CA03-4CB9-6F0BF88CE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DA0D9-33B1-0311-D41A-8FF3F38E7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0663E-4BA9-28E9-9ED5-5CCC58FF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5E86-7E21-70B4-3E45-17775E67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42B96-DF3F-B366-C8AF-B3C34841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2D1E-6E1E-D3FF-5DEB-8EC29006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37CA-58E0-E61A-0FEE-0B5FA1314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3A97-4C20-2251-42C7-2A83D515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A1F69-E17B-0BD5-6CA9-1C2BB00B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6473D-9C86-65A0-27F4-730D0EBA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CE37-CE75-6F01-4241-0EAB7EF0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57BF-5A08-F9C4-205B-26A3EC0CA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BCF20-77C6-44DA-2FD6-BBF81CEE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A51F5-18F6-863D-2857-C67E601F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FB1E6-A1F1-275F-D806-5C26531D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7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39FD-4BF0-3DBC-0DFD-3D326859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71D5A-F9C9-9141-2144-05F686D3A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5E1F2-6D99-F829-6F5F-8308A6E01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F376E-DAE9-092E-58B5-96CA2298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2133C-638D-32FB-1263-95A5836B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02221-8D00-BFDC-1C3B-6087D231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6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33E9-A8F0-B0F1-BD8C-0EED13FC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6AE8B-43DB-D05B-7B04-F1F229D8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0ED92-292F-B738-758B-628CCCB23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3FF8A-A4DB-A83A-BF5A-C41A13C47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A59C3-70DD-288D-3717-CD5F60596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61A59-451A-6446-5A29-AFA29B6B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2958E-8A06-4B0F-7BB3-4EE860A5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2EEE7-F2C4-CB5B-4F70-4349993D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8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9418-F98B-21DA-628B-416C384B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B9AA9-BB9A-FC25-3C4F-639A4FB5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C4CF5-B8B7-815F-B34F-7DA4181C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9EB58-1F39-E5F1-7EC7-293B6060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AED64-D95C-4C24-5482-9D0596B6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A835D-9AEE-30A8-A50D-3D0DF86F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F99BF-EE00-FFF6-43D8-0D81780C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6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F9DF-86B4-56ED-99DB-080C043B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CD406-C637-08CD-667E-5A87733DA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5F18C-D2EF-EC28-490C-6F26893E7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B6545-7DD1-B501-06CD-71BE0257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26C37-0594-1B08-69A7-00CBE608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78CF0-226E-10CB-5606-8B0392D7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1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BB6A-B0BE-0305-9F36-0125215A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206BB-EE86-AF2C-7912-A64E911E3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12986-64C2-65F1-A734-069413D9A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ED8B6-1720-DC40-7CFA-6B0EECFF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A2FE0-B5EE-B5F7-A2C1-6958CF7E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4FC08-D808-67A5-3458-F0DFB3FB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2EB55-2C08-41CD-8278-8BEC4B86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7B514-09EE-997D-0C74-3BC764E9C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C24B2-0737-DBB8-608A-EDC63B367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356BF-6387-3A43-BF98-6EBFEB03D210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F0395-6470-36BD-F7A6-0419DB08E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576A4-AEFC-6C3E-1805-EDDF7FF71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phase-trans.msm.cam.ac.uk/2010/TS/Pages/2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svg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10" Type="http://schemas.openxmlformats.org/officeDocument/2006/relationships/image" Target="../media/image79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81.jpg"/><Relationship Id="rId7" Type="http://schemas.openxmlformats.org/officeDocument/2006/relationships/image" Target="../media/image8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image" Target="../media/image9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 41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BA329A9C-EC14-69A0-44FE-25C90B215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16" y="280219"/>
            <a:ext cx="10825928" cy="60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4C14-3AF4-C7C6-1323-16DB6F01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6" y="311338"/>
            <a:ext cx="10515600" cy="2539440"/>
          </a:xfrm>
        </p:spPr>
        <p:txBody>
          <a:bodyPr>
            <a:normAutofit/>
          </a:bodyPr>
          <a:lstStyle/>
          <a:p>
            <a:r>
              <a:rPr lang="en-US" sz="7200" dirty="0"/>
              <a:t>A transformation: change in  atomic arrangement.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765F4-7900-1EB1-D30A-304EEF418638}"/>
              </a:ext>
            </a:extLst>
          </p:cNvPr>
          <p:cNvSpPr txBox="1"/>
          <p:nvPr/>
        </p:nvSpPr>
        <p:spPr>
          <a:xfrm>
            <a:off x="1425388" y="3132438"/>
            <a:ext cx="9617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….. by breaking all original bonds and making new ones</a:t>
            </a:r>
          </a:p>
          <a:p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….. by deformation into a new pattern</a:t>
            </a:r>
          </a:p>
        </p:txBody>
      </p:sp>
    </p:spTree>
    <p:extLst>
      <p:ext uri="{BB962C8B-B14F-4D97-AF65-F5344CB8AC3E}">
        <p14:creationId xmlns:p14="http://schemas.microsoft.com/office/powerpoint/2010/main" val="238853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 41" descr="My Movie 41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9EB544F-5F05-32EC-3806-230026BA7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69" t="1010" r="58213" b="3704"/>
          <a:stretch/>
        </p:blipFill>
        <p:spPr>
          <a:xfrm>
            <a:off x="924101" y="139850"/>
            <a:ext cx="4067447" cy="6352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3F5CB-C4E1-0E24-21E0-C89E46DC134D}"/>
              </a:ext>
            </a:extLst>
          </p:cNvPr>
          <p:cNvSpPr txBox="1"/>
          <p:nvPr/>
        </p:nvSpPr>
        <p:spPr>
          <a:xfrm>
            <a:off x="5389580" y="1258644"/>
            <a:ext cx="6409512" cy="461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reconstructive transformation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diffusion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change in composition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minimal strain energy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close to equilibrium</a:t>
            </a:r>
          </a:p>
        </p:txBody>
      </p:sp>
    </p:spTree>
    <p:extLst>
      <p:ext uri="{BB962C8B-B14F-4D97-AF65-F5344CB8AC3E}">
        <p14:creationId xmlns:p14="http://schemas.microsoft.com/office/powerpoint/2010/main" val="38434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263352" y="260573"/>
            <a:ext cx="4901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Low atomic mobility:</a:t>
            </a:r>
          </a:p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all atoms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C26FF2-F4E6-3F47-8156-696877A1F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24" t="13134" r="40944" b="42488"/>
          <a:stretch/>
        </p:blipFill>
        <p:spPr>
          <a:xfrm>
            <a:off x="2919332" y="260573"/>
            <a:ext cx="8215952" cy="642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ustration of displacive phase transformation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A86DBE3-8584-B8FB-6AEC-70DAC8601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9323" y="446133"/>
            <a:ext cx="6226541" cy="5599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9B51D-B9C9-4F54-E8CD-2DBE31228461}"/>
              </a:ext>
            </a:extLst>
          </p:cNvPr>
          <p:cNvSpPr txBox="1"/>
          <p:nvPr/>
        </p:nvSpPr>
        <p:spPr>
          <a:xfrm>
            <a:off x="129091" y="629014"/>
            <a:ext cx="5530232" cy="461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displacive transformation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diffusionless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no change in composition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large strain energy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far from equilibrium</a:t>
            </a:r>
          </a:p>
        </p:txBody>
      </p:sp>
    </p:spTree>
    <p:extLst>
      <p:ext uri="{BB962C8B-B14F-4D97-AF65-F5344CB8AC3E}">
        <p14:creationId xmlns:p14="http://schemas.microsoft.com/office/powerpoint/2010/main" val="18547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F665-2D94-7FE6-2D75-FDE4B62D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2" y="268068"/>
            <a:ext cx="2883946" cy="646332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2A9C2-850D-5990-EB2A-507113538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8" y="1307230"/>
            <a:ext cx="9110866" cy="456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137A7-BF0E-6B2B-4196-101F84F8F46D}"/>
              </a:ext>
            </a:extLst>
          </p:cNvPr>
          <p:cNvSpPr txBox="1"/>
          <p:nvPr/>
        </p:nvSpPr>
        <p:spPr>
          <a:xfrm>
            <a:off x="6798367" y="147484"/>
            <a:ext cx="508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Elastic modulus = 200 </a:t>
            </a:r>
            <a:r>
              <a:rPr lang="en-US" sz="3600" dirty="0" err="1">
                <a:latin typeface="+mj-lt"/>
              </a:rPr>
              <a:t>GPa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F8214-13CD-E7E4-4D1D-673DB0F5CBE3}"/>
              </a:ext>
            </a:extLst>
          </p:cNvPr>
          <p:cNvSpPr/>
          <p:nvPr/>
        </p:nvSpPr>
        <p:spPr>
          <a:xfrm>
            <a:off x="251518" y="6238863"/>
            <a:ext cx="11797913" cy="3510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F665-2D94-7FE6-2D75-FDE4B62D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020" y="159628"/>
            <a:ext cx="2625762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226F8-3118-9678-B908-B65F1722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84" y="1090799"/>
            <a:ext cx="9666643" cy="4842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EF07E-13F8-C53F-B7FF-D64A8218D378}"/>
              </a:ext>
            </a:extLst>
          </p:cNvPr>
          <p:cNvSpPr txBox="1"/>
          <p:nvPr/>
        </p:nvSpPr>
        <p:spPr>
          <a:xfrm>
            <a:off x="628425" y="325270"/>
            <a:ext cx="508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Elastic modulus = 200 </a:t>
            </a:r>
            <a:r>
              <a:rPr lang="en-US" sz="3600" dirty="0" err="1">
                <a:latin typeface="+mj-lt"/>
              </a:rPr>
              <a:t>GPa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226BA-54D2-B7FF-0C0D-71562E5D9C63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4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placive transformation produces displacements.mp4"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66" y="728507"/>
            <a:ext cx="11142344" cy="5014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587AB-DB0C-144B-B3E0-486666E1CECC}"/>
              </a:ext>
            </a:extLst>
          </p:cNvPr>
          <p:cNvSpPr txBox="1"/>
          <p:nvPr/>
        </p:nvSpPr>
        <p:spPr>
          <a:xfrm>
            <a:off x="8662523" y="6198559"/>
            <a:ext cx="32240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J. H. Pak, D. W. Suh, H. K. D. H. Bhadeshia</a:t>
            </a:r>
          </a:p>
          <a:p>
            <a:r>
              <a:rPr lang="en-GB" sz="1400">
                <a:latin typeface="+mj-lt"/>
              </a:rPr>
              <a:t>Metall. &amp; Mater. Trans A 43 (2012) 4520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6C7D5-542B-AE48-A2EA-E3105845D24B}"/>
              </a:ext>
            </a:extLst>
          </p:cNvPr>
          <p:cNvSpPr txBox="1"/>
          <p:nvPr/>
        </p:nvSpPr>
        <p:spPr>
          <a:xfrm>
            <a:off x="234779" y="72805"/>
            <a:ext cx="2340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Real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B03AD-E494-8944-BB70-24F6E14C8D23}"/>
              </a:ext>
            </a:extLst>
          </p:cNvPr>
          <p:cNvCxnSpPr/>
          <p:nvPr/>
        </p:nvCxnSpPr>
        <p:spPr>
          <a:xfrm>
            <a:off x="423340" y="6107536"/>
            <a:ext cx="1530274" cy="0"/>
          </a:xfrm>
          <a:prstGeom prst="line">
            <a:avLst/>
          </a:prstGeom>
          <a:ln w="28575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B56559-D718-3B4D-8AE7-942E6C89278F}"/>
              </a:ext>
            </a:extLst>
          </p:cNvPr>
          <p:cNvSpPr txBox="1"/>
          <p:nvPr/>
        </p:nvSpPr>
        <p:spPr>
          <a:xfrm>
            <a:off x="7593150" y="48816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30BCA-7AFC-5540-9376-403B97A7AB33}"/>
              </a:ext>
            </a:extLst>
          </p:cNvPr>
          <p:cNvSpPr txBox="1"/>
          <p:nvPr/>
        </p:nvSpPr>
        <p:spPr>
          <a:xfrm>
            <a:off x="9116730" y="489179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1B80B-4C8E-7E42-9763-70D13D26302F}"/>
              </a:ext>
            </a:extLst>
          </p:cNvPr>
          <p:cNvSpPr txBox="1"/>
          <p:nvPr/>
        </p:nvSpPr>
        <p:spPr>
          <a:xfrm>
            <a:off x="563947" y="6160388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3EE3E-F782-BE42-B026-DA83E592B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07" y="5355286"/>
            <a:ext cx="152400" cy="10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683179-1544-39C8-3503-5D5362C75823}"/>
              </a:ext>
            </a:extLst>
          </p:cNvPr>
          <p:cNvSpPr txBox="1"/>
          <p:nvPr/>
        </p:nvSpPr>
        <p:spPr>
          <a:xfrm>
            <a:off x="7726273" y="76030"/>
            <a:ext cx="4202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thermally induced, steel</a:t>
            </a:r>
          </a:p>
        </p:txBody>
      </p:sp>
    </p:spTree>
    <p:extLst>
      <p:ext uri="{BB962C8B-B14F-4D97-AF65-F5344CB8AC3E}">
        <p14:creationId xmlns:p14="http://schemas.microsoft.com/office/powerpoint/2010/main" val="37743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42DDA4-9515-E148-B5D8-845B3486EB9A}"/>
              </a:ext>
            </a:extLst>
          </p:cNvPr>
          <p:cNvSpPr txBox="1"/>
          <p:nvPr/>
        </p:nvSpPr>
        <p:spPr>
          <a:xfrm>
            <a:off x="191344" y="260648"/>
            <a:ext cx="8773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one condition for </a:t>
            </a:r>
            <a:r>
              <a:rPr lang="en-US" sz="4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diffusionless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growth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45D76-3906-434E-B144-76A3586E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93" y="4291498"/>
            <a:ext cx="60706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5C5D6-510B-1F41-AD2E-028EC6A2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49" y="5258506"/>
            <a:ext cx="5803900" cy="46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6D8ED1-3BF9-6042-8C4C-8956E4C27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964" y="6072533"/>
            <a:ext cx="4927600" cy="533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DE6CA-86AB-CD07-9B7B-6635919A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693" y="1345725"/>
            <a:ext cx="3320512" cy="244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50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7E4576-DB00-03F3-5250-F17BD82EB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15" y="647321"/>
            <a:ext cx="41656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37938-C4C0-3DF2-E581-D3373D573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60" y="1394157"/>
            <a:ext cx="1854200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574272-CD6B-1874-DCD5-04B6882C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260" y="2245910"/>
            <a:ext cx="6819900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C5BC8-04E4-F832-D34D-49D92485B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476" y="3689776"/>
            <a:ext cx="3467100" cy="41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63A7E-C87E-57FF-47B6-72016728A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60" y="3727876"/>
            <a:ext cx="2032000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407CF2-99EA-1E65-B27D-FBDE41D4C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11" y="5403423"/>
            <a:ext cx="8615149" cy="8946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B023DA-DE81-A22B-DF9B-50211670F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960" y="4483100"/>
            <a:ext cx="7264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CF42-964C-07E6-F089-FDA93552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517636" y="2766218"/>
            <a:ext cx="3418490" cy="1325563"/>
          </a:xfrm>
        </p:spPr>
        <p:txBody>
          <a:bodyPr/>
          <a:lstStyle/>
          <a:p>
            <a:r>
              <a:rPr lang="en-US" dirty="0"/>
              <a:t>martensite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F2FFB614-BA09-BD63-87CE-F00EE116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7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A208C89D-02EA-F823-C934-73479AB0F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694">
            <a:off x="457142" y="509623"/>
            <a:ext cx="6308778" cy="5860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7ABC4A-ABAA-39B2-B7D3-F9700EA0DD0A}"/>
              </a:ext>
            </a:extLst>
          </p:cNvPr>
          <p:cNvGrpSpPr/>
          <p:nvPr/>
        </p:nvGrpSpPr>
        <p:grpSpPr>
          <a:xfrm>
            <a:off x="6826674" y="73832"/>
            <a:ext cx="5125003" cy="6784168"/>
            <a:chOff x="6826674" y="73832"/>
            <a:chExt cx="5125003" cy="6784168"/>
          </a:xfrm>
        </p:grpSpPr>
        <p:pic>
          <p:nvPicPr>
            <p:cNvPr id="8" name="Picture 7" descr="A close-up of a book&#10;&#10;Description automatically generated">
              <a:extLst>
                <a:ext uri="{FF2B5EF4-FFF2-40B4-BE49-F238E27FC236}">
                  <a16:creationId xmlns:a16="http://schemas.microsoft.com/office/drawing/2014/main" id="{B644FC7E-07C6-DAB4-E095-9284AC3C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4674" y="73832"/>
              <a:ext cx="4617003" cy="6784168"/>
            </a:xfrm>
            <a:prstGeom prst="rect">
              <a:avLst/>
            </a:prstGeom>
          </p:spPr>
        </p:pic>
        <p:pic>
          <p:nvPicPr>
            <p:cNvPr id="3" name="Picture 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4619808-1765-1B03-A95A-E8BF40EB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109124" y="5379089"/>
              <a:ext cx="194310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5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D20D2-F363-E34C-B52D-64774A19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47" y="177419"/>
            <a:ext cx="11401187" cy="3643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10979-6427-EF4C-88D9-57F37D74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5085184"/>
            <a:ext cx="1947124" cy="1308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2606B-6984-6E6C-E02A-35BC5D76E135}"/>
              </a:ext>
            </a:extLst>
          </p:cNvPr>
          <p:cNvSpPr txBox="1"/>
          <p:nvPr/>
        </p:nvSpPr>
        <p:spPr>
          <a:xfrm>
            <a:off x="2091559" y="5446908"/>
            <a:ext cx="442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IPS: invariant-plane strain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0964" y="1992148"/>
            <a:ext cx="4164115" cy="4149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AF202-5B1A-3740-88BD-1A46E10979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62" b="2657"/>
          <a:stretch/>
        </p:blipFill>
        <p:spPr>
          <a:xfrm>
            <a:off x="402973" y="575961"/>
            <a:ext cx="6052418" cy="4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8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7028" y="3930554"/>
            <a:ext cx="2533699" cy="252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AF202-5B1A-3740-88BD-1A46E1097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3" y="575961"/>
            <a:ext cx="65405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31811-545E-2244-A087-28C557995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484" y="402926"/>
            <a:ext cx="2273300" cy="838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712BB-10B0-275C-47EC-82315828CA78}"/>
              </a:ext>
            </a:extLst>
          </p:cNvPr>
          <p:cNvGrpSpPr/>
          <p:nvPr/>
        </p:nvGrpSpPr>
        <p:grpSpPr>
          <a:xfrm>
            <a:off x="1703252" y="5094069"/>
            <a:ext cx="4470408" cy="1435419"/>
            <a:chOff x="1703252" y="4507213"/>
            <a:chExt cx="4470408" cy="1435419"/>
          </a:xfrm>
        </p:grpSpPr>
        <p:sp>
          <p:nvSpPr>
            <p:cNvPr id="69635" name="Oval 6"/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69636" name="Group 7"/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69658" name="Line 8"/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9" name="Freeform 9"/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60" name="Freeform 10"/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637" name="Group 11"/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69655" name="Line 12"/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6" name="Freeform 13"/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7" name="Freeform 14"/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372574-1903-1B4B-9BF8-9FF3BBD8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946453-D56F-9140-B3B9-B79B88F3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D19C036-72A0-8F49-8025-1BAF835B90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749" y="1488585"/>
            <a:ext cx="2789193" cy="27159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5831875" y="5467871"/>
            <a:ext cx="5951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Sufficient</a:t>
            </a:r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 atomic mobility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FD1D5-C608-3348-AFEE-67C4C9D83C42}"/>
              </a:ext>
            </a:extLst>
          </p:cNvPr>
          <p:cNvSpPr txBox="1"/>
          <p:nvPr/>
        </p:nvSpPr>
        <p:spPr>
          <a:xfrm>
            <a:off x="4951510" y="977461"/>
            <a:ext cx="3661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Reconstructive </a:t>
            </a:r>
          </a:p>
          <a:p>
            <a:r>
              <a:rPr lang="en-US" sz="4400">
                <a:latin typeface="+mj-lt"/>
              </a:rPr>
              <a:t>transformation</a:t>
            </a:r>
          </a:p>
        </p:txBody>
      </p:sp>
      <p:pic>
        <p:nvPicPr>
          <p:cNvPr id="5" name="Picture 4" descr="A picture containing cup, indoor, glass, plastic&#10;&#10;Description automatically generated">
            <a:extLst>
              <a:ext uri="{FF2B5EF4-FFF2-40B4-BE49-F238E27FC236}">
                <a16:creationId xmlns:a16="http://schemas.microsoft.com/office/drawing/2014/main" id="{56FC3A83-2FBE-C458-8901-198516C9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438" y="1411942"/>
            <a:ext cx="2552914" cy="3841376"/>
          </a:xfrm>
          <a:prstGeom prst="rect">
            <a:avLst/>
          </a:prstGeom>
        </p:spPr>
      </p:pic>
      <p:pic>
        <p:nvPicPr>
          <p:cNvPr id="6" name="My Movie 41" descr="My Movie 41">
            <a:hlinkClick r:id="" action="ppaction://media"/>
            <a:extLst>
              <a:ext uri="{FF2B5EF4-FFF2-40B4-BE49-F238E27FC236}">
                <a16:creationId xmlns:a16="http://schemas.microsoft.com/office/drawing/2014/main" id="{FE6BF750-C09F-3EE4-F065-A9603A770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69" t="1010" r="58213" b="3704"/>
          <a:stretch/>
        </p:blipFill>
        <p:spPr>
          <a:xfrm>
            <a:off x="295836" y="159124"/>
            <a:ext cx="4064004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322B-1489-B87E-3347-F5941EB7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interpretation of reconstructive transformation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E21711C-7BEB-7F55-68F4-AB273A53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94" y="2393576"/>
            <a:ext cx="11362887" cy="35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6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60546FCB-5E23-DA3B-DE70-26F93C3F7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4258" y="239884"/>
            <a:ext cx="8148918" cy="63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05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E83FA1-C10B-A82C-C446-808130A09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79" y="195157"/>
            <a:ext cx="7698172" cy="750682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Transformation of a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5213A-E286-AF8A-6BE6-26D15A06B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1" t="31905" r="39668" b="33809"/>
          <a:stretch/>
        </p:blipFill>
        <p:spPr>
          <a:xfrm>
            <a:off x="10424994" y="68420"/>
            <a:ext cx="1584227" cy="1754837"/>
          </a:xfrm>
          <a:prstGeom prst="rect">
            <a:avLst/>
          </a:prstGeom>
        </p:spPr>
      </p:pic>
      <p:pic>
        <p:nvPicPr>
          <p:cNvPr id="2" name="Picture 2" descr="3">
            <a:extLst>
              <a:ext uri="{FF2B5EF4-FFF2-40B4-BE49-F238E27FC236}">
                <a16:creationId xmlns:a16="http://schemas.microsoft.com/office/drawing/2014/main" id="{A3504B08-855C-FDC7-0D3F-98AAE285C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85" y="1064525"/>
            <a:ext cx="4062273" cy="54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153E1E77-B4BC-581F-9B7A-22DFA7443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9263" y="1536984"/>
            <a:ext cx="5551343" cy="363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3A68B-738A-8ABD-4B8B-816AA4EDF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951" y="5232816"/>
            <a:ext cx="2095500" cy="158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235A7-2C74-6BA6-060B-8B8D027F7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79" y="5175817"/>
            <a:ext cx="1782499" cy="1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48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E83FA1-C10B-A82C-C446-808130A09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79" y="195157"/>
            <a:ext cx="7698172" cy="750682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Transformation of a phase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3D69C2-6181-E7A3-5A41-B484C8D3617D}"/>
              </a:ext>
            </a:extLst>
          </p:cNvPr>
          <p:cNvGrpSpPr/>
          <p:nvPr/>
        </p:nvGrpSpPr>
        <p:grpSpPr>
          <a:xfrm>
            <a:off x="4471955" y="1042761"/>
            <a:ext cx="6817991" cy="5620082"/>
            <a:chOff x="5163671" y="1101830"/>
            <a:chExt cx="6817991" cy="56200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0B7355-D2F3-3E4C-8845-989DC184E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671" y="1101830"/>
              <a:ext cx="4047235" cy="50024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89FB8A-8AED-A643-5B15-ABE6D563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21958" y="3053443"/>
              <a:ext cx="2604178" cy="323625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AAEBCF-246A-E0FF-6B6E-51A328731C47}"/>
                </a:ext>
              </a:extLst>
            </p:cNvPr>
            <p:cNvSpPr txBox="1"/>
            <p:nvPr/>
          </p:nvSpPr>
          <p:spPr>
            <a:xfrm>
              <a:off x="9210906" y="1101830"/>
              <a:ext cx="27152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magnetic fields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0FA8E1-3DA1-7515-A4E7-A9730A8B70C7}"/>
                </a:ext>
              </a:extLst>
            </p:cNvPr>
            <p:cNvSpPr txBox="1"/>
            <p:nvPr/>
          </p:nvSpPr>
          <p:spPr>
            <a:xfrm>
              <a:off x="9266432" y="1976225"/>
              <a:ext cx="27152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field measured in </a:t>
              </a:r>
              <a:r>
                <a:rPr lang="en-US" sz="2800" dirty="0" err="1"/>
                <a:t>Teslas</a:t>
              </a:r>
              <a:endParaRPr lang="en-US" sz="2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348FBE-716D-8E84-11F7-03FBE41A8C6D}"/>
                </a:ext>
              </a:extLst>
            </p:cNvPr>
            <p:cNvSpPr txBox="1"/>
            <p:nvPr/>
          </p:nvSpPr>
          <p:spPr>
            <a:xfrm>
              <a:off x="10699964" y="6289702"/>
              <a:ext cx="1281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Nikola Tesla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E1EEDE-4F59-0E4F-ED93-F6406D84A0BE}"/>
                </a:ext>
              </a:extLst>
            </p:cNvPr>
            <p:cNvSpPr txBox="1"/>
            <p:nvPr/>
          </p:nvSpPr>
          <p:spPr>
            <a:xfrm>
              <a:off x="5537593" y="6260247"/>
              <a:ext cx="3673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QMUL-SEMS laboratory 136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F72EE8-8324-BC64-578F-7208C7C171E9}"/>
              </a:ext>
            </a:extLst>
          </p:cNvPr>
          <p:cNvSpPr txBox="1"/>
          <p:nvPr/>
        </p:nvSpPr>
        <p:spPr>
          <a:xfrm>
            <a:off x="622631" y="1627536"/>
            <a:ext cx="30705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field strength at  Earth's magnetic equator is 0.0000305 Tesla.</a:t>
            </a:r>
          </a:p>
          <a:p>
            <a:endParaRPr lang="en-GB" sz="2800" dirty="0"/>
          </a:p>
          <a:p>
            <a:r>
              <a:rPr lang="en-GB" sz="2800" dirty="0"/>
              <a:t>We can do experiments using 10 Tesla.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70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1864-67A2-23DD-D1B9-3AAF90E2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57" y="308758"/>
            <a:ext cx="10515600" cy="5474525"/>
          </a:xfrm>
        </p:spPr>
        <p:txBody>
          <a:bodyPr>
            <a:normAutofit/>
          </a:bodyPr>
          <a:lstStyle/>
          <a:p>
            <a:r>
              <a:rPr lang="en-US" sz="4800" dirty="0"/>
              <a:t>Why does a change in temperature sometimes cause a change in phase?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Why … change in magnetic field …</a:t>
            </a:r>
          </a:p>
        </p:txBody>
      </p:sp>
    </p:spTree>
    <p:extLst>
      <p:ext uri="{BB962C8B-B14F-4D97-AF65-F5344CB8AC3E}">
        <p14:creationId xmlns:p14="http://schemas.microsoft.com/office/powerpoint/2010/main" val="437470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BC3B11BD-F79A-0B62-8934-AB3ACDBFFF53}"/>
              </a:ext>
            </a:extLst>
          </p:cNvPr>
          <p:cNvSpPr txBox="1">
            <a:spLocks/>
          </p:cNvSpPr>
          <p:nvPr/>
        </p:nvSpPr>
        <p:spPr>
          <a:xfrm>
            <a:off x="182779" y="195157"/>
            <a:ext cx="10813772" cy="75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to detect change in phase: one method, diffraction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47E00F-25D1-592C-1446-59A6D02B8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99" t="10216" r="10967" b="44243"/>
          <a:stretch/>
        </p:blipFill>
        <p:spPr>
          <a:xfrm>
            <a:off x="7545074" y="2280063"/>
            <a:ext cx="4535654" cy="29094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985A884-1738-1414-79A0-1496909B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387" t="33247" r="20153" b="20973"/>
          <a:stretch/>
        </p:blipFill>
        <p:spPr>
          <a:xfrm>
            <a:off x="914400" y="1460912"/>
            <a:ext cx="5181600" cy="4755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drawing of different shapes and sizes of rocks&#10;&#10;Description automatically generated">
            <a:extLst>
              <a:ext uri="{FF2B5EF4-FFF2-40B4-BE49-F238E27FC236}">
                <a16:creationId xmlns:a16="http://schemas.microsoft.com/office/drawing/2014/main" id="{2E0E5014-CC0A-BB25-C65B-19407CD99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30" r="2327"/>
          <a:stretch/>
        </p:blipFill>
        <p:spPr>
          <a:xfrm>
            <a:off x="5461360" y="2120348"/>
            <a:ext cx="6590974" cy="3928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3DF58-E923-C902-B0D2-9A1CE03AC9F5}"/>
              </a:ext>
            </a:extLst>
          </p:cNvPr>
          <p:cNvSpPr txBox="1"/>
          <p:nvPr/>
        </p:nvSpPr>
        <p:spPr>
          <a:xfrm>
            <a:off x="5670101" y="318052"/>
            <a:ext cx="61862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Robert Hooke, </a:t>
            </a:r>
            <a:r>
              <a:rPr lang="en-US" sz="3200" dirty="0" err="1"/>
              <a:t>Micrographia</a:t>
            </a:r>
            <a:r>
              <a:rPr lang="en-US" sz="3200" dirty="0"/>
              <a:t>, 1665</a:t>
            </a:r>
          </a:p>
          <a:p>
            <a:r>
              <a:rPr lang="en-US" sz="3200" dirty="0" err="1"/>
              <a:t>Sche:VII</a:t>
            </a:r>
            <a:endParaRPr lang="en-US" sz="3200" dirty="0"/>
          </a:p>
        </p:txBody>
      </p:sp>
      <p:pic>
        <p:nvPicPr>
          <p:cNvPr id="5" name="Picture 4" descr="A black and white drawing of different shapes and sizes of rocks&#10;&#10;Description automatically generated">
            <a:extLst>
              <a:ext uri="{FF2B5EF4-FFF2-40B4-BE49-F238E27FC236}">
                <a16:creationId xmlns:a16="http://schemas.microsoft.com/office/drawing/2014/main" id="{7F826CBA-5C27-D830-4B4A-C0F1AF9C4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1" r="2327" b="42948"/>
          <a:stretch/>
        </p:blipFill>
        <p:spPr>
          <a:xfrm rot="16200000">
            <a:off x="-521246" y="808999"/>
            <a:ext cx="6655309" cy="5333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261F17-2FBB-6E22-3DFF-DBDCC3A6A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02" y="6219017"/>
            <a:ext cx="3848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4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BC3B11BD-F79A-0B62-8934-AB3ACDBFFF53}"/>
              </a:ext>
            </a:extLst>
          </p:cNvPr>
          <p:cNvSpPr txBox="1">
            <a:spLocks/>
          </p:cNvSpPr>
          <p:nvPr/>
        </p:nvSpPr>
        <p:spPr>
          <a:xfrm>
            <a:off x="182779" y="195157"/>
            <a:ext cx="10813772" cy="75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Bragg equation: constructive interference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985A884-1738-1414-79A0-1496909B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387" t="33247" r="20153" b="20973"/>
          <a:stretch/>
        </p:blipFill>
        <p:spPr>
          <a:xfrm>
            <a:off x="470903" y="2108612"/>
            <a:ext cx="3960393" cy="363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9F819-FCA4-77D5-63E9-B43574DC5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200" y="4167605"/>
            <a:ext cx="30607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2ABD7-0219-96D6-4852-F0F3F409D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200" y="4791075"/>
            <a:ext cx="22225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472BD4-E2E7-9780-31D9-4C977D0CB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774" y="2505075"/>
            <a:ext cx="477378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3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06AF5DC-C9EF-D089-B3D7-19DFB64AB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" y="221456"/>
            <a:ext cx="8553450" cy="6415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674ED-F5F6-64A5-43DF-ADA8F8106EFA}"/>
              </a:ext>
            </a:extLst>
          </p:cNvPr>
          <p:cNvSpPr txBox="1"/>
          <p:nvPr/>
        </p:nvSpPr>
        <p:spPr>
          <a:xfrm>
            <a:off x="9753599" y="333375"/>
            <a:ext cx="2200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Desktop X-ray diffraction equipment</a:t>
            </a:r>
          </a:p>
        </p:txBody>
      </p:sp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A08BD669-B35F-B46A-8C1C-014A7FF57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050" y="3305174"/>
            <a:ext cx="2806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2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7305-67DE-DD89-78BD-F0D805F7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</a:t>
            </a:r>
          </a:p>
        </p:txBody>
      </p:sp>
      <p:pic>
        <p:nvPicPr>
          <p:cNvPr id="5" name="Picture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8511B80C-802F-71FE-F90A-D62A3E1D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7620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17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72901C-450C-9560-E71E-A7269E20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17872"/>
            <a:ext cx="4088523" cy="30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5B315-A213-9FBA-E455-6603407A33AB}"/>
              </a:ext>
            </a:extLst>
          </p:cNvPr>
          <p:cNvSpPr txBox="1"/>
          <p:nvPr/>
        </p:nvSpPr>
        <p:spPr>
          <a:xfrm>
            <a:off x="956004" y="3673737"/>
            <a:ext cx="250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X-ray diffraction</a:t>
            </a:r>
          </a:p>
        </p:txBody>
      </p:sp>
      <p:pic>
        <p:nvPicPr>
          <p:cNvPr id="2" name="Picture 1" descr="A picture containing wall, indoor, cluttered&#10;&#10;Description automatically generated">
            <a:extLst>
              <a:ext uri="{FF2B5EF4-FFF2-40B4-BE49-F238E27FC236}">
                <a16:creationId xmlns:a16="http://schemas.microsoft.com/office/drawing/2014/main" id="{7BD29EC1-D71C-9A1D-E844-E0CC7F06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031" y="1079513"/>
            <a:ext cx="7415044" cy="55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06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66F0-6BB8-A3E4-CE77-AF8DB9E6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47449" y="3213793"/>
            <a:ext cx="4582757" cy="43041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European synchrotron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11E35-2B51-2BC0-404F-E28F45B08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23" y="470719"/>
            <a:ext cx="9185447" cy="6022156"/>
          </a:xfrm>
          <a:prstGeom prst="rect">
            <a:avLst/>
          </a:prstGeom>
        </p:spPr>
      </p:pic>
      <p:pic>
        <p:nvPicPr>
          <p:cNvPr id="3" name="Picture 2" descr="A picture containing indoor, person, preparing, miller&#10;&#10;Description automatically generated">
            <a:extLst>
              <a:ext uri="{FF2B5EF4-FFF2-40B4-BE49-F238E27FC236}">
                <a16:creationId xmlns:a16="http://schemas.microsoft.com/office/drawing/2014/main" id="{F75BBCD6-3AE2-63D0-6140-320CBB6F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4" y="192044"/>
            <a:ext cx="4887348" cy="36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0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F378CEF-3CED-B2D9-3099-20731A54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2039" r="74153" b="19843"/>
          <a:stretch/>
        </p:blipFill>
        <p:spPr>
          <a:xfrm>
            <a:off x="46435" y="182880"/>
            <a:ext cx="3139217" cy="65514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F795919-465D-2E10-DCE2-A41E3E984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42039" r="40274" b="19843"/>
          <a:stretch/>
        </p:blipFill>
        <p:spPr>
          <a:xfrm>
            <a:off x="46435" y="182880"/>
            <a:ext cx="7254017" cy="6551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23ADA-A0E3-F13C-3515-60728B018BD8}"/>
              </a:ext>
            </a:extLst>
          </p:cNvPr>
          <p:cNvSpPr txBox="1"/>
          <p:nvPr/>
        </p:nvSpPr>
        <p:spPr>
          <a:xfrm>
            <a:off x="9497961" y="2182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28D6E-5F11-8376-C975-7168639275FE}"/>
              </a:ext>
            </a:extLst>
          </p:cNvPr>
          <p:cNvSpPr txBox="1"/>
          <p:nvPr/>
        </p:nvSpPr>
        <p:spPr>
          <a:xfrm rot="16200000">
            <a:off x="1320625" y="3508195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Symmetrical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E7059C-C695-5483-0DFE-C59FFD5AB8C1}"/>
              </a:ext>
            </a:extLst>
          </p:cNvPr>
          <p:cNvGrpSpPr/>
          <p:nvPr/>
        </p:nvGrpSpPr>
        <p:grpSpPr>
          <a:xfrm>
            <a:off x="46435" y="182880"/>
            <a:ext cx="5203991" cy="6551407"/>
            <a:chOff x="46435" y="182880"/>
            <a:chExt cx="5203991" cy="655140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5130F6A-3EA5-5B33-2375-998415A1E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2039" r="57152" b="19843"/>
            <a:stretch/>
          </p:blipFill>
          <p:spPr>
            <a:xfrm>
              <a:off x="46435" y="182880"/>
              <a:ext cx="5203991" cy="65514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7C87D6-3F42-E6B1-E008-2939908BC86B}"/>
                </a:ext>
              </a:extLst>
            </p:cNvPr>
            <p:cNvSpPr txBox="1"/>
            <p:nvPr/>
          </p:nvSpPr>
          <p:spPr>
            <a:xfrm rot="16200000">
              <a:off x="3247706" y="3508194"/>
              <a:ext cx="1729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Symmetrical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0E47E0-6134-32F7-C037-18B65C7BFCBA}"/>
              </a:ext>
            </a:extLst>
          </p:cNvPr>
          <p:cNvGrpSpPr/>
          <p:nvPr/>
        </p:nvGrpSpPr>
        <p:grpSpPr>
          <a:xfrm>
            <a:off x="46435" y="182880"/>
            <a:ext cx="9775294" cy="6551407"/>
            <a:chOff x="46435" y="182880"/>
            <a:chExt cx="9775294" cy="655140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F3C3359-80C2-6E4A-EDD5-B49BEF610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2039" r="19515" b="19843"/>
            <a:stretch/>
          </p:blipFill>
          <p:spPr>
            <a:xfrm>
              <a:off x="46435" y="182880"/>
              <a:ext cx="9775294" cy="65514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D5D96A-DF17-754E-C29F-9ED696366711}"/>
                </a:ext>
              </a:extLst>
            </p:cNvPr>
            <p:cNvSpPr txBox="1"/>
            <p:nvPr/>
          </p:nvSpPr>
          <p:spPr>
            <a:xfrm rot="16200000">
              <a:off x="7210497" y="3508193"/>
              <a:ext cx="223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Not symmetrical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0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7406-5294-EA4E-BD5C-383CF7C2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6" y="163757"/>
            <a:ext cx="5195201" cy="553999"/>
          </a:xfrm>
        </p:spPr>
        <p:txBody>
          <a:bodyPr>
            <a:normAutofit fontScale="90000"/>
          </a:bodyPr>
          <a:lstStyle/>
          <a:p>
            <a:r>
              <a:rPr lang="en-US" dirty="0"/>
              <a:t>Real-time sequence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64D7F0-9535-1343-8187-7769D28047C8}"/>
              </a:ext>
            </a:extLst>
          </p:cNvPr>
          <p:cNvGrpSpPr/>
          <p:nvPr/>
        </p:nvGrpSpPr>
        <p:grpSpPr>
          <a:xfrm>
            <a:off x="153394" y="728266"/>
            <a:ext cx="5465324" cy="4731294"/>
            <a:chOff x="580276" y="1499858"/>
            <a:chExt cx="5717572" cy="4743816"/>
          </a:xfrm>
        </p:grpSpPr>
        <p:pic>
          <p:nvPicPr>
            <p:cNvPr id="4" name="Aus1_300_0" descr="Aus1_300_0">
              <a:hlinkClick r:id="" action="ppaction://media"/>
              <a:extLst>
                <a:ext uri="{FF2B5EF4-FFF2-40B4-BE49-F238E27FC236}">
                  <a16:creationId xmlns:a16="http://schemas.microsoft.com/office/drawing/2014/main" id="{EE19B7AF-77EA-E243-B352-DA3415B6307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26351" r="30954" b="6917"/>
            <a:stretch/>
          </p:blipFill>
          <p:spPr>
            <a:xfrm>
              <a:off x="1252883" y="1499858"/>
              <a:ext cx="5044965" cy="40286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4E3978-AE4C-994D-878C-18258DFE75E1}"/>
                </a:ext>
              </a:extLst>
            </p:cNvPr>
            <p:cNvSpPr txBox="1"/>
            <p:nvPr/>
          </p:nvSpPr>
          <p:spPr>
            <a:xfrm>
              <a:off x="1840957" y="5597343"/>
              <a:ext cx="3868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Diffraction angle 2</a:t>
              </a:r>
              <a:r>
                <a:rPr lang="el-GR" sz="3600" dirty="0"/>
                <a:t>θ</a:t>
              </a:r>
              <a:endParaRPr lang="en-US" sz="3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66A87-906F-D647-84A2-04F4B350384D}"/>
                </a:ext>
              </a:extLst>
            </p:cNvPr>
            <p:cNvSpPr txBox="1"/>
            <p:nvPr/>
          </p:nvSpPr>
          <p:spPr>
            <a:xfrm rot="16200000">
              <a:off x="-1005" y="3492826"/>
              <a:ext cx="1808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Intensity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35C29A-5046-C449-BE32-9F14D5A54363}"/>
              </a:ext>
            </a:extLst>
          </p:cNvPr>
          <p:cNvSpPr txBox="1"/>
          <p:nvPr/>
        </p:nvSpPr>
        <p:spPr>
          <a:xfrm>
            <a:off x="76777" y="6140244"/>
            <a:ext cx="62614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H. J. Stone, M. J. Peet, H. K. D. H. Bhadeshia, P. J. Withers, S. S. Babu, E. D. Specht</a:t>
            </a:r>
          </a:p>
          <a:p>
            <a:r>
              <a:rPr lang="en-GB" sz="1400">
                <a:latin typeface="+mj-lt"/>
              </a:rPr>
              <a:t>Proc. of the Royal Society A</a:t>
            </a:r>
            <a:r>
              <a:rPr lang="en-GB" sz="1400" i="1">
                <a:latin typeface="+mj-lt"/>
              </a:rPr>
              <a:t>,</a:t>
            </a:r>
            <a:r>
              <a:rPr lang="en-GB" sz="1400">
                <a:latin typeface="+mj-lt"/>
              </a:rPr>
              <a:t> 464 (2008) 1009-1027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EDF6C-EAB3-6C44-865F-1160FDF24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611" y="2230375"/>
            <a:ext cx="5484684" cy="40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2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7DE7-2701-0EB6-B1FA-576B1E1B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orthogonal axes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F64CC-5E72-2245-30DF-9EF5CFF8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01" y="1690687"/>
            <a:ext cx="10119198" cy="4895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58975-60B4-DA92-158B-DDC3FF96E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142" y="822569"/>
            <a:ext cx="3822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21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12AF-8297-45AE-E0C7-7DE05CF5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1" y="23065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en-US" dirty="0"/>
              <a:t>Barium titanate</a:t>
            </a:r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861ACF47-23DA-BF66-E2DF-5AED8559A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" y="1696895"/>
            <a:ext cx="4309451" cy="38674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806601-6E1B-5614-CC2F-D6A5AFB87D3A}"/>
              </a:ext>
            </a:extLst>
          </p:cNvPr>
          <p:cNvGrpSpPr/>
          <p:nvPr/>
        </p:nvGrpSpPr>
        <p:grpSpPr>
          <a:xfrm>
            <a:off x="3121572" y="787855"/>
            <a:ext cx="7462344" cy="5813635"/>
            <a:chOff x="3121572" y="787855"/>
            <a:chExt cx="7462344" cy="5813635"/>
          </a:xfrm>
        </p:grpSpPr>
        <p:pic>
          <p:nvPicPr>
            <p:cNvPr id="7" name="Picture 6" descr="Chart, bubble chart&#10;&#10;Description automatically generated">
              <a:extLst>
                <a:ext uri="{FF2B5EF4-FFF2-40B4-BE49-F238E27FC236}">
                  <a16:creationId xmlns:a16="http://schemas.microsoft.com/office/drawing/2014/main" id="{2481550D-E8F1-6115-86AF-022BB9C4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0213" y="787855"/>
              <a:ext cx="4143703" cy="41298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5C494D-BBDE-2AD8-9AF4-A7728D6DB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1572" y="5738313"/>
              <a:ext cx="6905416" cy="863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8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16D88DCE-64FC-3243-78CA-79BEF20D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89" y="252247"/>
            <a:ext cx="2496417" cy="2240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67BBB4-79DC-3123-C1B9-78767E58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" y="2022722"/>
            <a:ext cx="6769100" cy="46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D4485-2088-4565-7F8F-754CF2413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074" y="4333548"/>
            <a:ext cx="3949700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0D3989-C264-9CE0-A892-53C76A52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3" y="5524501"/>
            <a:ext cx="4076700" cy="444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C064738-B7CB-0B8B-1247-419C50382E37}"/>
              </a:ext>
            </a:extLst>
          </p:cNvPr>
          <p:cNvGrpSpPr/>
          <p:nvPr/>
        </p:nvGrpSpPr>
        <p:grpSpPr>
          <a:xfrm>
            <a:off x="7242065" y="4280039"/>
            <a:ext cx="3712999" cy="2198278"/>
            <a:chOff x="7242065" y="4280039"/>
            <a:chExt cx="3712999" cy="21982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38952C-D479-4EF0-4934-9EEA0D40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2065" y="4280039"/>
              <a:ext cx="2527300" cy="3429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6C5CAC-F7AF-BE66-55F3-0B35622E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4164" y="5270501"/>
              <a:ext cx="3390900" cy="50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BFEB73-B436-1FC7-DD4B-FE9801C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0064" y="5970317"/>
              <a:ext cx="3175000" cy="508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B5F93EE-4302-8FAA-4587-BC84A16DFB49}"/>
              </a:ext>
            </a:extLst>
          </p:cNvPr>
          <p:cNvSpPr txBox="1"/>
          <p:nvPr/>
        </p:nvSpPr>
        <p:spPr>
          <a:xfrm>
            <a:off x="409903" y="325821"/>
            <a:ext cx="7344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Lattice parameter of cubic form = 0.404 nm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5E5790-896F-7A9B-A524-51F22A5D0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74" y="1041619"/>
            <a:ext cx="4813300" cy="44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1DD5E-5E04-ED64-AB81-DAF8EF9F2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4074" y="2878330"/>
            <a:ext cx="3822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FCA024A-5B54-CBB9-D059-AD5644C5346F}"/>
              </a:ext>
            </a:extLst>
          </p:cNvPr>
          <p:cNvGrpSpPr/>
          <p:nvPr/>
        </p:nvGrpSpPr>
        <p:grpSpPr>
          <a:xfrm>
            <a:off x="120698" y="70633"/>
            <a:ext cx="10988735" cy="6716846"/>
            <a:chOff x="120699" y="1610859"/>
            <a:chExt cx="9166220" cy="51766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71E99-0FDB-E65C-6BE3-19C48C7E0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699" y="1610859"/>
              <a:ext cx="9166220" cy="517661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F55231-8E40-090B-DB88-456CB8323EBE}"/>
                </a:ext>
              </a:extLst>
            </p:cNvPr>
            <p:cNvGrpSpPr/>
            <p:nvPr/>
          </p:nvGrpSpPr>
          <p:grpSpPr>
            <a:xfrm>
              <a:off x="290000" y="4519781"/>
              <a:ext cx="8481074" cy="1255692"/>
              <a:chOff x="33833" y="4786657"/>
              <a:chExt cx="8613375" cy="125569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D8C578-992B-D23A-FDA5-146796A20719}"/>
                  </a:ext>
                </a:extLst>
              </p:cNvPr>
              <p:cNvSpPr txBox="1"/>
              <p:nvPr/>
            </p:nvSpPr>
            <p:spPr>
              <a:xfrm>
                <a:off x="33833" y="4786657"/>
                <a:ext cx="16586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ice: pure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B182AE-F8AC-6DBB-4925-286EEAB51D5D}"/>
                  </a:ext>
                </a:extLst>
              </p:cNvPr>
              <p:cNvSpPr txBox="1"/>
              <p:nvPr/>
            </p:nvSpPr>
            <p:spPr>
              <a:xfrm>
                <a:off x="5371329" y="5457574"/>
                <a:ext cx="32758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</a:rPr>
                  <a:t>ocean: salty water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1B47CF-9DF7-35FA-9979-36AE19647561}"/>
                </a:ext>
              </a:extLst>
            </p:cNvPr>
            <p:cNvSpPr txBox="1"/>
            <p:nvPr/>
          </p:nvSpPr>
          <p:spPr>
            <a:xfrm>
              <a:off x="172102" y="6256858"/>
              <a:ext cx="8866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photograph courtesy of Sunita Hansraj from her Antarctica expedition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294797"/>
          </a:xfrm>
        </p:spPr>
        <p:txBody>
          <a:bodyPr>
            <a:normAutofit/>
          </a:bodyPr>
          <a:lstStyle/>
          <a:p>
            <a:r>
              <a:rPr lang="en-US" sz="8000" dirty="0"/>
              <a:t>Phase transitions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075B1-7C12-55FC-389D-39F6DE86F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903" y="254364"/>
            <a:ext cx="2732979" cy="113349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j-lt"/>
              </a:rPr>
              <a:t>Harry </a:t>
            </a:r>
            <a:r>
              <a:rPr lang="en-US" sz="2800" dirty="0" err="1">
                <a:latin typeface="+mj-lt"/>
              </a:rPr>
              <a:t>Bhadeshia</a:t>
            </a:r>
            <a:r>
              <a:rPr lang="en-US" sz="2800" dirty="0">
                <a:latin typeface="+mj-lt"/>
              </a:rPr>
              <a:t>  </a:t>
            </a:r>
          </a:p>
          <a:p>
            <a:pPr algn="l"/>
            <a:r>
              <a:rPr lang="en-US" sz="2800" dirty="0" err="1">
                <a:latin typeface="+mj-lt"/>
              </a:rPr>
              <a:t>Haixue</a:t>
            </a:r>
            <a:r>
              <a:rPr lang="en-US" sz="2800" dirty="0">
                <a:latin typeface="+mj-lt"/>
              </a:rPr>
              <a:t> Yan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2A6E9E-54B0-B60D-8B78-F56A3BB521F6}"/>
              </a:ext>
            </a:extLst>
          </p:cNvPr>
          <p:cNvSpPr txBox="1">
            <a:spLocks/>
          </p:cNvSpPr>
          <p:nvPr/>
        </p:nvSpPr>
        <p:spPr>
          <a:xfrm rot="5400000">
            <a:off x="8469453" y="2955171"/>
            <a:ext cx="6321685" cy="7587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/>
              <a:t>Phase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838E-F329-F148-87A3-44579E13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260023"/>
            <a:ext cx="10515600" cy="654378"/>
          </a:xfrm>
        </p:spPr>
        <p:txBody>
          <a:bodyPr>
            <a:normAutofit fontScale="90000"/>
          </a:bodyPr>
          <a:lstStyle/>
          <a:p>
            <a:r>
              <a:rPr lang="en-US" dirty="0"/>
              <a:t>Cubic barium titanate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25468-62F5-128A-8773-C919B010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52" y="1080047"/>
            <a:ext cx="9483631" cy="55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1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7793F3-7BCE-9D1B-59B2-C28A9E50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03" y="1693503"/>
            <a:ext cx="3746500" cy="952500"/>
          </a:xfrm>
          <a:prstGeom prst="rect">
            <a:avLst/>
          </a:prstGeom>
        </p:spPr>
      </p:pic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50655CBC-C67B-1B09-137E-BA17AE17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348" y="1243341"/>
            <a:ext cx="3390901" cy="3379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AF641-F283-0071-DB9E-CABCB6CDD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85" y="3181350"/>
            <a:ext cx="3733800" cy="49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F8558-75B1-A3FF-9CF9-7701785A7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88" y="584039"/>
            <a:ext cx="9821112" cy="49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5847B-CAB9-DD6B-457B-088E6F717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85" y="4280039"/>
            <a:ext cx="3733800" cy="4953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1CBE7FC-1FA7-BB73-F01C-0F9D7E84852A}"/>
              </a:ext>
            </a:extLst>
          </p:cNvPr>
          <p:cNvGrpSpPr/>
          <p:nvPr/>
        </p:nvGrpSpPr>
        <p:grpSpPr>
          <a:xfrm>
            <a:off x="5306444" y="1958894"/>
            <a:ext cx="3175000" cy="2816445"/>
            <a:chOff x="5306444" y="1958894"/>
            <a:chExt cx="3175000" cy="2816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38952C-D479-4EF0-4934-9EEA0D40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7916" y="1958894"/>
              <a:ext cx="2527300" cy="342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14D5AA-7374-D295-D139-3B97A07ED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6444" y="3181349"/>
              <a:ext cx="3175000" cy="50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DE689D-6A67-E734-F31C-42726291D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6444" y="4267339"/>
              <a:ext cx="317500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7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4A361-4702-8C2E-8698-3299364A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830317"/>
            <a:ext cx="9879724" cy="57483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C01958-441D-24AA-0C2D-B7015B72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07" y="0"/>
            <a:ext cx="10515600" cy="830317"/>
          </a:xfrm>
        </p:spPr>
        <p:txBody>
          <a:bodyPr/>
          <a:lstStyle/>
          <a:p>
            <a:r>
              <a:rPr lang="en-US" dirty="0"/>
              <a:t>Tetragonal barium titanate</a:t>
            </a:r>
          </a:p>
        </p:txBody>
      </p:sp>
    </p:spTree>
    <p:extLst>
      <p:ext uri="{BB962C8B-B14F-4D97-AF65-F5344CB8AC3E}">
        <p14:creationId xmlns:p14="http://schemas.microsoft.com/office/powerpoint/2010/main" val="2617081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38BE0A85-C867-96F2-716F-0FEC7915D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4" y="986165"/>
            <a:ext cx="5760138" cy="5740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B1EE-946A-FF24-ADC1-C416C61C9D75}"/>
              </a:ext>
            </a:extLst>
          </p:cNvPr>
          <p:cNvSpPr txBox="1"/>
          <p:nvPr/>
        </p:nvSpPr>
        <p:spPr>
          <a:xfrm>
            <a:off x="6503580" y="5923830"/>
            <a:ext cx="4858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no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centre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of symmetry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EC39FD-D441-55CE-E65F-5B4300D213CC}"/>
              </a:ext>
            </a:extLst>
          </p:cNvPr>
          <p:cNvGrpSpPr/>
          <p:nvPr/>
        </p:nvGrpSpPr>
        <p:grpSpPr>
          <a:xfrm>
            <a:off x="2995673" y="287839"/>
            <a:ext cx="8923149" cy="2305595"/>
            <a:chOff x="2995673" y="287839"/>
            <a:chExt cx="8923149" cy="23055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D98C5A-7316-22A0-5E0D-176C3C25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673" y="287839"/>
              <a:ext cx="7200900" cy="495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95960A-6AE6-EEAB-521E-03DBD2745285}"/>
                </a:ext>
              </a:extLst>
            </p:cNvPr>
            <p:cNvSpPr txBox="1"/>
            <p:nvPr/>
          </p:nvSpPr>
          <p:spPr>
            <a:xfrm>
              <a:off x="6308542" y="1329557"/>
              <a:ext cx="35813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+mj-lt"/>
                </a:rPr>
                <a:t>ferroelectric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2EAFBE-0687-7B87-0053-4EC6FB36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3718" y="1155539"/>
              <a:ext cx="1955104" cy="14378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F51273-38F7-2781-9675-E24DB3E6DE74}"/>
              </a:ext>
            </a:extLst>
          </p:cNvPr>
          <p:cNvGrpSpPr/>
          <p:nvPr/>
        </p:nvGrpSpPr>
        <p:grpSpPr>
          <a:xfrm>
            <a:off x="6096000" y="2967757"/>
            <a:ext cx="5822822" cy="1240085"/>
            <a:chOff x="6096000" y="2967757"/>
            <a:chExt cx="5822822" cy="12400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5A9A3-1895-D4F6-81FF-CF2F0653B33A}"/>
                </a:ext>
              </a:extLst>
            </p:cNvPr>
            <p:cNvSpPr txBox="1"/>
            <p:nvPr/>
          </p:nvSpPr>
          <p:spPr>
            <a:xfrm>
              <a:off x="6096000" y="3126135"/>
              <a:ext cx="504545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>
                  <a:latin typeface="+mj-lt"/>
                </a:rPr>
                <a:t>piezoelectric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590CBC7-0A81-007C-548A-6923F6E7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5126" y="2967757"/>
              <a:ext cx="1633696" cy="12400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D54F6D-F3DD-8AF4-758D-CF57CA1319D7}"/>
              </a:ext>
            </a:extLst>
          </p:cNvPr>
          <p:cNvGrpSpPr/>
          <p:nvPr/>
        </p:nvGrpSpPr>
        <p:grpSpPr>
          <a:xfrm>
            <a:off x="6545206" y="4423034"/>
            <a:ext cx="4711375" cy="1030926"/>
            <a:chOff x="6545206" y="4423034"/>
            <a:chExt cx="4711375" cy="10309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A4167F-3FB5-70E1-B514-7A489E5316BB}"/>
                </a:ext>
              </a:extLst>
            </p:cNvPr>
            <p:cNvSpPr txBox="1"/>
            <p:nvPr/>
          </p:nvSpPr>
          <p:spPr>
            <a:xfrm>
              <a:off x="7599001" y="4423034"/>
              <a:ext cx="3657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>
                  <a:latin typeface="+mj-lt"/>
                </a:rPr>
                <a:t>pyroelectric</a:t>
              </a:r>
            </a:p>
          </p:txBody>
        </p:sp>
        <p:pic>
          <p:nvPicPr>
            <p:cNvPr id="19" name="Picture 18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25DC5B0-FD75-0791-753D-EE6A91D1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5206" y="4491914"/>
              <a:ext cx="916349" cy="962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2029-4551-6ECB-2845-8C8E26E5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ceramic microphone, 1957, barium titanate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1A64C7C-63FB-A1AA-BD43-E33B556DC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1" t="29406" r="6749" b="23105"/>
          <a:stretch/>
        </p:blipFill>
        <p:spPr>
          <a:xfrm>
            <a:off x="3794962" y="1339960"/>
            <a:ext cx="6902265" cy="5278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2372C-8137-548E-953B-A63357060360}"/>
              </a:ext>
            </a:extLst>
          </p:cNvPr>
          <p:cNvSpPr txBox="1"/>
          <p:nvPr/>
        </p:nvSpPr>
        <p:spPr>
          <a:xfrm>
            <a:off x="338203" y="2621631"/>
            <a:ext cx="2530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convert mechanical vibrations into electrical signals</a:t>
            </a:r>
          </a:p>
        </p:txBody>
      </p:sp>
    </p:spTree>
    <p:extLst>
      <p:ext uri="{BB962C8B-B14F-4D97-AF65-F5344CB8AC3E}">
        <p14:creationId xmlns:p14="http://schemas.microsoft.com/office/powerpoint/2010/main" val="2338989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FBEEB-D955-BF62-FBD3-BA0FA732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89" y="159881"/>
            <a:ext cx="10515600" cy="794453"/>
          </a:xfrm>
        </p:spPr>
        <p:txBody>
          <a:bodyPr/>
          <a:lstStyle/>
          <a:p>
            <a:r>
              <a:rPr lang="en-US" dirty="0"/>
              <a:t>Atomic force microscopy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37C4A-8E15-5914-D4D4-9312D52F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572" y="2344994"/>
            <a:ext cx="4294671" cy="34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626CD-F9D6-A1BD-D293-F0D597B51D8B}"/>
              </a:ext>
            </a:extLst>
          </p:cNvPr>
          <p:cNvSpPr txBox="1"/>
          <p:nvPr/>
        </p:nvSpPr>
        <p:spPr>
          <a:xfrm>
            <a:off x="724559" y="6287954"/>
            <a:ext cx="724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control such tiny movements using </a:t>
            </a:r>
            <a:r>
              <a:rPr lang="en-US" sz="2400" dirty="0" err="1"/>
              <a:t>peizoelectric</a:t>
            </a:r>
            <a:r>
              <a:rPr lang="en-US" sz="2400" dirty="0"/>
              <a:t> devices </a:t>
            </a:r>
          </a:p>
        </p:txBody>
      </p:sp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BA6CC1AC-01B8-CE66-CA03-A401A5D3A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57" y="1290146"/>
            <a:ext cx="7772400" cy="4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4BD1F-E0B7-1852-084E-5399AABE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barium titanate inside the human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D01A8-6E73-E9FE-6833-1A5B99754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12" y="2013515"/>
            <a:ext cx="6076167" cy="46378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can electrically stimulate tissue 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without an external power source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200" dirty="0">
                <a:latin typeface="+mj-lt"/>
              </a:rPr>
              <a:t>high biocompatibility (absence of inflammation or foreign body responses)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200" dirty="0">
                <a:latin typeface="+mj-lt"/>
              </a:rPr>
              <a:t>However, no difference between electrically stimulated and inactive implants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7ED55-1FBB-3087-E720-39740759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600" y="1374687"/>
            <a:ext cx="4714444" cy="50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23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BBB4-E316-7D35-FB79-B339C28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28" y="0"/>
            <a:ext cx="10515600" cy="1325563"/>
          </a:xfrm>
        </p:spPr>
        <p:txBody>
          <a:bodyPr/>
          <a:lstStyle/>
          <a:p>
            <a:r>
              <a:rPr lang="en-US" dirty="0"/>
              <a:t>Reversible if no damage accumulated</a:t>
            </a:r>
          </a:p>
        </p:txBody>
      </p:sp>
      <p:pic>
        <p:nvPicPr>
          <p:cNvPr id="4" name="Magnetic shape memory martensite" descr="Magnetic shape memory martensite">
            <a:hlinkClick r:id="" action="ppaction://media"/>
            <a:extLst>
              <a:ext uri="{FF2B5EF4-FFF2-40B4-BE49-F238E27FC236}">
                <a16:creationId xmlns:a16="http://schemas.microsoft.com/office/drawing/2014/main" id="{1EEBDFDB-12E9-B304-A7C9-F42B959E54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87" t="25099" r="2330" b="17826"/>
          <a:stretch/>
        </p:blipFill>
        <p:spPr>
          <a:xfrm>
            <a:off x="1204093" y="1325563"/>
            <a:ext cx="9783813" cy="43629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802EA-6219-9BD4-248A-4935D6470851}"/>
              </a:ext>
            </a:extLst>
          </p:cNvPr>
          <p:cNvSpPr txBox="1"/>
          <p:nvPr/>
        </p:nvSpPr>
        <p:spPr>
          <a:xfrm rot="5400000">
            <a:off x="8386490" y="3162947"/>
            <a:ext cx="642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magnetically-induced, Ni-24Mn-24Ga at.%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3444-E8BD-E434-8FC6-A9445BDB3E20}"/>
              </a:ext>
            </a:extLst>
          </p:cNvPr>
          <p:cNvSpPr txBox="1"/>
          <p:nvPr/>
        </p:nvSpPr>
        <p:spPr>
          <a:xfrm rot="16200000">
            <a:off x="-1465331" y="3163319"/>
            <a:ext cx="423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Professor Koichi Tsuchiya</a:t>
            </a:r>
          </a:p>
          <a:p>
            <a:r>
              <a:rPr lang="en-GB" dirty="0"/>
              <a:t>Toyohashi University of Technology, Japan.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08" y="1916832"/>
            <a:ext cx="84550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23392" y="6021288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481" y="762000"/>
            <a:ext cx="6379146" cy="54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16080" y="6237315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E83FA1-C10B-A82C-C446-808130A09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93" y="112578"/>
            <a:ext cx="6003851" cy="750682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 of a phase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493D6-D852-AC64-93CE-4DD3456E5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07" b="22983"/>
          <a:stretch/>
        </p:blipFill>
        <p:spPr>
          <a:xfrm>
            <a:off x="4208880" y="487919"/>
            <a:ext cx="8288546" cy="6370081"/>
          </a:xfrm>
          <a:prstGeom prst="rect">
            <a:avLst/>
          </a:prstGeom>
        </p:spPr>
      </p:pic>
      <p:pic>
        <p:nvPicPr>
          <p:cNvPr id="4" name="Picture 3" descr="A trophy on a table&#10;&#10;Description automatically generated">
            <a:extLst>
              <a:ext uri="{FF2B5EF4-FFF2-40B4-BE49-F238E27FC236}">
                <a16:creationId xmlns:a16="http://schemas.microsoft.com/office/drawing/2014/main" id="{F01B117C-DD1E-7F31-1CE6-D830C3B13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39" y="1132702"/>
            <a:ext cx="2836301" cy="54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84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984" y="260648"/>
            <a:ext cx="4648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4" y="3733802"/>
            <a:ext cx="4778375" cy="27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5360" y="6134591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85E258-1057-E84D-B0FF-F468F2F2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33" y="349269"/>
            <a:ext cx="3428886" cy="3178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E4207-6DAC-134C-9D8B-FB47689653CC}"/>
              </a:ext>
            </a:extLst>
          </p:cNvPr>
          <p:cNvSpPr txBox="1"/>
          <p:nvPr/>
        </p:nvSpPr>
        <p:spPr>
          <a:xfrm rot="5400000">
            <a:off x="3207636" y="1097916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crystalline</a:t>
            </a:r>
          </a:p>
        </p:txBody>
      </p:sp>
      <p:pic>
        <p:nvPicPr>
          <p:cNvPr id="17" name="Picture 5" descr="04[1]">
            <a:extLst>
              <a:ext uri="{FF2B5EF4-FFF2-40B4-BE49-F238E27FC236}">
                <a16:creationId xmlns:a16="http://schemas.microsoft.com/office/drawing/2014/main" id="{74E2FBA7-A094-8FE7-BBF7-52972F51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74" y="3677743"/>
            <a:ext cx="2073634" cy="299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52A12C9-99F7-6864-A828-89BC74AA5204}"/>
              </a:ext>
            </a:extLst>
          </p:cNvPr>
          <p:cNvSpPr/>
          <p:nvPr/>
        </p:nvSpPr>
        <p:spPr>
          <a:xfrm>
            <a:off x="576286" y="717775"/>
            <a:ext cx="1265213" cy="128881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CA5759-0830-6F5A-8490-B77E92C970F8}"/>
              </a:ext>
            </a:extLst>
          </p:cNvPr>
          <p:cNvSpPr/>
          <p:nvPr/>
        </p:nvSpPr>
        <p:spPr>
          <a:xfrm>
            <a:off x="1841499" y="2006594"/>
            <a:ext cx="1265213" cy="128881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E152B-06E7-B8DC-8348-42F478DB28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30"/>
          <a:stretch/>
        </p:blipFill>
        <p:spPr>
          <a:xfrm>
            <a:off x="5237223" y="1283453"/>
            <a:ext cx="6345329" cy="4948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53990-6944-C559-9FB2-AA4FCF935C85}"/>
              </a:ext>
            </a:extLst>
          </p:cNvPr>
          <p:cNvSpPr txBox="1"/>
          <p:nvPr/>
        </p:nvSpPr>
        <p:spPr>
          <a:xfrm rot="5400000">
            <a:off x="10397497" y="2389394"/>
            <a:ext cx="2805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NASA </a:t>
            </a:r>
            <a:r>
              <a:rPr lang="en-US" sz="2800" dirty="0"/>
              <a:t>image</a:t>
            </a:r>
            <a:r>
              <a:rPr lang="en-US" dirty="0"/>
              <a:t> S72-552082</a:t>
            </a:r>
          </a:p>
        </p:txBody>
      </p:sp>
      <p:pic>
        <p:nvPicPr>
          <p:cNvPr id="12" name="Picture 11" descr="A picture containing text, furniture, seat, table&#10;&#10;Description automatically generated">
            <a:extLst>
              <a:ext uri="{FF2B5EF4-FFF2-40B4-BE49-F238E27FC236}">
                <a16:creationId xmlns:a16="http://schemas.microsoft.com/office/drawing/2014/main" id="{F27EDE02-ED6C-46DB-A79F-5E090C2D4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222" y="1399253"/>
            <a:ext cx="2393298" cy="400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230723" y="190500"/>
            <a:ext cx="5441576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Anisotropy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elastic modulus / 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GPa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Picture 4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68" y="1811480"/>
            <a:ext cx="4320153" cy="444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641" y="2126137"/>
            <a:ext cx="4182293" cy="43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046063" y="4798209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Ag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0369313" y="2090519"/>
            <a:ext cx="9771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Mo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1611D-DCEF-8B4B-8D11-450E68F1E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16" y="215900"/>
            <a:ext cx="2844940" cy="2637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4518-A859-346C-BE92-34550D62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to glass transition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C2855-CA1A-1AB3-1E03-62F0293F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501" y="365125"/>
            <a:ext cx="3936697" cy="2445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CC9BF-1A37-2782-E003-99CE8EE57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86" y="1690688"/>
            <a:ext cx="6032938" cy="4344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82D6B-25C6-B717-F8A2-BFC3BA0AD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878" y="3212976"/>
            <a:ext cx="3705697" cy="2991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8822D9-5E55-88A3-9441-8E4CD698587F}"/>
              </a:ext>
            </a:extLst>
          </p:cNvPr>
          <p:cNvSpPr txBox="1"/>
          <p:nvPr/>
        </p:nvSpPr>
        <p:spPr>
          <a:xfrm>
            <a:off x="8119505" y="6184124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amorphous</a:t>
            </a:r>
          </a:p>
        </p:txBody>
      </p:sp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2FFE87A3-8F48-DDD1-C43D-69C6026AC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81" y="2174801"/>
            <a:ext cx="7902624" cy="39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39B5D-99FF-C8AB-BB94-63328BFF9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10"/>
          <a:stretch/>
        </p:blipFill>
        <p:spPr>
          <a:xfrm>
            <a:off x="7082348" y="1412908"/>
            <a:ext cx="3113353" cy="486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078FB-9A89-D04F-A73B-55E30E5D6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38"/>
          <a:stretch/>
        </p:blipFill>
        <p:spPr>
          <a:xfrm>
            <a:off x="1996299" y="581911"/>
            <a:ext cx="2490058" cy="4863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904146-9033-B54E-A0BE-63140A2DFBC7}"/>
              </a:ext>
            </a:extLst>
          </p:cNvPr>
          <p:cNvSpPr txBox="1"/>
          <p:nvPr/>
        </p:nvSpPr>
        <p:spPr>
          <a:xfrm>
            <a:off x="1210745" y="152701"/>
            <a:ext cx="3828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anisotropic molecules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02986-485D-1B42-BAE4-43C5CA48460F}"/>
              </a:ext>
            </a:extLst>
          </p:cNvPr>
          <p:cNvSpPr txBox="1"/>
          <p:nvPr/>
        </p:nvSpPr>
        <p:spPr>
          <a:xfrm>
            <a:off x="1810524" y="5928353"/>
            <a:ext cx="3228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solid crystal, ordered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25B2D-37DE-684A-8402-1E081EF402B3}"/>
              </a:ext>
            </a:extLst>
          </p:cNvPr>
          <p:cNvSpPr txBox="1"/>
          <p:nvPr/>
        </p:nvSpPr>
        <p:spPr>
          <a:xfrm>
            <a:off x="6769565" y="198867"/>
            <a:ext cx="4436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liquid crystal, </a:t>
            </a:r>
          </a:p>
          <a:p>
            <a:r>
              <a:rPr lang="en-US" sz="3200" dirty="0"/>
              <a:t>somewhat ordered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220DB-3D41-504C-96BC-A5D999F75ECD}"/>
              </a:ext>
            </a:extLst>
          </p:cNvPr>
          <p:cNvSpPr txBox="1"/>
          <p:nvPr/>
        </p:nvSpPr>
        <p:spPr>
          <a:xfrm>
            <a:off x="6151000" y="3013502"/>
            <a:ext cx="340856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liquid: cannot support</a:t>
            </a:r>
          </a:p>
          <a:p>
            <a:r>
              <a:rPr lang="en-US" sz="2800" dirty="0"/>
              <a:t>shear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487</Words>
  <Application>Microsoft Macintosh PowerPoint</Application>
  <PresentationFormat>Widescreen</PresentationFormat>
  <Paragraphs>122</Paragraphs>
  <Slides>50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Phase transitions</vt:lpstr>
      <vt:lpstr>Definition of a phase</vt:lpstr>
      <vt:lpstr>PowerPoint Presentation</vt:lpstr>
      <vt:lpstr>Anisotropy elastic modulus / GPa</vt:lpstr>
      <vt:lpstr>liquid to glass transition</vt:lpstr>
      <vt:lpstr>PowerPoint Presentation</vt:lpstr>
      <vt:lpstr>A transformation: change in  atomic arrangement.</vt:lpstr>
      <vt:lpstr>PowerPoint Presentation</vt:lpstr>
      <vt:lpstr>PowerPoint Presentation</vt:lpstr>
      <vt:lpstr>PowerPoint Presentation</vt:lpstr>
      <vt:lpstr>Problem 1</vt:lpstr>
      <vt:lpstr>Problem 2</vt:lpstr>
      <vt:lpstr>PowerPoint Presentation</vt:lpstr>
      <vt:lpstr>PowerPoint Presentation</vt:lpstr>
      <vt:lpstr>PowerPoint Presentation</vt:lpstr>
      <vt:lpstr>martensite</vt:lpstr>
      <vt:lpstr>PowerPoint Presentation</vt:lpstr>
      <vt:lpstr>PowerPoint Presentation</vt:lpstr>
      <vt:lpstr>PowerPoint Presentation</vt:lpstr>
      <vt:lpstr>PowerPoint Presentation</vt:lpstr>
      <vt:lpstr>Phenomenological interpretation of reconstructive transformation</vt:lpstr>
      <vt:lpstr>PowerPoint Presentation</vt:lpstr>
      <vt:lpstr>Transformation of a phase</vt:lpstr>
      <vt:lpstr>Transformation of a phase</vt:lpstr>
      <vt:lpstr>Why does a change in temperature sometimes cause a change in phase?  Why … change in magnetic field …</vt:lpstr>
      <vt:lpstr>PowerPoint Presentation</vt:lpstr>
      <vt:lpstr>PowerPoint Presentation</vt:lpstr>
      <vt:lpstr>PowerPoint Presentation</vt:lpstr>
      <vt:lpstr>Shielding</vt:lpstr>
      <vt:lpstr>PowerPoint Presentation</vt:lpstr>
      <vt:lpstr>European synchrotron facility</vt:lpstr>
      <vt:lpstr>PowerPoint Presentation</vt:lpstr>
      <vt:lpstr>Real-time sequence</vt:lpstr>
      <vt:lpstr>orthogonal axes</vt:lpstr>
      <vt:lpstr>Barium titanate</vt:lpstr>
      <vt:lpstr>PowerPoint Presentation</vt:lpstr>
      <vt:lpstr>Cubic barium titanate</vt:lpstr>
      <vt:lpstr>PowerPoint Presentation</vt:lpstr>
      <vt:lpstr>Tetragonal barium titanate</vt:lpstr>
      <vt:lpstr>PowerPoint Presentation</vt:lpstr>
      <vt:lpstr>First ceramic microphone, 1957, barium titanate</vt:lpstr>
      <vt:lpstr>Atomic force microscopy</vt:lpstr>
      <vt:lpstr>Imagine barium titanate inside the human body</vt:lpstr>
      <vt:lpstr>Reversible if no damage accumulated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</dc:title>
  <dc:creator>H.K.D.H. Bhadeshia</dc:creator>
  <cp:lastModifiedBy>Harry Bhadeshia</cp:lastModifiedBy>
  <cp:revision>137</cp:revision>
  <dcterms:created xsi:type="dcterms:W3CDTF">2022-08-31T10:43:22Z</dcterms:created>
  <dcterms:modified xsi:type="dcterms:W3CDTF">2024-09-25T08:17:04Z</dcterms:modified>
</cp:coreProperties>
</file>