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59" r:id="rId4"/>
    <p:sldId id="261" r:id="rId5"/>
    <p:sldId id="795" r:id="rId6"/>
    <p:sldId id="263" r:id="rId7"/>
    <p:sldId id="796" r:id="rId8"/>
    <p:sldId id="798" r:id="rId9"/>
    <p:sldId id="264" r:id="rId10"/>
    <p:sldId id="797" r:id="rId11"/>
    <p:sldId id="265" r:id="rId12"/>
    <p:sldId id="267" r:id="rId13"/>
    <p:sldId id="268" r:id="rId14"/>
    <p:sldId id="266" r:id="rId15"/>
    <p:sldId id="793" r:id="rId16"/>
    <p:sldId id="794" r:id="rId17"/>
    <p:sldId id="269" r:id="rId18"/>
    <p:sldId id="272" r:id="rId19"/>
    <p:sldId id="274" r:id="rId20"/>
    <p:sldId id="273" r:id="rId21"/>
    <p:sldId id="271" r:id="rId22"/>
    <p:sldId id="787" r:id="rId23"/>
    <p:sldId id="276" r:id="rId24"/>
    <p:sldId id="788" r:id="rId25"/>
    <p:sldId id="790" r:id="rId26"/>
    <p:sldId id="789" r:id="rId27"/>
    <p:sldId id="275" r:id="rId28"/>
    <p:sldId id="277" r:id="rId29"/>
    <p:sldId id="770" r:id="rId30"/>
    <p:sldId id="382" r:id="rId31"/>
    <p:sldId id="279" r:id="rId32"/>
    <p:sldId id="777" r:id="rId33"/>
    <p:sldId id="779" r:id="rId34"/>
    <p:sldId id="780" r:id="rId35"/>
    <p:sldId id="778" r:id="rId36"/>
    <p:sldId id="77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90"/>
    <p:restoredTop sz="96327"/>
  </p:normalViewPr>
  <p:slideViewPr>
    <p:cSldViewPr snapToGrid="0">
      <p:cViewPr varScale="1">
        <p:scale>
          <a:sx n="100" d="100"/>
          <a:sy n="100" d="100"/>
        </p:scale>
        <p:origin x="160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EE755-4B60-3D42-B43F-5D2946E5C202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FDA11-8F64-3645-8242-69D17067E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53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B03DF-E138-DD47-B45C-7263FCD2137A}" type="slidenum">
              <a:rPr lang="en-GB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428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6B93C-22AD-2D99-2515-A0610A122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9C0B5-6074-29AC-8957-F7BBD38B1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D9DCF-8C7C-AF40-031D-85C972EAB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511E9-2860-7B3B-05C0-1EFB12B58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0ED69-6A3A-A9B9-81CE-798DB5552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86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A4C10-797D-D299-3867-2E6C8E497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E9F5CB-45E5-A7DE-2581-AC8876DCD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CEC15-4FB9-025A-BD89-463FB4D71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DC019-8A54-8C54-F028-F02C7811E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F035E-4F73-F0CF-A3D7-F1C4C1B3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21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E938C1-1E0F-C241-2348-BE17C4DD07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D9B28-EE65-0FF0-1ECE-0199DF5DA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520B5-6CB6-CBB9-6A3C-8920392EA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639BB-389E-14B3-C081-D9D464071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AB0F4-1CD4-C109-2CD9-13FF899D6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94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0D889-E4D7-95ED-069D-6E77456F3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8FF25-58CE-4578-E558-5ED27CDEB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D86CE-B516-9173-BE74-3837A5629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AE442-20AB-5929-F25A-F5BF9CCFA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901F2-044E-68D7-3D19-3A874B5D7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7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208F9-D36C-CD52-1BF4-66D9EC83A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F9A7C-C2CC-70D5-A988-7256B74EE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8A404-ECF7-A3D6-43D0-6851D48E3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65AF5-3FE2-F3B0-BECF-2C69B5E30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464DD-7569-DEF6-6655-920F57E67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09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15B67-95E5-BD1B-6B21-8E7AAF59E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CC063-5478-6633-6B41-B84444C006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64BB9-0A42-5921-A78C-7D8AF6EBE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5F4B8-88C1-F8D0-F869-A3D8CF0C8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6C0B09-1E0C-A9CB-9CD0-EDC0DA947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0BB59-9704-B5A1-42BD-C193C182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1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CEA4F-9FD5-DCFD-250C-5D6880579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63EA9-7A51-5FE2-1160-8A94075A5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66096-9691-8D7D-7DCF-282319261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05C0AD-A697-0C85-885B-3E111EDF7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EE431-4439-C03B-2C94-0B90CA5247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B54E79-4FEF-3C14-A947-0DCCCAD3E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79EC84-E214-0BD6-EEAB-1EA7E3CEF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34CC2-0568-DB45-ECB8-CBFB166EE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31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594C0-A6CB-C561-88F2-808922083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D6A05-7129-DE36-2BF8-1415E5E2E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300F0-1621-B716-E84F-67800ECC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C6D5DC-1D6F-DA0A-42E8-740E9F5C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40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2EE5D4-DA52-0C23-5E65-10E015236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A0E345-FDB0-0B47-6CBA-23E70B303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BFA43-01C8-86C1-90A9-CE948FC66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99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5224A-8EB8-DD7B-002B-8474268A2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4019F-5E05-BBB6-1FD4-2F0BEA914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DB969-4232-A7B5-0F2C-431684421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11AB6-7890-D620-B9A8-C5B892578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390E5-02AC-985C-388C-146F94757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EDCA6-9428-4A0C-A3B9-2EE33BD35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16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8AB08-B8D9-70BD-6E14-2A3809955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EC6766-CC76-820A-ED5A-CB24BD3397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A4B4E-CBCE-1C73-A0FB-28F17DDAF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C4836-E8C5-D51E-F38E-40970D5ED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ADB13-5F6F-6809-B792-02109CEEC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154D1-33A3-2A88-4CC5-B79034E7B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69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2E11B-D02E-7D5D-1CB8-0292FB95D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5D587-149F-D96E-A347-1353A5383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D0DC7-5CE2-67FD-FA78-4C41A9EE56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6DCD3-2AB8-1041-9A83-6EFD207BE7B2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5BBA7-9A81-E811-CC2B-94BA10182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7B057-BFE0-1253-B79B-5ACD51448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8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svg"/><Relationship Id="rId7" Type="http://schemas.openxmlformats.org/officeDocument/2006/relationships/image" Target="../media/image37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1.svg"/><Relationship Id="rId7" Type="http://schemas.openxmlformats.org/officeDocument/2006/relationships/image" Target="../media/image43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emf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emf"/><Relationship Id="rId4" Type="http://schemas.openxmlformats.org/officeDocument/2006/relationships/image" Target="../media/image72.emf"/><Relationship Id="rId9" Type="http://schemas.openxmlformats.org/officeDocument/2006/relationships/image" Target="../media/image7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8D95D-671D-3450-4E58-8D108302E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02" y="173711"/>
            <a:ext cx="7216840" cy="1595454"/>
          </a:xfrm>
        </p:spPr>
        <p:txBody>
          <a:bodyPr>
            <a:normAutofit fontScale="90000"/>
          </a:bodyPr>
          <a:lstStyle/>
          <a:p>
            <a:r>
              <a:rPr lang="en-US" sz="8000" dirty="0"/>
              <a:t>Phase transitions</a:t>
            </a:r>
            <a:br>
              <a:rPr lang="en-US" sz="8000" dirty="0"/>
            </a:br>
            <a:r>
              <a:rPr lang="en-US" sz="4400" dirty="0"/>
              <a:t>equilibrium state</a:t>
            </a:r>
            <a:endParaRPr lang="en-US" sz="8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1B47CF-9DF7-35FA-9979-36AE19647561}"/>
              </a:ext>
            </a:extLst>
          </p:cNvPr>
          <p:cNvSpPr txBox="1"/>
          <p:nvPr/>
        </p:nvSpPr>
        <p:spPr>
          <a:xfrm>
            <a:off x="172102" y="6256858"/>
            <a:ext cx="8866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photograph courtesy of Sunita Hansraj from her Antarctica expedition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583EBD-7D30-E0C7-D1B7-12A15C1F2524}"/>
              </a:ext>
            </a:extLst>
          </p:cNvPr>
          <p:cNvSpPr txBox="1"/>
          <p:nvPr/>
        </p:nvSpPr>
        <p:spPr>
          <a:xfrm>
            <a:off x="608376" y="2633463"/>
            <a:ext cx="79943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i="1" dirty="0">
                <a:effectLst/>
                <a:latin typeface="NimbusRomNo9L"/>
              </a:rPr>
              <a:t>“nothing changes, no matter how long it is observed”</a:t>
            </a:r>
            <a:endParaRPr lang="en-GB" sz="4400" i="1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9D3CB74-FBA2-56C9-AA43-237B923D8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863" t="19061" r="53965" b="64411"/>
          <a:stretch/>
        </p:blipFill>
        <p:spPr>
          <a:xfrm>
            <a:off x="7388942" y="3714879"/>
            <a:ext cx="4643914" cy="27728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01EF80-A2E1-2504-A606-B800348896B0}"/>
              </a:ext>
            </a:extLst>
          </p:cNvPr>
          <p:cNvSpPr txBox="1"/>
          <p:nvPr/>
        </p:nvSpPr>
        <p:spPr>
          <a:xfrm>
            <a:off x="884419" y="5841359"/>
            <a:ext cx="6705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stable to infinitesimal perturbation</a:t>
            </a:r>
          </a:p>
        </p:txBody>
      </p:sp>
    </p:spTree>
    <p:extLst>
      <p:ext uri="{BB962C8B-B14F-4D97-AF65-F5344CB8AC3E}">
        <p14:creationId xmlns:p14="http://schemas.microsoft.com/office/powerpoint/2010/main" val="1462127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3A4EE-3D0F-ECB3-8741-C7794EFAD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pewter: tin with Cu, Sb, Bi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688E65-8649-5518-8FA9-A41FF9F83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8450" y="1583253"/>
            <a:ext cx="5069433" cy="5069433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C2A8D32-E67B-C056-CA2B-0666CE02A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906" y="2422011"/>
            <a:ext cx="3618068" cy="31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38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35D18-CA68-B5DC-2BE8-059ECF37C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eutectic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9A6511-0C60-512E-6E04-C8E6F523A049}"/>
              </a:ext>
            </a:extLst>
          </p:cNvPr>
          <p:cNvSpPr txBox="1"/>
          <p:nvPr/>
        </p:nvSpPr>
        <p:spPr>
          <a:xfrm>
            <a:off x="4968106" y="5848005"/>
            <a:ext cx="7139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Edo Museum in Tokyo. Shogun era, about 130 years ago.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F079E-CA67-0002-98F3-8541284AE179}"/>
              </a:ext>
            </a:extLst>
          </p:cNvPr>
          <p:cNvSpPr txBox="1"/>
          <p:nvPr/>
        </p:nvSpPr>
        <p:spPr>
          <a:xfrm>
            <a:off x="508000" y="3126320"/>
            <a:ext cx="393729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Melting temperatures</a:t>
            </a:r>
          </a:p>
          <a:p>
            <a:r>
              <a:rPr lang="en-US" sz="3200" dirty="0">
                <a:latin typeface="+mj-lt"/>
              </a:rPr>
              <a:t>Lead 			328°C</a:t>
            </a:r>
          </a:p>
          <a:p>
            <a:r>
              <a:rPr lang="en-US" sz="3200" dirty="0">
                <a:latin typeface="+mj-lt"/>
              </a:rPr>
              <a:t>Tin 			232°C</a:t>
            </a:r>
          </a:p>
          <a:p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Pb-62Sn </a:t>
            </a:r>
            <a:r>
              <a:rPr lang="en-US" sz="3200" dirty="0" err="1">
                <a:latin typeface="+mj-lt"/>
              </a:rPr>
              <a:t>wt</a:t>
            </a:r>
            <a:r>
              <a:rPr lang="en-US" sz="3200" dirty="0">
                <a:latin typeface="+mj-lt"/>
              </a:rPr>
              <a:t>% 	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183°C</a:t>
            </a: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BB608253-89AA-712F-2F0C-9F96A9754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9533" y="594528"/>
            <a:ext cx="6684203" cy="502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03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8AB1106-11F1-1A76-85AC-720810F4A3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023" t="9751" r="23000" b="76319"/>
          <a:stretch/>
        </p:blipFill>
        <p:spPr>
          <a:xfrm>
            <a:off x="2060032" y="942538"/>
            <a:ext cx="9063673" cy="61005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1A34474-DFE6-69AF-5FFD-CF46D5A520CB}"/>
              </a:ext>
            </a:extLst>
          </p:cNvPr>
          <p:cNvGrpSpPr/>
          <p:nvPr/>
        </p:nvGrpSpPr>
        <p:grpSpPr>
          <a:xfrm>
            <a:off x="3152633" y="63387"/>
            <a:ext cx="7538792" cy="3621509"/>
            <a:chOff x="3152633" y="63387"/>
            <a:chExt cx="7538792" cy="3621509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585846B-A6C6-5B18-46E4-E220C95E06EB}"/>
                </a:ext>
              </a:extLst>
            </p:cNvPr>
            <p:cNvCxnSpPr>
              <a:cxnSpLocks/>
            </p:cNvCxnSpPr>
            <p:nvPr/>
          </p:nvCxnSpPr>
          <p:spPr>
            <a:xfrm>
              <a:off x="7574507" y="518615"/>
              <a:ext cx="0" cy="3166281"/>
            </a:xfrm>
            <a:prstGeom prst="straightConnector1">
              <a:avLst/>
            </a:prstGeom>
            <a:ln w="41275"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5EBF38-0661-FAE3-5B81-B1BB23F834F3}"/>
                </a:ext>
              </a:extLst>
            </p:cNvPr>
            <p:cNvSpPr txBox="1"/>
            <p:nvPr/>
          </p:nvSpPr>
          <p:spPr>
            <a:xfrm>
              <a:off x="7001301" y="142039"/>
              <a:ext cx="1186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eutectic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FA7B512-528D-7AD9-8EA4-8F4F294612F7}"/>
                </a:ext>
              </a:extLst>
            </p:cNvPr>
            <p:cNvCxnSpPr>
              <a:cxnSpLocks/>
            </p:cNvCxnSpPr>
            <p:nvPr/>
          </p:nvCxnSpPr>
          <p:spPr>
            <a:xfrm>
              <a:off x="7726907" y="671015"/>
              <a:ext cx="2399732" cy="0"/>
            </a:xfrm>
            <a:prstGeom prst="straightConnector1">
              <a:avLst/>
            </a:prstGeom>
            <a:ln w="41275"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232D46-6BB1-3378-4844-893AF5A0673C}"/>
                </a:ext>
              </a:extLst>
            </p:cNvPr>
            <p:cNvSpPr txBox="1"/>
            <p:nvPr/>
          </p:nvSpPr>
          <p:spPr>
            <a:xfrm>
              <a:off x="8236137" y="63387"/>
              <a:ext cx="24552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hyper</a:t>
              </a:r>
              <a:r>
                <a:rPr lang="en-US" sz="3200" dirty="0">
                  <a:latin typeface="+mj-lt"/>
                </a:rPr>
                <a:t>eutectic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334A2BC-C073-8B79-40B5-28A500D556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2633" y="671015"/>
              <a:ext cx="4299045" cy="0"/>
            </a:xfrm>
            <a:prstGeom prst="straightConnector1">
              <a:avLst/>
            </a:prstGeom>
            <a:ln w="41275"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D12749-B58D-F5E3-EF3A-AE65C46810F1}"/>
                </a:ext>
              </a:extLst>
            </p:cNvPr>
            <p:cNvSpPr txBox="1"/>
            <p:nvPr/>
          </p:nvSpPr>
          <p:spPr>
            <a:xfrm>
              <a:off x="4010140" y="86240"/>
              <a:ext cx="2325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hypo</a:t>
              </a:r>
              <a:r>
                <a:rPr lang="en-US" sz="3200" dirty="0">
                  <a:latin typeface="+mj-lt"/>
                </a:rPr>
                <a:t>eutectic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202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541FFAA-DF7D-4CDE-7C68-824AC14DFD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85" b="45274"/>
          <a:stretch/>
        </p:blipFill>
        <p:spPr>
          <a:xfrm>
            <a:off x="7026484" y="203928"/>
            <a:ext cx="5568287" cy="681780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EE2CF0-CC66-8BEB-BFD0-6A7A4CB3E7BA}"/>
              </a:ext>
            </a:extLst>
          </p:cNvPr>
          <p:cNvCxnSpPr>
            <a:cxnSpLocks/>
          </p:cNvCxnSpPr>
          <p:nvPr/>
        </p:nvCxnSpPr>
        <p:spPr>
          <a:xfrm flipV="1">
            <a:off x="3493828" y="413223"/>
            <a:ext cx="0" cy="1774209"/>
          </a:xfrm>
          <a:prstGeom prst="line">
            <a:avLst/>
          </a:prstGeom>
          <a:ln w="38100">
            <a:head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1FBFD1EE-605C-93BA-4ED7-6614DBC0C6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463" t="9048" r="22956" b="60317"/>
          <a:stretch/>
        </p:blipFill>
        <p:spPr>
          <a:xfrm>
            <a:off x="816428" y="-80881"/>
            <a:ext cx="4463131" cy="65256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885CED5-48C3-48A0-856D-AC5BAF481D99}"/>
              </a:ext>
            </a:extLst>
          </p:cNvPr>
          <p:cNvGrpSpPr/>
          <p:nvPr/>
        </p:nvGrpSpPr>
        <p:grpSpPr>
          <a:xfrm>
            <a:off x="4399068" y="3826329"/>
            <a:ext cx="2289297" cy="2325914"/>
            <a:chOff x="4943353" y="3238500"/>
            <a:chExt cx="2289297" cy="23259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4F6BF2-514D-6A65-DF9C-DD07D0C08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59350" y="3238500"/>
              <a:ext cx="2273300" cy="381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5ADD30-A8A7-9626-9C6C-C1162E323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59350" y="3887107"/>
              <a:ext cx="1244600" cy="3683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2C3BDF0-0FA6-EAF5-AB37-01E18D975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43353" y="4523014"/>
              <a:ext cx="2235200" cy="1041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480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mulation of Eutectic Solidification" descr="Simulation of Eutectic Solidification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4268BD86-E4C2-D140-C3F7-4EA284D4B6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043" y="247014"/>
            <a:ext cx="10946130" cy="54730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DF19DB-BA1E-1627-CC47-F02D401B7A9D}"/>
              </a:ext>
            </a:extLst>
          </p:cNvPr>
          <p:cNvSpPr txBox="1"/>
          <p:nvPr/>
        </p:nvSpPr>
        <p:spPr>
          <a:xfrm>
            <a:off x="7203440" y="6210876"/>
            <a:ext cx="4397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Simulation, Britta </a:t>
            </a:r>
            <a:r>
              <a:rPr lang="en-US" sz="2000" dirty="0" err="1"/>
              <a:t>Nestler</a:t>
            </a:r>
            <a:r>
              <a:rPr lang="en-US" sz="2000" dirty="0"/>
              <a:t>, RWTH Aachen</a:t>
            </a:r>
          </a:p>
        </p:txBody>
      </p:sp>
    </p:spTree>
    <p:extLst>
      <p:ext uri="{BB962C8B-B14F-4D97-AF65-F5344CB8AC3E}">
        <p14:creationId xmlns:p14="http://schemas.microsoft.com/office/powerpoint/2010/main" val="350648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EE599-E2F6-35B0-9D02-50A5E7285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98425"/>
            <a:ext cx="3448050" cy="1325563"/>
          </a:xfrm>
        </p:spPr>
        <p:txBody>
          <a:bodyPr/>
          <a:lstStyle/>
          <a:p>
            <a:r>
              <a:rPr lang="en-US" dirty="0"/>
              <a:t>Why eutectic?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6762DEF-1003-B131-830F-70B170944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023" t="9751" r="23000" b="76319"/>
          <a:stretch/>
        </p:blipFill>
        <p:spPr>
          <a:xfrm>
            <a:off x="321465" y="1481628"/>
            <a:ext cx="4214946" cy="28369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FBEFEE-B39C-4982-BEC9-E2876DD11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0" y="310214"/>
            <a:ext cx="7505700" cy="11049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7006E6-56F2-B5F0-CDCF-3A6FB8F7D917}"/>
              </a:ext>
            </a:extLst>
          </p:cNvPr>
          <p:cNvGrpSpPr/>
          <p:nvPr/>
        </p:nvGrpSpPr>
        <p:grpSpPr>
          <a:xfrm>
            <a:off x="4925627" y="1885950"/>
            <a:ext cx="6992467" cy="4462027"/>
            <a:chOff x="4925627" y="1885950"/>
            <a:chExt cx="6992467" cy="44620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28673A8-42A0-8669-527C-8AF18DBC2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5002" y="1885950"/>
              <a:ext cx="4838700" cy="342900"/>
            </a:xfrm>
            <a:prstGeom prst="rect">
              <a:avLst/>
            </a:prstGeom>
          </p:spPr>
        </p:pic>
        <p:pic>
          <p:nvPicPr>
            <p:cNvPr id="27" name="Picture 26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D8B8DBF8-02F3-5287-339F-EDEB7D7CB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25627" y="2277824"/>
              <a:ext cx="3606713" cy="348928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7B03B1A-740C-E2B8-EC0F-F341112C6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94169" y="3082667"/>
              <a:ext cx="1536700" cy="9398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5A1385F-5D83-CD20-2187-308CCC44F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89094" y="4747777"/>
              <a:ext cx="3429000" cy="1600200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C65D2B87-18D1-B0E6-72C9-D2C829C9CA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058" y="5547877"/>
            <a:ext cx="6604000" cy="1104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D5D912-52D0-4CD9-7014-8067264E752B}"/>
              </a:ext>
            </a:extLst>
          </p:cNvPr>
          <p:cNvSpPr txBox="1"/>
          <p:nvPr/>
        </p:nvSpPr>
        <p:spPr>
          <a:xfrm>
            <a:off x="2633032" y="5546277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78863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8913B3E-F0E7-C1CD-D131-3131528B6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6504"/>
            <a:ext cx="4648299" cy="42131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9307DB-F98E-770D-CBC2-6226126F4556}"/>
              </a:ext>
            </a:extLst>
          </p:cNvPr>
          <p:cNvSpPr txBox="1"/>
          <p:nvPr/>
        </p:nvSpPr>
        <p:spPr>
          <a:xfrm>
            <a:off x="6487298" y="5287000"/>
            <a:ext cx="5070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Parlier M, Valle R, </a:t>
            </a:r>
            <a:r>
              <a:rPr lang="en-GB" dirty="0" err="1"/>
              <a:t>Perrière</a:t>
            </a:r>
            <a:r>
              <a:rPr lang="en-GB" dirty="0"/>
              <a:t> L, </a:t>
            </a:r>
            <a:r>
              <a:rPr lang="en-GB" dirty="0" err="1"/>
              <a:t>Lartigue</a:t>
            </a:r>
            <a:r>
              <a:rPr lang="en-GB" dirty="0"/>
              <a:t>-Korinek S, </a:t>
            </a:r>
            <a:r>
              <a:rPr lang="en-GB" dirty="0" err="1"/>
              <a:t>Mazerolles</a:t>
            </a:r>
            <a:r>
              <a:rPr lang="en-GB" dirty="0"/>
              <a:t> L. Potential of directionally solidified eutectic ceramics for high temperature applications. Aerospace Lab. 2011 Nov 1(3):p-1.</a:t>
            </a:r>
          </a:p>
          <a:p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F3C37D-1E95-7AA0-D3E1-186CF875CC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593" t="13976" r="18027" b="19518"/>
          <a:stretch/>
        </p:blipFill>
        <p:spPr>
          <a:xfrm>
            <a:off x="506776" y="172580"/>
            <a:ext cx="4648299" cy="659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51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A4A226B-95AE-72E9-F5AC-4BEF334EC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26" y="458670"/>
            <a:ext cx="4859777" cy="323844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D297D84-B822-551D-544B-5C559CE8D12C}"/>
              </a:ext>
            </a:extLst>
          </p:cNvPr>
          <p:cNvGrpSpPr/>
          <p:nvPr/>
        </p:nvGrpSpPr>
        <p:grpSpPr>
          <a:xfrm>
            <a:off x="1226127" y="260119"/>
            <a:ext cx="10367158" cy="6171853"/>
            <a:chOff x="1226127" y="260119"/>
            <a:chExt cx="10367158" cy="617185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E9AE6FC-7989-4144-A722-C2258541FDDF}"/>
                </a:ext>
              </a:extLst>
            </p:cNvPr>
            <p:cNvGrpSpPr/>
            <p:nvPr/>
          </p:nvGrpSpPr>
          <p:grpSpPr>
            <a:xfrm>
              <a:off x="2246143" y="260119"/>
              <a:ext cx="9347142" cy="1863678"/>
              <a:chOff x="2246143" y="260119"/>
              <a:chExt cx="9347142" cy="1863678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05151E60-69D2-C7B2-6FF6-C17542A40A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46143" y="260119"/>
                <a:ext cx="0" cy="1506336"/>
              </a:xfrm>
              <a:prstGeom prst="line">
                <a:avLst/>
              </a:prstGeom>
              <a:ln w="38100">
                <a:headEnd type="stealth" w="lg" len="lg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C01DAF1-A502-1194-33AC-F34143E697F8}"/>
                  </a:ext>
                </a:extLst>
              </p:cNvPr>
              <p:cNvGrpSpPr/>
              <p:nvPr/>
            </p:nvGrpSpPr>
            <p:grpSpPr>
              <a:xfrm>
                <a:off x="7075715" y="303589"/>
                <a:ext cx="4517570" cy="1820208"/>
                <a:chOff x="7075715" y="303589"/>
                <a:chExt cx="4517570" cy="1820208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9B411644-76B1-75A8-F7E2-1FEF143443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57345"/>
                <a:stretch/>
              </p:blipFill>
              <p:spPr>
                <a:xfrm>
                  <a:off x="7630886" y="1147224"/>
                  <a:ext cx="3672040" cy="976573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53324408-BF24-06F3-2E48-ECC214B2B9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47523"/>
                <a:stretch/>
              </p:blipFill>
              <p:spPr>
                <a:xfrm>
                  <a:off x="7075715" y="303589"/>
                  <a:ext cx="4517570" cy="976573"/>
                </a:xfrm>
                <a:prstGeom prst="rect">
                  <a:avLst/>
                </a:prstGeom>
              </p:spPr>
            </p:pic>
          </p:grpSp>
        </p:grpSp>
        <p:pic>
          <p:nvPicPr>
            <p:cNvPr id="16" name="Picture 15" descr="A picture containing square&#10;&#10;Description automatically generated">
              <a:extLst>
                <a:ext uri="{FF2B5EF4-FFF2-40B4-BE49-F238E27FC236}">
                  <a16:creationId xmlns:a16="http://schemas.microsoft.com/office/drawing/2014/main" id="{E88630FF-3333-0AC4-D7A4-EE2A283EF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6127" y="3895664"/>
              <a:ext cx="2643909" cy="25363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766014-58E8-8CE2-ED75-92FAE6DE482E}"/>
              </a:ext>
            </a:extLst>
          </p:cNvPr>
          <p:cNvGrpSpPr/>
          <p:nvPr/>
        </p:nvGrpSpPr>
        <p:grpSpPr>
          <a:xfrm>
            <a:off x="1226127" y="1475509"/>
            <a:ext cx="1620982" cy="477982"/>
            <a:chOff x="1226127" y="1475509"/>
            <a:chExt cx="1620982" cy="477982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FFE2DAC-7594-B7C0-3FFA-18AA99E92599}"/>
                </a:ext>
              </a:extLst>
            </p:cNvPr>
            <p:cNvCxnSpPr>
              <a:cxnSpLocks/>
            </p:cNvCxnSpPr>
            <p:nvPr/>
          </p:nvCxnSpPr>
          <p:spPr>
            <a:xfrm>
              <a:off x="2230095" y="1475509"/>
              <a:ext cx="617014" cy="378040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14A73DE-6865-E0DC-473B-A54A0CD5D3B1}"/>
                </a:ext>
              </a:extLst>
            </p:cNvPr>
            <p:cNvCxnSpPr>
              <a:cxnSpLocks/>
            </p:cNvCxnSpPr>
            <p:nvPr/>
          </p:nvCxnSpPr>
          <p:spPr>
            <a:xfrm>
              <a:off x="1226127" y="1475509"/>
              <a:ext cx="135082" cy="477982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DC8C09D-E6DA-C460-5D1B-9B22D73DEA88}"/>
              </a:ext>
            </a:extLst>
          </p:cNvPr>
          <p:cNvGrpSpPr/>
          <p:nvPr/>
        </p:nvGrpSpPr>
        <p:grpSpPr>
          <a:xfrm>
            <a:off x="5363286" y="1600200"/>
            <a:ext cx="4757703" cy="4969020"/>
            <a:chOff x="5363286" y="1600200"/>
            <a:chExt cx="4757703" cy="496902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9E76105-6C54-4A28-6429-19832E197ACB}"/>
                </a:ext>
              </a:extLst>
            </p:cNvPr>
            <p:cNvGrpSpPr/>
            <p:nvPr/>
          </p:nvGrpSpPr>
          <p:grpSpPr>
            <a:xfrm>
              <a:off x="5363286" y="1600200"/>
              <a:ext cx="3771900" cy="1747698"/>
              <a:chOff x="5363286" y="1600200"/>
              <a:chExt cx="3771900" cy="174769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412651D-B0D4-FBDA-BC73-3B6B9885C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63286" y="2204898"/>
                <a:ext cx="3771900" cy="1143000"/>
              </a:xfrm>
              <a:prstGeom prst="rect">
                <a:avLst/>
              </a:prstGeom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4B2E3B4-3B00-11DC-C7BF-B8D583657D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39150" y="1600200"/>
                <a:ext cx="291193" cy="506699"/>
              </a:xfrm>
              <a:prstGeom prst="line">
                <a:avLst/>
              </a:prstGeom>
              <a:ln w="38100">
                <a:headEnd type="stealth" w="lg" len="lg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6" name="Picture 25" descr="A picture containing text, linedrawing&#10;&#10;Description automatically generated">
              <a:extLst>
                <a:ext uri="{FF2B5EF4-FFF2-40B4-BE49-F238E27FC236}">
                  <a16:creationId xmlns:a16="http://schemas.microsoft.com/office/drawing/2014/main" id="{1A57007A-8A6C-029D-94A0-4232E9072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48502" y="3697113"/>
              <a:ext cx="3072487" cy="2872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264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7B8593-0151-A195-8324-2FD409493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162" y="313462"/>
            <a:ext cx="5823908" cy="4185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96C2E-8AC0-4BE1-7C0E-D68A714F4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00" y="313462"/>
            <a:ext cx="4371034" cy="41926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7BD734-780E-E5DD-0F1A-904588BBE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012" y="4686774"/>
            <a:ext cx="62103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98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C4B8E6C4-8797-1834-52FF-58F92312E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27" y="295890"/>
            <a:ext cx="5345373" cy="6285219"/>
          </a:xfrm>
          <a:prstGeom prst="rect">
            <a:avLst/>
          </a:prstGeom>
        </p:spPr>
      </p:pic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CE1CA373-B9D0-32EA-337F-2553C3175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824" y="292760"/>
            <a:ext cx="4959635" cy="6272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721DD5-AE6C-FC85-2F94-23B4CEB05AD5}"/>
              </a:ext>
            </a:extLst>
          </p:cNvPr>
          <p:cNvSpPr txBox="1"/>
          <p:nvPr/>
        </p:nvSpPr>
        <p:spPr>
          <a:xfrm>
            <a:off x="5327177" y="5731113"/>
            <a:ext cx="2523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images courtesy of</a:t>
            </a:r>
          </a:p>
          <a:p>
            <a:r>
              <a:rPr lang="en-US" sz="2400" dirty="0">
                <a:solidFill>
                  <a:srgbClr val="0070C0"/>
                </a:solidFill>
              </a:rPr>
              <a:t>Jane Weston</a:t>
            </a:r>
          </a:p>
        </p:txBody>
      </p:sp>
    </p:spTree>
    <p:extLst>
      <p:ext uri="{BB962C8B-B14F-4D97-AF65-F5344CB8AC3E}">
        <p14:creationId xmlns:p14="http://schemas.microsoft.com/office/powerpoint/2010/main" val="663912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D42CB-B839-AD89-6A0D-7FDCF10A5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160"/>
            <a:ext cx="10515600" cy="956779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transformation without composition change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8DF17A8-5B8F-0246-57FC-10AD2B37FF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735" t="16812" r="11747" b="43043"/>
          <a:stretch/>
        </p:blipFill>
        <p:spPr>
          <a:xfrm>
            <a:off x="319859" y="1580724"/>
            <a:ext cx="4657387" cy="3696552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E4F8CD1-2F37-3EFC-E6E4-6FA3E85E0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6558" y="2222499"/>
            <a:ext cx="6312878" cy="331585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8EE20F7-F6A2-9A7D-BA83-1E6FB0A79C67}"/>
              </a:ext>
            </a:extLst>
          </p:cNvPr>
          <p:cNvSpPr/>
          <p:nvPr/>
        </p:nvSpPr>
        <p:spPr>
          <a:xfrm>
            <a:off x="8956964" y="3044536"/>
            <a:ext cx="180000" cy="180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DC772A7-11F4-DF24-65CD-93F1B07B243E}"/>
              </a:ext>
            </a:extLst>
          </p:cNvPr>
          <p:cNvSpPr/>
          <p:nvPr/>
        </p:nvSpPr>
        <p:spPr>
          <a:xfrm>
            <a:off x="10252365" y="3664531"/>
            <a:ext cx="180000" cy="180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0962E1-BDDE-5A30-2E28-5281CD3F35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2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9"/>
    </mc:Choice>
    <mc:Fallback>
      <p:transition spd="slow" advTm="3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200B2B-688C-4B84-6687-2562A0078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04" y="374650"/>
            <a:ext cx="6362700" cy="610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EAB5EB-B639-EEA0-E7E7-DBFA222081F8}"/>
              </a:ext>
            </a:extLst>
          </p:cNvPr>
          <p:cNvSpPr txBox="1"/>
          <p:nvPr/>
        </p:nvSpPr>
        <p:spPr>
          <a:xfrm>
            <a:off x="7780014" y="5898575"/>
            <a:ext cx="3950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ternary phase diagram</a:t>
            </a:r>
          </a:p>
        </p:txBody>
      </p:sp>
    </p:spTree>
    <p:extLst>
      <p:ext uri="{BB962C8B-B14F-4D97-AF65-F5344CB8AC3E}">
        <p14:creationId xmlns:p14="http://schemas.microsoft.com/office/powerpoint/2010/main" val="668857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:\equilibrium_lo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381001"/>
            <a:ext cx="6915150" cy="6265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7DD8A92-E525-3DA7-B1D6-CB44B8A5DB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709" t="21111" r="18355" b="34028"/>
          <a:stretch/>
        </p:blipFill>
        <p:spPr>
          <a:xfrm>
            <a:off x="676274" y="495300"/>
            <a:ext cx="6639485" cy="58594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E2858F-A31D-FC40-284E-F20269040623}"/>
              </a:ext>
            </a:extLst>
          </p:cNvPr>
          <p:cNvSpPr txBox="1"/>
          <p:nvPr/>
        </p:nvSpPr>
        <p:spPr>
          <a:xfrm>
            <a:off x="7896225" y="790575"/>
            <a:ext cx="29581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quaternary</a:t>
            </a:r>
          </a:p>
          <a:p>
            <a:r>
              <a:rPr lang="en-US" sz="4800" dirty="0"/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1477483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140CB-484A-523F-C9C1-FE149806D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need from phase diagrams?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7BC5B-1730-807B-E8DC-B25297916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89386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+mj-lt"/>
              </a:rPr>
              <a:t>stable phases</a:t>
            </a:r>
          </a:p>
          <a:p>
            <a:pPr marL="0" indent="0">
              <a:buNone/>
            </a:pPr>
            <a:r>
              <a:rPr lang="en-US" sz="4400" dirty="0">
                <a:latin typeface="+mj-lt"/>
              </a:rPr>
              <a:t>fractions of phases</a:t>
            </a:r>
          </a:p>
          <a:p>
            <a:pPr marL="0" indent="0">
              <a:buNone/>
            </a:pPr>
            <a:r>
              <a:rPr lang="en-US" sz="4400" dirty="0">
                <a:latin typeface="+mj-lt"/>
              </a:rPr>
              <a:t>compositions of phases</a:t>
            </a:r>
          </a:p>
          <a:p>
            <a:pPr marL="0" indent="0">
              <a:buNone/>
            </a:pPr>
            <a:r>
              <a:rPr lang="en-US" sz="4400" dirty="0">
                <a:latin typeface="+mj-lt"/>
              </a:rPr>
              <a:t>as a function of temperature, pressure etc.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B1B107-1C06-F871-9B56-EB2BA25ABD31}"/>
              </a:ext>
            </a:extLst>
          </p:cNvPr>
          <p:cNvSpPr txBox="1"/>
          <p:nvPr/>
        </p:nvSpPr>
        <p:spPr>
          <a:xfrm>
            <a:off x="1003081" y="5169436"/>
            <a:ext cx="103507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consider 7 components (Fe, C, Si, Mn, Ni, Mo, Cr)</a:t>
            </a:r>
          </a:p>
          <a:p>
            <a:r>
              <a:rPr lang="en-US" sz="4000" dirty="0">
                <a:solidFill>
                  <a:srgbClr val="00B050"/>
                </a:solidFill>
              </a:rPr>
              <a:t> three phases BCC, Fe</a:t>
            </a:r>
            <a:r>
              <a:rPr lang="en-US" sz="4000" baseline="-25000" dirty="0">
                <a:solidFill>
                  <a:srgbClr val="00B050"/>
                </a:solidFill>
              </a:rPr>
              <a:t>3</a:t>
            </a:r>
            <a:r>
              <a:rPr lang="en-US" sz="4000" dirty="0">
                <a:solidFill>
                  <a:srgbClr val="00B050"/>
                </a:solidFill>
              </a:rPr>
              <a:t>C, M</a:t>
            </a:r>
            <a:r>
              <a:rPr lang="en-US" sz="4000" baseline="-25000" dirty="0">
                <a:solidFill>
                  <a:srgbClr val="00B050"/>
                </a:solidFill>
              </a:rPr>
              <a:t>23</a:t>
            </a:r>
            <a:r>
              <a:rPr lang="en-US" sz="4000" dirty="0">
                <a:solidFill>
                  <a:srgbClr val="00B050"/>
                </a:solidFill>
              </a:rPr>
              <a:t>C</a:t>
            </a:r>
            <a:r>
              <a:rPr lang="en-US" sz="4000" baseline="-25000" dirty="0">
                <a:solidFill>
                  <a:srgbClr val="00B05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2427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8D96C-6487-B14E-EF0B-D4D66E2E1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1A51A-75CF-CE15-703F-F1EEF7F54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F897C5B-BB26-7A82-E23F-937481FB44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74" t="24848" r="3688" b="26364"/>
          <a:stretch/>
        </p:blipFill>
        <p:spPr>
          <a:xfrm>
            <a:off x="665018" y="534146"/>
            <a:ext cx="11268775" cy="59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56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88640"/>
            <a:ext cx="8079877" cy="632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3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62C8D3-42D6-4BDD-14B9-A8ED18FBE9BD}"/>
              </a:ext>
            </a:extLst>
          </p:cNvPr>
          <p:cNvSpPr txBox="1"/>
          <p:nvPr/>
        </p:nvSpPr>
        <p:spPr>
          <a:xfrm>
            <a:off x="990600" y="685800"/>
            <a:ext cx="6043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Condition for equilibrium is simple: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4CEE78-F454-4BCB-0F92-B45D935B97D9}"/>
              </a:ext>
            </a:extLst>
          </p:cNvPr>
          <p:cNvSpPr txBox="1"/>
          <p:nvPr/>
        </p:nvSpPr>
        <p:spPr>
          <a:xfrm>
            <a:off x="1562100" y="5587425"/>
            <a:ext cx="8007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uniform chemical potential defines equilibrium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67AB4-35B1-1484-89FC-CC426B8F9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064" y="2276475"/>
            <a:ext cx="7960739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63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04B8CF83-249A-9B57-2958-4B9EE9360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43" y="0"/>
            <a:ext cx="8371114" cy="68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51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2801C-F030-D4AA-E3F1-55257CF0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ideal solution</a:t>
            </a:r>
            <a:r>
              <a:rPr lang="en-US" dirty="0"/>
              <a:t>: random mixture of atoms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concentration of `A’ atoms = (1-</a:t>
            </a:r>
            <a:r>
              <a:rPr lang="en-US" sz="3600" i="1" dirty="0"/>
              <a:t>x</a:t>
            </a:r>
            <a:r>
              <a:rPr lang="en-US" sz="3600" dirty="0"/>
              <a:t>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95C527-A79E-2612-B329-A9E64B15B090}"/>
              </a:ext>
            </a:extLst>
          </p:cNvPr>
          <p:cNvSpPr txBox="1"/>
          <p:nvPr/>
        </p:nvSpPr>
        <p:spPr>
          <a:xfrm>
            <a:off x="7683690" y="1260997"/>
            <a:ext cx="39313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 enthalpy of mixing</a:t>
            </a:r>
          </a:p>
          <a:p>
            <a:r>
              <a:rPr lang="en-US" sz="3200" dirty="0"/>
              <a:t>only entropy of mixing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9994AC-2D9E-A19B-AB9B-35634C622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253" y="5773477"/>
            <a:ext cx="7772400" cy="435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A6EBB2-805A-CF6F-EB91-AAB063219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903" y="2420850"/>
            <a:ext cx="40767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55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1A9F15-E130-2349-8CB3-EF7C0183A0C9}"/>
              </a:ext>
            </a:extLst>
          </p:cNvPr>
          <p:cNvSpPr txBox="1"/>
          <p:nvPr/>
        </p:nvSpPr>
        <p:spPr>
          <a:xfrm>
            <a:off x="332368" y="430429"/>
            <a:ext cx="8931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>
                <a:latin typeface="+mj-lt"/>
                <a:cs typeface="Arial" panose="020B0604020202020204" pitchFamily="34" charset="0"/>
              </a:rPr>
              <a:t>Praseodymium-neodymium solid solutions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2B891C-00A1-CA46-B396-496AFCFC4678}"/>
              </a:ext>
            </a:extLst>
          </p:cNvPr>
          <p:cNvSpPr txBox="1"/>
          <p:nvPr/>
        </p:nvSpPr>
        <p:spPr>
          <a:xfrm>
            <a:off x="118533" y="6372981"/>
            <a:ext cx="565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Lundin, Pool: J. Less Common Metals 9 (1965) 48-53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41CFA63-6A42-2F49-803D-965D7707A1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564" t="31852" r="18553" b="29629"/>
          <a:stretch/>
        </p:blipFill>
        <p:spPr>
          <a:xfrm>
            <a:off x="588491" y="1390214"/>
            <a:ext cx="4011086" cy="3128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4516C1-6F97-D549-8476-F221EEB22B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682" y="3429000"/>
            <a:ext cx="6755827" cy="252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9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708E2-A936-83C1-572A-A45C07F70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3465" y="5639441"/>
            <a:ext cx="4415494" cy="812945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chemical potential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4DF91D-53DB-3577-5DD2-44DB076DF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043" y="380511"/>
            <a:ext cx="7489374" cy="7051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7DE673-E303-EB5D-9355-9CFFCA831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" y="1606405"/>
            <a:ext cx="6199632" cy="513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7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314B8E-441D-7E4C-9416-942D698D9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422702"/>
            <a:ext cx="3340100" cy="419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CD8ECF-5D09-044E-B888-5D2839E8E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93" y="1966722"/>
            <a:ext cx="5357278" cy="49089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F68527-03E0-824C-8A80-EB9A813FA138}"/>
              </a:ext>
            </a:extLst>
          </p:cNvPr>
          <p:cNvSpPr txBox="1"/>
          <p:nvPr/>
        </p:nvSpPr>
        <p:spPr>
          <a:xfrm>
            <a:off x="6400802" y="2633824"/>
            <a:ext cx="45472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+mj-lt"/>
              </a:rPr>
              <a:t>configurational entropy maximum at equiatomic concentration</a:t>
            </a:r>
          </a:p>
          <a:p>
            <a:endParaRPr lang="en-US" sz="2800" b="1">
              <a:solidFill>
                <a:srgbClr val="0070C0"/>
              </a:solidFill>
              <a:latin typeface="+mj-lt"/>
            </a:endParaRPr>
          </a:p>
          <a:p>
            <a:r>
              <a:rPr lang="en-US" sz="2800" b="1">
                <a:solidFill>
                  <a:srgbClr val="0070C0"/>
                </a:solidFill>
                <a:latin typeface="+mj-lt"/>
              </a:rPr>
              <a:t>free energy minimum at equiatomic concentration, assuming only the entropy contributes to free energy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8EF591-2B7B-9748-A105-1E4D8AD3C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025" y="1279525"/>
            <a:ext cx="6375400" cy="46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081EB6-6599-AF4E-B2DF-CF30E460E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56" y="6477702"/>
            <a:ext cx="762000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94AAD2-294C-C44D-8EA5-991C897E0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1919" y="6578600"/>
            <a:ext cx="508000" cy="279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E33F5D-FCA2-8D4C-A9B2-CE525AD24A6F}"/>
              </a:ext>
            </a:extLst>
          </p:cNvPr>
          <p:cNvSpPr txBox="1"/>
          <p:nvPr/>
        </p:nvSpPr>
        <p:spPr>
          <a:xfrm>
            <a:off x="3258732" y="5116810"/>
            <a:ext cx="103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1000 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1D5843-E4D4-F44B-8D2F-203087351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296179" y="5236960"/>
            <a:ext cx="978780" cy="2784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81D45C-68CA-A44D-8012-F28ECBBA34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476358" y="3064355"/>
            <a:ext cx="1355373" cy="24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F1760-8023-2589-8392-2B13F77B9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“regular”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417C1-25F9-1CDA-C4DF-8A285C7B6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2143172"/>
            <a:ext cx="8577092" cy="408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52E051-3700-0D44-2B2F-015224236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162" y="3221344"/>
            <a:ext cx="9107638" cy="4089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139E20-719A-0970-6413-F8BB8B9B0401}"/>
              </a:ext>
            </a:extLst>
          </p:cNvPr>
          <p:cNvSpPr txBox="1"/>
          <p:nvPr/>
        </p:nvSpPr>
        <p:spPr>
          <a:xfrm>
            <a:off x="978090" y="4735772"/>
            <a:ext cx="5117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change in bond energy when AA and BB bonds replaced in part by AB and BA bonds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CB9E78-D9E1-34E2-81FB-83F0CF5DBE08}"/>
              </a:ext>
            </a:extLst>
          </p:cNvPr>
          <p:cNvCxnSpPr>
            <a:cxnSpLocks/>
          </p:cNvCxnSpPr>
          <p:nvPr/>
        </p:nvCxnSpPr>
        <p:spPr>
          <a:xfrm flipV="1">
            <a:off x="2934269" y="3848667"/>
            <a:ext cx="175430" cy="887105"/>
          </a:xfrm>
          <a:prstGeom prst="line">
            <a:avLst/>
          </a:prstGeom>
          <a:ln w="38100">
            <a:head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065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26B198D-0DB6-7F45-BCA5-12550F4B6D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499" t="25079" r="4439" b="40159"/>
          <a:stretch/>
        </p:blipFill>
        <p:spPr>
          <a:xfrm>
            <a:off x="783773" y="450479"/>
            <a:ext cx="10309216" cy="595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7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6ACD4A8-3E61-4A32-6D12-17725435A0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937" t="10635" r="5299" b="66667"/>
          <a:stretch/>
        </p:blipFill>
        <p:spPr>
          <a:xfrm>
            <a:off x="869375" y="1197427"/>
            <a:ext cx="10453250" cy="410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5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9BE0A37-710F-7531-8414-46E0141A20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161" t="10952" r="5301" b="46032"/>
          <a:stretch/>
        </p:blipFill>
        <p:spPr>
          <a:xfrm>
            <a:off x="2246677" y="439912"/>
            <a:ext cx="8007666" cy="597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830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BC4962-11E7-81C1-9E3C-C598B8EEB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785" y="400957"/>
            <a:ext cx="4292600" cy="939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DF43A0-110C-C1C3-7E71-60D443391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0" y="1743074"/>
            <a:ext cx="3111500" cy="939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6FE0BA-DA7B-CF72-9A3D-7C74152CD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085" y="3194050"/>
            <a:ext cx="5537200" cy="469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CE051D-D4CA-3324-32F5-B6E36723C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383" y="5027476"/>
            <a:ext cx="10815234" cy="63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0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F9F580-4073-61E4-9A70-933378E10C88}"/>
              </a:ext>
            </a:extLst>
          </p:cNvPr>
          <p:cNvSpPr txBox="1"/>
          <p:nvPr/>
        </p:nvSpPr>
        <p:spPr>
          <a:xfrm>
            <a:off x="2345635" y="6109253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33EB83-2BA7-1F5B-5411-0EB0AA737500}"/>
              </a:ext>
            </a:extLst>
          </p:cNvPr>
          <p:cNvSpPr txBox="1"/>
          <p:nvPr/>
        </p:nvSpPr>
        <p:spPr>
          <a:xfrm>
            <a:off x="8262730" y="6057924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00AEFAD-F847-4B7A-8587-34C939F33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262" t="32464" r="18827" b="29275"/>
          <a:stretch/>
        </p:blipFill>
        <p:spPr>
          <a:xfrm>
            <a:off x="1086679" y="756318"/>
            <a:ext cx="7765773" cy="610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26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24C3FEA-16F6-BCC8-9B34-B7A056BA49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74" t="24848" r="3688" b="26364"/>
          <a:stretch/>
        </p:blipFill>
        <p:spPr>
          <a:xfrm>
            <a:off x="665018" y="534146"/>
            <a:ext cx="11268775" cy="59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49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B177698-4D80-39B2-49EB-741085245B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849" t="15289" r="11107" b="21039"/>
          <a:stretch/>
        </p:blipFill>
        <p:spPr>
          <a:xfrm>
            <a:off x="235835" y="570595"/>
            <a:ext cx="6820466" cy="3743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977D06-2043-AC24-E7B9-575DCD9C6E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560"/>
          <a:stretch/>
        </p:blipFill>
        <p:spPr>
          <a:xfrm>
            <a:off x="7467306" y="2442258"/>
            <a:ext cx="4382935" cy="390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76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7DF312-71D8-E67F-D567-D0BAC3E70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50" y="429352"/>
            <a:ext cx="5458540" cy="471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74104C-399E-31BA-F5C3-4F4F6BEF4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111" y="2145893"/>
            <a:ext cx="5669639" cy="436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31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C6DD8C8-4690-E847-86C6-5D8AB7C8E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4" y="473075"/>
            <a:ext cx="4867275" cy="622333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425119D-0AEB-E528-D451-9510D96BAB3A}"/>
              </a:ext>
            </a:extLst>
          </p:cNvPr>
          <p:cNvGrpSpPr/>
          <p:nvPr/>
        </p:nvGrpSpPr>
        <p:grpSpPr>
          <a:xfrm>
            <a:off x="2291509" y="636098"/>
            <a:ext cx="9395667" cy="2548593"/>
            <a:chOff x="2291509" y="636098"/>
            <a:chExt cx="9395667" cy="2548593"/>
          </a:xfrm>
        </p:grpSpPr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46DBCF50-ED02-B795-01F6-5570DA452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5926" y="636098"/>
              <a:ext cx="6191250" cy="2548593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2F183D6-6014-A1C5-43B4-CEBE388C0B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91509" y="1208975"/>
              <a:ext cx="2754217" cy="322369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CD9668-7A38-CE3C-501A-4C929FD02E2A}"/>
              </a:ext>
            </a:extLst>
          </p:cNvPr>
          <p:cNvGrpSpPr/>
          <p:nvPr/>
        </p:nvGrpSpPr>
        <p:grpSpPr>
          <a:xfrm>
            <a:off x="3073706" y="1656157"/>
            <a:ext cx="8990685" cy="2911333"/>
            <a:chOff x="2820318" y="1370159"/>
            <a:chExt cx="8990685" cy="2911333"/>
          </a:xfrm>
        </p:grpSpPr>
        <p:pic>
          <p:nvPicPr>
            <p:cNvPr id="17" name="Picture 16" descr="Diagram, schematic&#10;&#10;Description automatically generated">
              <a:extLst>
                <a:ext uri="{FF2B5EF4-FFF2-40B4-BE49-F238E27FC236}">
                  <a16:creationId xmlns:a16="http://schemas.microsoft.com/office/drawing/2014/main" id="{402E66F7-785E-ABAA-C832-1EA1F97DD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6159" y="1370159"/>
              <a:ext cx="6184844" cy="2911333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25507A9-E750-EE41-BA8F-83A9E6C070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20318" y="2236424"/>
              <a:ext cx="1806766" cy="30820"/>
            </a:xfrm>
            <a:prstGeom prst="straightConnector1">
              <a:avLst/>
            </a:prstGeom>
            <a:ln w="825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90668C-6B1B-8760-F20F-68F73D8BD438}"/>
              </a:ext>
            </a:extLst>
          </p:cNvPr>
          <p:cNvGrpSpPr/>
          <p:nvPr/>
        </p:nvGrpSpPr>
        <p:grpSpPr>
          <a:xfrm>
            <a:off x="4670942" y="4512270"/>
            <a:ext cx="6817813" cy="1499660"/>
            <a:chOff x="4670942" y="4512270"/>
            <a:chExt cx="6817813" cy="1499660"/>
          </a:xfrm>
        </p:grpSpPr>
        <p:pic>
          <p:nvPicPr>
            <p:cNvPr id="23" name="Picture 22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715678BF-DCDF-6A84-6E39-20E8A5F22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17676" y="4512270"/>
              <a:ext cx="4871079" cy="1499660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BD06797-8B4B-740C-76BE-40D3DEF1F3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70942" y="5231280"/>
              <a:ext cx="1806766" cy="30820"/>
            </a:xfrm>
            <a:prstGeom prst="straightConnector1">
              <a:avLst/>
            </a:prstGeom>
            <a:ln w="825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109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A57C8-6C9B-C22C-F6F5-96823476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 rule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993826-A5CD-FC02-F76A-33CE5518C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907" y="3226931"/>
            <a:ext cx="424180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408401-19C4-C1AD-44AE-F9D4FF31F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486" y="2068285"/>
            <a:ext cx="4917230" cy="717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A439D7-4DB6-1520-97B1-5EB06B62B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907" y="4955720"/>
            <a:ext cx="7725772" cy="119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51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33858-425C-855E-2C24-995C8AE0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11582" cy="590839"/>
          </a:xfrm>
        </p:spPr>
        <p:txBody>
          <a:bodyPr>
            <a:normAutofit fontScale="90000"/>
          </a:bodyPr>
          <a:lstStyle/>
          <a:p>
            <a:r>
              <a:rPr lang="en-US" dirty="0"/>
              <a:t>lever rule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3A4D0B-21BB-7DE7-4A10-9CF05B8AA3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548" t="23333" r="11119" b="39394"/>
          <a:stretch/>
        </p:blipFill>
        <p:spPr>
          <a:xfrm>
            <a:off x="3449782" y="1144236"/>
            <a:ext cx="8593871" cy="5713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3B6265-C378-7F2F-0671-25C0CE938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91" y="1685059"/>
            <a:ext cx="1752600" cy="952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F3412A-51EE-F2C8-46D9-BA1201E37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744192"/>
            <a:ext cx="17907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21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299</Words>
  <Application>Microsoft Macintosh PowerPoint</Application>
  <PresentationFormat>Widescreen</PresentationFormat>
  <Paragraphs>51</Paragraphs>
  <Slides>36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NimbusRomNo9L</vt:lpstr>
      <vt:lpstr>Office Theme</vt:lpstr>
      <vt:lpstr>Phase transitions equilibrium state</vt:lpstr>
      <vt:lpstr>transformation without composition change</vt:lpstr>
      <vt:lpstr>chemical potential</vt:lpstr>
      <vt:lpstr>PowerPoint Presentation</vt:lpstr>
      <vt:lpstr>PowerPoint Presentation</vt:lpstr>
      <vt:lpstr>PowerPoint Presentation</vt:lpstr>
      <vt:lpstr>PowerPoint Presentation</vt:lpstr>
      <vt:lpstr>lever rule</vt:lpstr>
      <vt:lpstr>lever rule</vt:lpstr>
      <vt:lpstr>Modern pewter: tin with Cu, Sb, Bi</vt:lpstr>
      <vt:lpstr>eutectic</vt:lpstr>
      <vt:lpstr>PowerPoint Presentation</vt:lpstr>
      <vt:lpstr>PowerPoint Presentation</vt:lpstr>
      <vt:lpstr>PowerPoint Presentation</vt:lpstr>
      <vt:lpstr>Why eutectic?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we need from phase diagrams?</vt:lpstr>
      <vt:lpstr>PowerPoint Presentation</vt:lpstr>
      <vt:lpstr>PowerPoint Presentation</vt:lpstr>
      <vt:lpstr>PowerPoint Presentation</vt:lpstr>
      <vt:lpstr>PowerPoint Presentation</vt:lpstr>
      <vt:lpstr>ideal solution: random mixture of atoms  concentration of `A’ atoms = (1-x)</vt:lpstr>
      <vt:lpstr>PowerPoint Presentation</vt:lpstr>
      <vt:lpstr>PowerPoint Presentation</vt:lpstr>
      <vt:lpstr>“regular”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transitions equilibrium state</dc:title>
  <dc:creator>H.K.D.H. Bhadeshia</dc:creator>
  <cp:lastModifiedBy>Harry Bhadeshia</cp:lastModifiedBy>
  <cp:revision>126</cp:revision>
  <dcterms:created xsi:type="dcterms:W3CDTF">2022-09-20T08:05:18Z</dcterms:created>
  <dcterms:modified xsi:type="dcterms:W3CDTF">2022-11-17T14:10:37Z</dcterms:modified>
</cp:coreProperties>
</file>