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433" r:id="rId2"/>
    <p:sldId id="380" r:id="rId3"/>
    <p:sldId id="381" r:id="rId4"/>
    <p:sldId id="389" r:id="rId5"/>
    <p:sldId id="409" r:id="rId6"/>
    <p:sldId id="256" r:id="rId7"/>
    <p:sldId id="430" r:id="rId8"/>
    <p:sldId id="432" r:id="rId9"/>
    <p:sldId id="259" r:id="rId10"/>
    <p:sldId id="260" r:id="rId11"/>
    <p:sldId id="261" r:id="rId12"/>
    <p:sldId id="262" r:id="rId13"/>
    <p:sldId id="263" r:id="rId14"/>
    <p:sldId id="413" r:id="rId15"/>
    <p:sldId id="414" r:id="rId16"/>
    <p:sldId id="412" r:id="rId17"/>
    <p:sldId id="264" r:id="rId18"/>
    <p:sldId id="390" r:id="rId19"/>
    <p:sldId id="391" r:id="rId20"/>
    <p:sldId id="434" r:id="rId21"/>
    <p:sldId id="392" r:id="rId22"/>
    <p:sldId id="421" r:id="rId23"/>
    <p:sldId id="422" r:id="rId24"/>
    <p:sldId id="423" r:id="rId25"/>
    <p:sldId id="416" r:id="rId26"/>
    <p:sldId id="419" r:id="rId27"/>
    <p:sldId id="415" r:id="rId28"/>
    <p:sldId id="4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6327"/>
  </p:normalViewPr>
  <p:slideViewPr>
    <p:cSldViewPr snapToGrid="0">
      <p:cViewPr varScale="1">
        <p:scale>
          <a:sx n="78" d="100"/>
          <a:sy n="78" d="100"/>
        </p:scale>
        <p:origin x="192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9704E-51FA-1C4C-A8F0-16171038CD06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ADE4A-CB05-7341-B18D-555702459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Analytical theory of heat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ADE4A-CB05-7341-B18D-555702459C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63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galvanic circuit investigated mathematically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ADE4A-CB05-7341-B18D-555702459C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5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other things being equal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ADE4A-CB05-7341-B18D-555702459C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2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ADE4A-CB05-7341-B18D-555702459C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7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D8B7-B961-E214-9064-A52732456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050B0-EF9E-FB7C-6484-DE9E5269F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9A585-3D43-8903-6D05-BF66BD72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7A939-FADD-E606-6D2E-42555328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BBE7A-71BC-2AE7-88EF-C4DC57F1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8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1C8B-305E-79D9-6AD8-85F80BAF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CD54D-919F-FEF6-E820-3360662B4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9D29C-6FD7-2DA1-ABD0-7681197E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EFC85-A0E9-4719-E28E-C8773DA3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FAFD9-47DC-B0B8-2265-6DE9379A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B9EA55-6CBC-D021-7A83-30E5D573A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AE024-E96C-342A-53EB-B745F484B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51D4-BF03-AAAC-3A4F-B72364ED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F141E-9AF7-404E-42B7-3C2E99FA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8D0AF-C19D-7744-8F75-FAD295D1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CD4E9-B1A3-4DC2-C290-45858970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0294C-7970-4F50-98D7-B518E0FAC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2ED9-C53A-9D10-739E-8FE31B61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4952F-8D80-6468-141C-944EB0BD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82A60-173B-CB8C-AFB3-702C3FDE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FC92-DE3D-CD15-10BE-7CB5B2750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E82F8-CD80-9328-D363-95391C060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1F226-D106-6C72-8AA2-7E888923C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C1D4-EF5A-48AA-3D35-D87B733C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696B0-49BC-532A-5119-8C634305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3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BD25-DA30-62DA-89F0-76B38090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48966-D99D-C7FF-6562-48C2FD4A5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CEE37-12C4-EDC0-A808-536B56AC5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FA34A-D7F8-4E82-C713-163A29BC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DE4EC-C334-5A93-3CB6-43154450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C928C-3D6D-135B-92A1-B89C451D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3B0DD-8B14-A98F-DEE1-967D6DDA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80237-2EF9-88A3-F5BF-05BB55CAE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81E0A-B591-96AC-1C38-93245FBB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8B3DF-D608-A7EE-6F4B-5F8129196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0C61-7005-74E5-C70A-F864F90AA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3141C5-3343-424A-6EE0-C5207D7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FB661-65C2-0DFD-6006-4A91F70F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A2598-F4F0-B6EC-47A4-775F08AF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5323-7921-980C-B510-ADD2E7AA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1E363-EBF4-35F1-A86A-BA8221B1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98D38-E9C6-FE8E-844A-83A4BF72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0B911-3638-0C4A-DB5A-E92A8E63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6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DA23F-5533-24F2-1581-B297BE4B0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4FFBB-6B14-23B0-99EE-9EFE48E7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D91C5-777B-C904-B058-B3031CDC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E6B0-F223-8291-94CC-8F9B55C3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F5430-5C1F-F269-04B1-479F4C4F0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33DDF-C8FB-BFCB-A10C-69FD191A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F320C-1123-4F10-D9E8-AF35A89E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04AC8-D14A-1C88-9B2E-1D9DD652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ACB1-4583-7C9B-060F-54E233A2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6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8BB88-DD7A-E820-72C3-395CAEEB7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2F0AF-61B7-0924-B329-A91232752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8CBCB-53A9-BF96-73FC-5619B5AA4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A5E5-842E-5406-D52B-5AB381F4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D5887-6898-D7DA-1BB3-0EB19E68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5DA67-8421-BBCA-F78C-DD4921E0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5097A-D1C7-E0B4-F645-6FA0BE13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B78B4-F7F0-5CDD-C4FA-532722611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0810B-8F04-D173-A3A3-334C1FE28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365AD-CF2B-A749-8348-F2C7FDA09338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2BB78-EE7B-C95B-710B-50A50992C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A8FCA-831D-F3CB-D38E-72C153363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ABF4A-D19B-254C-BA83-33FDEA48D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4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4.svg"/><Relationship Id="rId7" Type="http://schemas.openxmlformats.org/officeDocument/2006/relationships/image" Target="../media/image30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1.emf"/><Relationship Id="rId7" Type="http://schemas.openxmlformats.org/officeDocument/2006/relationships/image" Target="../media/image2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48.emf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sv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D91B0-537D-C949-2FB4-DA9A5A872A53}"/>
              </a:ext>
            </a:extLst>
          </p:cNvPr>
          <p:cNvSpPr txBox="1"/>
          <p:nvPr/>
        </p:nvSpPr>
        <p:spPr>
          <a:xfrm>
            <a:off x="541867" y="620889"/>
            <a:ext cx="457599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+mj-lt"/>
              </a:rPr>
              <a:t>Fourier’s law</a:t>
            </a:r>
          </a:p>
          <a:p>
            <a:r>
              <a:rPr lang="en-US" sz="6600" dirty="0">
                <a:latin typeface="+mj-lt"/>
              </a:rPr>
              <a:t>Ohm’s law</a:t>
            </a:r>
          </a:p>
          <a:p>
            <a:r>
              <a:rPr lang="en-US" sz="6600" dirty="0">
                <a:latin typeface="+mj-lt"/>
              </a:rPr>
              <a:t>Fick’s law</a:t>
            </a:r>
          </a:p>
        </p:txBody>
      </p:sp>
    </p:spTree>
    <p:extLst>
      <p:ext uri="{BB962C8B-B14F-4D97-AF65-F5344CB8AC3E}">
        <p14:creationId xmlns:p14="http://schemas.microsoft.com/office/powerpoint/2010/main" val="195151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A291-C368-39CB-F0CE-54CE541A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walk has no stimulus other than thermal vibrations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E24FE-0BA2-1E77-46B2-F534573776D5}"/>
              </a:ext>
            </a:extLst>
          </p:cNvPr>
          <p:cNvSpPr txBox="1"/>
          <p:nvPr/>
        </p:nvSpPr>
        <p:spPr>
          <a:xfrm>
            <a:off x="1071154" y="2416629"/>
            <a:ext cx="10282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no preferred direction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67BCF-BA1A-C159-C06A-E26E5D841256}"/>
              </a:ext>
            </a:extLst>
          </p:cNvPr>
          <p:cNvSpPr txBox="1"/>
          <p:nvPr/>
        </p:nvSpPr>
        <p:spPr>
          <a:xfrm>
            <a:off x="1534333" y="4045057"/>
            <a:ext cx="8836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Diffusion, on the other hand, can bias an otherwise random walk</a:t>
            </a:r>
          </a:p>
        </p:txBody>
      </p:sp>
    </p:spTree>
    <p:extLst>
      <p:ext uri="{BB962C8B-B14F-4D97-AF65-F5344CB8AC3E}">
        <p14:creationId xmlns:p14="http://schemas.microsoft.com/office/powerpoint/2010/main" val="332384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1DD5-5FBF-3712-0833-3EB7A201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in a gradient of composition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2ED3E1-F979-D465-9BF2-B2583299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847" t="8762" r="10556" b="45333"/>
          <a:stretch/>
        </p:blipFill>
        <p:spPr>
          <a:xfrm>
            <a:off x="838200" y="1394243"/>
            <a:ext cx="3892731" cy="509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9128A-4A3B-7D03-2EE3-CCEEEDF42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931" y="2528569"/>
            <a:ext cx="2819400" cy="52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0934F7-B52B-507D-117E-D3F63DC51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931" y="3571081"/>
            <a:ext cx="5994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4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62ED3E1-F979-D465-9BF2-B2583299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847" t="8762" r="10556" b="45333"/>
          <a:stretch/>
        </p:blipFill>
        <p:spPr>
          <a:xfrm>
            <a:off x="838200" y="1394243"/>
            <a:ext cx="3892731" cy="5098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327CD6-F151-5BC5-9B7C-13264457657B}"/>
              </a:ext>
            </a:extLst>
          </p:cNvPr>
          <p:cNvSpPr txBox="1"/>
          <p:nvPr/>
        </p:nvSpPr>
        <p:spPr>
          <a:xfrm>
            <a:off x="4519750" y="871023"/>
            <a:ext cx="6741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increment of composition on travelling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19A9AB-6456-76EA-65D1-993CA615E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075" y="967533"/>
            <a:ext cx="2413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C5F05F-E2FF-938E-3C22-912D6433C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297" y="1687830"/>
            <a:ext cx="2794000" cy="110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96749-7D99-7548-A621-762E0ECB2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041" y="3168650"/>
            <a:ext cx="4406900" cy="520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1FDFE7-6BEE-F585-F001-478E12B7A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6202" y="4035682"/>
            <a:ext cx="2908300" cy="939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FD5801-345C-5068-6599-16E32C932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202" y="5170170"/>
            <a:ext cx="44069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09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C86B0C-33FA-490F-669C-FF02A1378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33" y="221328"/>
            <a:ext cx="1968026" cy="635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909DB-938D-3897-CC0D-A08F58F3D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700" y="221328"/>
            <a:ext cx="2982118" cy="635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938EC-C059-98DA-D4F9-13AA00A3C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42" y="1365431"/>
            <a:ext cx="6235700" cy="93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2C2F5-78DC-61DC-54A3-EF1123831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021" y="2627085"/>
            <a:ext cx="3314700" cy="238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9B42C1-9887-C03B-BEFD-89ED5EE3E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40" y="5951038"/>
            <a:ext cx="2032000" cy="5207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FA7527-B1DB-6829-53B5-7ABB2645E9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9847" t="8762" r="10556" b="45333"/>
          <a:stretch/>
        </p:blipFill>
        <p:spPr>
          <a:xfrm>
            <a:off x="8321418" y="1136468"/>
            <a:ext cx="3194034" cy="418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38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1522-6C84-B0D7-6D79-8FFFDE98D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0"/>
            <a:ext cx="12112283" cy="265942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Most drugs cross biological membranes by “passive” diffusion, i.e., Fick’s law, rate of drug transfer proportional to difference in concentration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5D5E2A2-6345-D37D-A413-1DF991FB3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586" t="16206" r="29777" b="53025"/>
          <a:stretch/>
        </p:blipFill>
        <p:spPr>
          <a:xfrm>
            <a:off x="1758462" y="2940024"/>
            <a:ext cx="4220307" cy="3702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EC87B7-638C-E696-1130-D41645A31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779" y="3565255"/>
            <a:ext cx="4703594" cy="121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51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61A1-301A-EC99-A141-B2EB4CE7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membranes have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6C942-E686-6EE9-8360-AEBFD5927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some amines highly polar, cannot dissolve in membrane lipids, cannot penetrate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diazepam, fentanyl, dissolve, diffuse rapidly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morphine, less soluble, slow diffusion, delayed response</a:t>
            </a:r>
          </a:p>
        </p:txBody>
      </p:sp>
    </p:spTree>
    <p:extLst>
      <p:ext uri="{BB962C8B-B14F-4D97-AF65-F5344CB8AC3E}">
        <p14:creationId xmlns:p14="http://schemas.microsoft.com/office/powerpoint/2010/main" val="3075279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D542908-EB8C-CECE-D7FC-633AC4B1D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96" y="125184"/>
            <a:ext cx="5697416" cy="6537682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8A1CF59-748C-8777-0BED-3D613B15D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056" y="125184"/>
            <a:ext cx="4642338" cy="6572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657041-4DB8-15FE-8229-F8218D1C36B0}"/>
              </a:ext>
            </a:extLst>
          </p:cNvPr>
          <p:cNvSpPr txBox="1"/>
          <p:nvPr/>
        </p:nvSpPr>
        <p:spPr>
          <a:xfrm rot="5400000">
            <a:off x="9892088" y="3040082"/>
            <a:ext cx="3544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Ng, Rouse, Sanderson, Eccleston</a:t>
            </a:r>
          </a:p>
          <a:p>
            <a:r>
              <a:rPr lang="en-US" sz="2000" dirty="0">
                <a:solidFill>
                  <a:srgbClr val="00B0F0"/>
                </a:solidFill>
              </a:rPr>
              <a:t>Pharmaceutics 2 (2010) 209</a:t>
            </a:r>
          </a:p>
        </p:txBody>
      </p:sp>
    </p:spTree>
    <p:extLst>
      <p:ext uri="{BB962C8B-B14F-4D97-AF65-F5344CB8AC3E}">
        <p14:creationId xmlns:p14="http://schemas.microsoft.com/office/powerpoint/2010/main" val="1798522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A1AC-EC7C-7ACB-CB0F-1459B1E9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Non-uniform concentration gradients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FA588E-28FC-1655-6430-DF039B25D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20"/>
          <a:stretch/>
        </p:blipFill>
        <p:spPr>
          <a:xfrm>
            <a:off x="5439677" y="2769326"/>
            <a:ext cx="5738275" cy="20756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E9373A-7EC7-5B2A-6CE7-A9E4B3732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22" y="2377983"/>
            <a:ext cx="3491665" cy="32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43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A05CC-DC6A-AC23-0466-3DF3FDA17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" y="408600"/>
            <a:ext cx="4539524" cy="3400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C4A08-AECA-4691-8E5C-CF22F2EA2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379" y="565405"/>
            <a:ext cx="3571239" cy="892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7172A-D95F-3F66-35DD-09BA0863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093" y="1635938"/>
            <a:ext cx="3697877" cy="870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9FC257-6214-25E5-00AB-C6942B703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090" y="2815045"/>
            <a:ext cx="4904559" cy="9616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73E3897-8CD7-C56F-0DA6-017A022E80E1}"/>
              </a:ext>
            </a:extLst>
          </p:cNvPr>
          <p:cNvGrpSpPr/>
          <p:nvPr/>
        </p:nvGrpSpPr>
        <p:grpSpPr>
          <a:xfrm>
            <a:off x="1788704" y="4118037"/>
            <a:ext cx="9089265" cy="2407122"/>
            <a:chOff x="1775641" y="4316937"/>
            <a:chExt cx="9089265" cy="24071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68CFD4-C203-8CB1-C87F-4378F9EF3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5641" y="4316937"/>
              <a:ext cx="9089265" cy="3987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4E849A-A4C0-696C-5DF4-5DB26C36F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0830" y="5022259"/>
              <a:ext cx="6184900" cy="170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108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B37BEE-EB78-A669-AD3F-83ABEC600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88" r="55210"/>
          <a:stretch/>
        </p:blipFill>
        <p:spPr>
          <a:xfrm>
            <a:off x="377916" y="209005"/>
            <a:ext cx="2770233" cy="1130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1F92C8-9053-8ACF-13B0-9A62EA75D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650" r="41288"/>
          <a:stretch/>
        </p:blipFill>
        <p:spPr>
          <a:xfrm>
            <a:off x="377915" y="1887582"/>
            <a:ext cx="5591337" cy="38600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F2D78D-9D94-40F5-CC32-004203EED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750" y="4353015"/>
            <a:ext cx="5613400" cy="11303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0BAEC4-420F-173A-0230-86E8D2F3F37F}"/>
              </a:ext>
            </a:extLst>
          </p:cNvPr>
          <p:cNvSpPr txBox="1"/>
          <p:nvPr/>
        </p:nvSpPr>
        <p:spPr>
          <a:xfrm>
            <a:off x="1619794" y="6400800"/>
            <a:ext cx="670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 plating on surface of semi-infinite bar of unit cross-sectional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A3653-3502-77C2-B2F2-721976646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023" y="301076"/>
            <a:ext cx="7772400" cy="167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4ED6EA-8030-264B-8B30-2F7A3D45A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70" y="375692"/>
            <a:ext cx="6139277" cy="632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005FF-0E2C-C046-BFD8-ABF8DF500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827" y="2575034"/>
            <a:ext cx="3403463" cy="1519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B3AD8-632B-D307-602A-CF3A6F3BDB58}"/>
              </a:ext>
            </a:extLst>
          </p:cNvPr>
          <p:cNvSpPr txBox="1"/>
          <p:nvPr/>
        </p:nvSpPr>
        <p:spPr>
          <a:xfrm>
            <a:off x="122824" y="605401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1822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1EE95-E1BD-07AF-F20E-4C4499EAF1F7}"/>
              </a:ext>
            </a:extLst>
          </p:cNvPr>
          <p:cNvSpPr txBox="1"/>
          <p:nvPr/>
        </p:nvSpPr>
        <p:spPr>
          <a:xfrm>
            <a:off x="8408894" y="5593976"/>
            <a:ext cx="3228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Joseph Fourier</a:t>
            </a:r>
          </a:p>
        </p:txBody>
      </p:sp>
    </p:spTree>
    <p:extLst>
      <p:ext uri="{BB962C8B-B14F-4D97-AF65-F5344CB8AC3E}">
        <p14:creationId xmlns:p14="http://schemas.microsoft.com/office/powerpoint/2010/main" val="3878550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CBF1E-7BE1-9CE3-B9F2-905329545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756" y="5553498"/>
            <a:ext cx="5262968" cy="9558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5E903D-A8A2-9FC8-1D3B-7C567C4EDE02}"/>
              </a:ext>
            </a:extLst>
          </p:cNvPr>
          <p:cNvSpPr/>
          <p:nvPr/>
        </p:nvSpPr>
        <p:spPr>
          <a:xfrm>
            <a:off x="234868" y="74167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diagram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344D06E6-C274-6EBB-3863-4CBD89538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56" y="685801"/>
            <a:ext cx="7116673" cy="46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6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8FEA6-4098-7536-9979-1094547E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628"/>
            <a:ext cx="10515600" cy="1325563"/>
          </a:xfrm>
        </p:spPr>
        <p:txBody>
          <a:bodyPr/>
          <a:lstStyle/>
          <a:p>
            <a:r>
              <a:rPr lang="en-US" dirty="0"/>
              <a:t>error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8FDA1-B496-40F9-5C04-84F80796F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" y="1604357"/>
            <a:ext cx="5959928" cy="3250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184F2-54E1-F9EE-59B9-EB405EEE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914" y="1889447"/>
            <a:ext cx="5262968" cy="955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75844-8F00-2F8D-E350-5B2B5E5AB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698" y="284604"/>
            <a:ext cx="5613400" cy="113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551AF-CB2B-BB8E-4FB4-C80DB93A1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50" y="5174621"/>
            <a:ext cx="7404100" cy="110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E8E7F5-8504-DE34-142B-8CFEFD7EE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2667" y="6370153"/>
            <a:ext cx="2317750" cy="3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67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wooden&#10;&#10;Description automatically generated">
            <a:extLst>
              <a:ext uri="{FF2B5EF4-FFF2-40B4-BE49-F238E27FC236}">
                <a16:creationId xmlns:a16="http://schemas.microsoft.com/office/drawing/2014/main" id="{1E003B5A-7D6B-3896-3FEB-35F93D071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910" y="1502820"/>
            <a:ext cx="8175932" cy="5169037"/>
          </a:xfrm>
          <a:prstGeom prst="rect">
            <a:avLst/>
          </a:prstGeom>
        </p:spPr>
      </p:pic>
      <p:pic>
        <p:nvPicPr>
          <p:cNvPr id="8" name="Picture 7" descr="A perso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C54022EA-C36A-5F49-D9E8-EF96A34DA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29" y="186143"/>
            <a:ext cx="6508081" cy="43522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EFB2BA-371E-28B7-F396-09A10276D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" t="2715" r="51668" b="-7772"/>
          <a:stretch/>
        </p:blipFill>
        <p:spPr bwMode="auto">
          <a:xfrm>
            <a:off x="8908449" y="1970690"/>
            <a:ext cx="3133441" cy="48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905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FA0C21D-71AA-B76E-D605-7E5DF8C8E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084" r="6191" b="18927"/>
          <a:stretch/>
        </p:blipFill>
        <p:spPr>
          <a:xfrm>
            <a:off x="593363" y="3429000"/>
            <a:ext cx="8880237" cy="3079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8669B2-F985-C5DD-024F-A16A94C57580}"/>
              </a:ext>
            </a:extLst>
          </p:cNvPr>
          <p:cNvSpPr txBox="1"/>
          <p:nvPr/>
        </p:nvSpPr>
        <p:spPr>
          <a:xfrm rot="5400000">
            <a:off x="10214233" y="4654218"/>
            <a:ext cx="2230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  <a:effectLst/>
                <a:latin typeface="+mj-lt"/>
              </a:rPr>
              <a:t>Adapted from</a:t>
            </a:r>
          </a:p>
          <a:p>
            <a:r>
              <a:rPr lang="en-GB" dirty="0">
                <a:solidFill>
                  <a:srgbClr val="00B0F0"/>
                </a:solidFill>
                <a:effectLst/>
                <a:latin typeface="+mj-lt"/>
              </a:rPr>
              <a:t>H. Okamoto</a:t>
            </a:r>
          </a:p>
          <a:p>
            <a:r>
              <a:rPr lang="en-GB" dirty="0">
                <a:solidFill>
                  <a:srgbClr val="00B0F0"/>
                </a:solidFill>
                <a:effectLst/>
                <a:latin typeface="+mj-lt"/>
              </a:rPr>
              <a:t>JPEDAV (2011) 32:172</a:t>
            </a:r>
            <a:endParaRPr lang="en-US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EFEDE9-013B-ECEE-710B-36397BD4157B}"/>
              </a:ext>
            </a:extLst>
          </p:cNvPr>
          <p:cNvSpPr txBox="1"/>
          <p:nvPr/>
        </p:nvSpPr>
        <p:spPr>
          <a:xfrm>
            <a:off x="900333" y="829993"/>
            <a:ext cx="9021765" cy="1493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No intermetallic compounds at ambient temperature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but lithium does dissolve in copper</a:t>
            </a:r>
          </a:p>
        </p:txBody>
      </p:sp>
    </p:spTree>
    <p:extLst>
      <p:ext uri="{BB962C8B-B14F-4D97-AF65-F5344CB8AC3E}">
        <p14:creationId xmlns:p14="http://schemas.microsoft.com/office/powerpoint/2010/main" val="1289431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6534E9A-8709-3CCA-9B61-E96C868BB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38" y="1184129"/>
            <a:ext cx="6055360" cy="5051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E2A073-D9FD-B28C-7417-6D6764438CAE}"/>
              </a:ext>
            </a:extLst>
          </p:cNvPr>
          <p:cNvSpPr txBox="1"/>
          <p:nvPr/>
        </p:nvSpPr>
        <p:spPr>
          <a:xfrm>
            <a:off x="7293411" y="5603702"/>
            <a:ext cx="4312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Greatly simplified and adapted from:</a:t>
            </a:r>
          </a:p>
          <a:p>
            <a:r>
              <a:rPr lang="en-GB" dirty="0">
                <a:solidFill>
                  <a:srgbClr val="00B0F0"/>
                </a:solidFill>
              </a:rPr>
              <a:t>Rupp, </a:t>
            </a:r>
            <a:r>
              <a:rPr lang="en-GB" dirty="0" err="1">
                <a:solidFill>
                  <a:srgbClr val="00B0F0"/>
                </a:solidFill>
              </a:rPr>
              <a:t>Caerts</a:t>
            </a:r>
            <a:r>
              <a:rPr lang="en-GB" dirty="0">
                <a:solidFill>
                  <a:srgbClr val="00B0F0"/>
                </a:solidFill>
              </a:rPr>
              <a:t>, </a:t>
            </a:r>
            <a:r>
              <a:rPr lang="en-GB" dirty="0" err="1">
                <a:solidFill>
                  <a:srgbClr val="00B0F0"/>
                </a:solidFill>
              </a:rPr>
              <a:t>Vantomme</a:t>
            </a:r>
            <a:r>
              <a:rPr lang="en-GB" dirty="0">
                <a:solidFill>
                  <a:srgbClr val="00B0F0"/>
                </a:solidFill>
              </a:rPr>
              <a:t>, </a:t>
            </a:r>
            <a:r>
              <a:rPr lang="en-GB" dirty="0" err="1">
                <a:solidFill>
                  <a:srgbClr val="00B0F0"/>
                </a:solidFill>
              </a:rPr>
              <a:t>Fransaer</a:t>
            </a:r>
            <a:r>
              <a:rPr lang="en-GB" dirty="0">
                <a:solidFill>
                  <a:srgbClr val="00B0F0"/>
                </a:solidFill>
              </a:rPr>
              <a:t>, Vlad. The journal of physical chemistry letters</a:t>
            </a:r>
          </a:p>
          <a:p>
            <a:r>
              <a:rPr lang="en-GB" dirty="0">
                <a:solidFill>
                  <a:srgbClr val="00B0F0"/>
                </a:solidFill>
              </a:rPr>
              <a:t>10 (2019) 5206.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8C793-163B-3056-4186-743FCBD78D00}"/>
              </a:ext>
            </a:extLst>
          </p:cNvPr>
          <p:cNvSpPr txBox="1"/>
          <p:nvPr/>
        </p:nvSpPr>
        <p:spPr>
          <a:xfrm>
            <a:off x="6868206" y="2062111"/>
            <a:ext cx="51628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“lattice and grain boundary diffusion coefficients found to be 13 orders of magnitude smaller than previously reported”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ADE31-F58F-8931-2390-1A45AABB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361" y="336402"/>
            <a:ext cx="740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32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blue&#10;&#10;Description automatically generated">
            <a:extLst>
              <a:ext uri="{FF2B5EF4-FFF2-40B4-BE49-F238E27FC236}">
                <a16:creationId xmlns:a16="http://schemas.microsoft.com/office/drawing/2014/main" id="{745CF2D5-8656-CD10-030E-BE99B51F6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38" y="141577"/>
            <a:ext cx="8772415" cy="65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54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3D3690F-7765-38D5-8F1D-0A53D2024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98611"/>
            <a:ext cx="9659007" cy="67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2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E5DC4-C23E-D304-E363-EFC6675A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38" y="112876"/>
            <a:ext cx="9217613" cy="1325563"/>
          </a:xfrm>
        </p:spPr>
        <p:txBody>
          <a:bodyPr/>
          <a:lstStyle/>
          <a:p>
            <a:r>
              <a:rPr lang="en-US" dirty="0"/>
              <a:t>Diffusion of chloride ions into concrete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67E5B5B-5B98-F007-D4B9-8AF878848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420" t="22394" r="31813" b="39116"/>
          <a:stretch/>
        </p:blipFill>
        <p:spPr>
          <a:xfrm>
            <a:off x="651641" y="1608083"/>
            <a:ext cx="9060300" cy="4614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4360E-74F0-9C45-6899-5AE33506F224}"/>
              </a:ext>
            </a:extLst>
          </p:cNvPr>
          <p:cNvSpPr txBox="1"/>
          <p:nvPr/>
        </p:nvSpPr>
        <p:spPr>
          <a:xfrm rot="5400000">
            <a:off x="7851230" y="3120069"/>
            <a:ext cx="6937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Data from:</a:t>
            </a:r>
          </a:p>
          <a:p>
            <a:r>
              <a:rPr lang="en-GB" dirty="0">
                <a:solidFill>
                  <a:srgbClr val="00B0F0"/>
                </a:solidFill>
              </a:rPr>
              <a:t>Ye, Zheng, Wan, Cheng. Advanced Materials Research 306 (2011) 1038.</a:t>
            </a:r>
          </a:p>
          <a:p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B2C25-2767-00A7-8A87-C5DA4D7812D6}"/>
              </a:ext>
            </a:extLst>
          </p:cNvPr>
          <p:cNvSpPr txBox="1"/>
          <p:nvPr/>
        </p:nvSpPr>
        <p:spPr>
          <a:xfrm>
            <a:off x="5859664" y="1438439"/>
            <a:ext cx="3694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Any approximations?</a:t>
            </a:r>
          </a:p>
        </p:txBody>
      </p:sp>
    </p:spTree>
    <p:extLst>
      <p:ext uri="{BB962C8B-B14F-4D97-AF65-F5344CB8AC3E}">
        <p14:creationId xmlns:p14="http://schemas.microsoft.com/office/powerpoint/2010/main" val="4959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 object, honeycomb, lichen&#10;&#10;Description automatically generated">
            <a:extLst>
              <a:ext uri="{FF2B5EF4-FFF2-40B4-BE49-F238E27FC236}">
                <a16:creationId xmlns:a16="http://schemas.microsoft.com/office/drawing/2014/main" id="{428CB633-5DEE-CD54-B018-41CF64E6B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541" y="115614"/>
            <a:ext cx="8793011" cy="63016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F6A4F-3634-06C0-DE7F-85C5FD7EDEFF}"/>
              </a:ext>
            </a:extLst>
          </p:cNvPr>
          <p:cNvSpPr txBox="1"/>
          <p:nvPr/>
        </p:nvSpPr>
        <p:spPr>
          <a:xfrm rot="5400000">
            <a:off x="7746124" y="2967335"/>
            <a:ext cx="5749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B0F0"/>
                </a:solidFill>
              </a:rPr>
              <a:t>Hilal</a:t>
            </a:r>
            <a:r>
              <a:rPr lang="en-GB" dirty="0">
                <a:solidFill>
                  <a:srgbClr val="00B0F0"/>
                </a:solidFill>
              </a:rPr>
              <a:t> AA. Microstructure of concrete. High performance concrete technology and applications. (2016) 3-24.</a:t>
            </a:r>
          </a:p>
          <a:p>
            <a:r>
              <a:rPr lang="en-GB" dirty="0">
                <a:solidFill>
                  <a:srgbClr val="00B0F0"/>
                </a:solidFill>
              </a:rPr>
              <a:t>CC BY 3.0</a:t>
            </a:r>
          </a:p>
        </p:txBody>
      </p:sp>
    </p:spTree>
    <p:extLst>
      <p:ext uri="{BB962C8B-B14F-4D97-AF65-F5344CB8AC3E}">
        <p14:creationId xmlns:p14="http://schemas.microsoft.com/office/powerpoint/2010/main" val="2001625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1111A-5C8F-5844-9C3F-5619D754A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5" y="114300"/>
            <a:ext cx="6813176" cy="662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89F7B-34A4-C14D-8AC9-D080AB29B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469" y="273756"/>
            <a:ext cx="2558393" cy="1918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309BC-5128-F524-AE9E-D9792DFA0612}"/>
              </a:ext>
            </a:extLst>
          </p:cNvPr>
          <p:cNvSpPr txBox="1"/>
          <p:nvPr/>
        </p:nvSpPr>
        <p:spPr>
          <a:xfrm>
            <a:off x="0" y="6097369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1827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4BEBB-55CA-6A3C-161F-C59DE7EF4D0B}"/>
              </a:ext>
            </a:extLst>
          </p:cNvPr>
          <p:cNvSpPr txBox="1"/>
          <p:nvPr/>
        </p:nvSpPr>
        <p:spPr>
          <a:xfrm>
            <a:off x="7833825" y="2557265"/>
            <a:ext cx="3618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Georg Simon Ohm</a:t>
            </a:r>
          </a:p>
        </p:txBody>
      </p: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45C0F1FB-C658-413F-4906-D9ED863FE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686" y="4154310"/>
            <a:ext cx="4424452" cy="246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34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73" y="1585596"/>
            <a:ext cx="8525235" cy="193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908" y="329316"/>
            <a:ext cx="8464083" cy="906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417" y="7622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/>
                <a:cs typeface="Arial"/>
              </a:rPr>
              <a:t>1855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B9940-91F5-962D-D0DC-1A5178D73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866" y="3704385"/>
            <a:ext cx="3022600" cy="278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CBF9D-9515-9391-A7DE-4C9DD8559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061" y="3783335"/>
            <a:ext cx="4022198" cy="14890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59D5C4-C1CC-4458-ECBD-315A226DF4F0}"/>
              </a:ext>
            </a:extLst>
          </p:cNvPr>
          <p:cNvSpPr txBox="1"/>
          <p:nvPr/>
        </p:nvSpPr>
        <p:spPr>
          <a:xfrm>
            <a:off x="1428005" y="5656217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flux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27897-D9BF-9DEE-F0C8-E454BF6116A8}"/>
              </a:ext>
            </a:extLst>
          </p:cNvPr>
          <p:cNvSpPr txBox="1"/>
          <p:nvPr/>
        </p:nvSpPr>
        <p:spPr>
          <a:xfrm>
            <a:off x="2955919" y="5656217"/>
            <a:ext cx="17122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diffusion</a:t>
            </a:r>
          </a:p>
          <a:p>
            <a:r>
              <a:rPr lang="en-US" sz="2800" dirty="0"/>
              <a:t>coefficient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D99F2-9F50-C9AD-DA58-94A86AC251DC}"/>
              </a:ext>
            </a:extLst>
          </p:cNvPr>
          <p:cNvSpPr txBox="1"/>
          <p:nvPr/>
        </p:nvSpPr>
        <p:spPr>
          <a:xfrm>
            <a:off x="5431291" y="5610050"/>
            <a:ext cx="2214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concentration</a:t>
            </a:r>
          </a:p>
          <a:p>
            <a:r>
              <a:rPr lang="en-US" sz="2800" dirty="0"/>
              <a:t>gradient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64B95E-819F-C1F8-BCA6-0A1CA420A774}"/>
              </a:ext>
            </a:extLst>
          </p:cNvPr>
          <p:cNvCxnSpPr>
            <a:cxnSpLocks/>
          </p:cNvCxnSpPr>
          <p:nvPr/>
        </p:nvCxnSpPr>
        <p:spPr>
          <a:xfrm flipV="1">
            <a:off x="1773326" y="4871485"/>
            <a:ext cx="0" cy="73856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7A9282D-92AE-2724-4F99-DAD1845107E5}"/>
              </a:ext>
            </a:extLst>
          </p:cNvPr>
          <p:cNvCxnSpPr>
            <a:cxnSpLocks/>
          </p:cNvCxnSpPr>
          <p:nvPr/>
        </p:nvCxnSpPr>
        <p:spPr>
          <a:xfrm flipV="1">
            <a:off x="3578782" y="4869692"/>
            <a:ext cx="0" cy="73856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811CBB7-53EB-D5FD-4725-0AD932E5FFB4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4799554" y="5245953"/>
            <a:ext cx="631737" cy="84115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36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C450802-85E1-5C89-96BB-5F29E1B1D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807"/>
            <a:ext cx="11794471" cy="26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84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2-09-23 at 01.59.35" descr="Screen Recording 2022-09-23 at 01.59.35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078163D0-7CA5-FC95-3C33-7688DBED1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233" y="629088"/>
            <a:ext cx="7100887" cy="5599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D5EC4-7530-0D76-9E4F-37067A1867C6}"/>
              </a:ext>
            </a:extLst>
          </p:cNvPr>
          <p:cNvSpPr txBox="1"/>
          <p:nvPr/>
        </p:nvSpPr>
        <p:spPr>
          <a:xfrm>
            <a:off x="7643192" y="1613117"/>
            <a:ext cx="4548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Brownian motion</a:t>
            </a:r>
          </a:p>
          <a:p>
            <a:r>
              <a:rPr lang="en-US" sz="2800" dirty="0">
                <a:latin typeface="+mj-lt"/>
              </a:rPr>
              <a:t>recorded by </a:t>
            </a:r>
          </a:p>
          <a:p>
            <a:r>
              <a:rPr lang="en-US" sz="2800" dirty="0" err="1">
                <a:latin typeface="+mj-lt"/>
              </a:rPr>
              <a:t>Harukazu</a:t>
            </a:r>
            <a:r>
              <a:rPr lang="en-US" sz="2800" dirty="0">
                <a:latin typeface="+mj-lt"/>
              </a:rPr>
              <a:t> Yoshino, </a:t>
            </a:r>
          </a:p>
          <a:p>
            <a:r>
              <a:rPr lang="en-US" sz="2800" dirty="0">
                <a:latin typeface="+mj-lt"/>
              </a:rPr>
              <a:t>Osaka Metropolitan University</a:t>
            </a:r>
          </a:p>
        </p:txBody>
      </p:sp>
    </p:spTree>
    <p:extLst>
      <p:ext uri="{BB962C8B-B14F-4D97-AF65-F5344CB8AC3E}">
        <p14:creationId xmlns:p14="http://schemas.microsoft.com/office/powerpoint/2010/main" val="331442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41D3D-6192-7217-A808-83164537C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5" y="10472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assume no correlations between successive steps, isotropic, each step of unit length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4FEF5A8-FE9D-9CD8-F8B1-51E48E5B4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8"/>
          <a:stretch/>
        </p:blipFill>
        <p:spPr>
          <a:xfrm>
            <a:off x="358815" y="3590752"/>
            <a:ext cx="4190036" cy="3162526"/>
          </a:xfrm>
          <a:prstGeom prst="rect">
            <a:avLst/>
          </a:prstGeom>
        </p:spPr>
      </p:pic>
      <p:pic>
        <p:nvPicPr>
          <p:cNvPr id="5" name="Picture 4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CC0CA850-B16A-2F3C-801E-34CA2766A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990600"/>
            <a:ext cx="7315200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C82AC5-2AD1-51D5-4063-2871A0F03552}"/>
              </a:ext>
            </a:extLst>
          </p:cNvPr>
          <p:cNvSpPr txBox="1"/>
          <p:nvPr/>
        </p:nvSpPr>
        <p:spPr>
          <a:xfrm>
            <a:off x="358815" y="2436252"/>
            <a:ext cx="3366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consider all combinations</a:t>
            </a:r>
          </a:p>
          <a:p>
            <a:r>
              <a:rPr lang="en-US" sz="2400" dirty="0"/>
              <a:t> of first 2 steps</a:t>
            </a:r>
          </a:p>
        </p:txBody>
      </p:sp>
    </p:spTree>
    <p:extLst>
      <p:ext uri="{BB962C8B-B14F-4D97-AF65-F5344CB8AC3E}">
        <p14:creationId xmlns:p14="http://schemas.microsoft.com/office/powerpoint/2010/main" val="6445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1DA8D83-F873-DA22-C2BA-607856BCD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8997"/>
            <a:ext cx="6413500" cy="533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DE6460-5616-B470-FDCC-FB633C02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86" y="2438576"/>
            <a:ext cx="4686300" cy="520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04F1F5-8FE0-96EA-E853-521F353D0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828" y="4488904"/>
            <a:ext cx="9913434" cy="533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78CA8D-59C4-9267-CFD3-CB6866D7B5D9}"/>
              </a:ext>
            </a:extLst>
          </p:cNvPr>
          <p:cNvCxnSpPr>
            <a:cxnSpLocks/>
          </p:cNvCxnSpPr>
          <p:nvPr/>
        </p:nvCxnSpPr>
        <p:spPr>
          <a:xfrm flipH="1">
            <a:off x="4726983" y="2438576"/>
            <a:ext cx="1369017" cy="61566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79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1609C3-199C-1D43-0AB4-04906A76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42" y="1116671"/>
            <a:ext cx="32131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4722E8-6AA9-FB62-0FEA-A47A94C11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" y="1867828"/>
            <a:ext cx="411480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0BB9B2-398B-B8A4-16CB-6833F4CE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12" y="342436"/>
            <a:ext cx="6235700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B3B50F-A50F-26AC-03D1-2A59894B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783" y="3429000"/>
            <a:ext cx="2660374" cy="173663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9E219E4-A93B-30B8-4163-6586FCFA6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892" t="33084" r="32212" b="29904"/>
          <a:stretch/>
        </p:blipFill>
        <p:spPr>
          <a:xfrm>
            <a:off x="6096001" y="983591"/>
            <a:ext cx="5569258" cy="53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04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</TotalTime>
  <Words>316</Words>
  <Application>Microsoft Macintosh PowerPoint</Application>
  <PresentationFormat>Widescreen</PresentationFormat>
  <Paragraphs>57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assume no correlations between successive steps, isotropic, each step of unit length</vt:lpstr>
      <vt:lpstr>PowerPoint Presentation</vt:lpstr>
      <vt:lpstr>PowerPoint Presentation</vt:lpstr>
      <vt:lpstr>random walk has no stimulus other than thermal vibrations</vt:lpstr>
      <vt:lpstr>diffusion in a gradient of composition</vt:lpstr>
      <vt:lpstr>PowerPoint Presentation</vt:lpstr>
      <vt:lpstr>PowerPoint Presentation</vt:lpstr>
      <vt:lpstr>Most drugs cross biological membranes by “passive” diffusion, i.e., Fick’s law, rate of drug transfer proportional to difference in concentration</vt:lpstr>
      <vt:lpstr>Biological membranes have structure</vt:lpstr>
      <vt:lpstr>PowerPoint Presentation</vt:lpstr>
      <vt:lpstr>Non-uniform concentration gradients</vt:lpstr>
      <vt:lpstr>PowerPoint Presentation</vt:lpstr>
      <vt:lpstr>PowerPoint Presentation</vt:lpstr>
      <vt:lpstr>PowerPoint Presentation</vt:lpstr>
      <vt:lpstr>error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Diffusion of chloride ions into concrete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 diffusion</dc:title>
  <dc:creator>H.K.D.H. Bhadeshia</dc:creator>
  <cp:lastModifiedBy>Harry Bhadeshia</cp:lastModifiedBy>
  <cp:revision>121</cp:revision>
  <dcterms:created xsi:type="dcterms:W3CDTF">2022-09-23T00:37:00Z</dcterms:created>
  <dcterms:modified xsi:type="dcterms:W3CDTF">2023-10-19T12:45:37Z</dcterms:modified>
</cp:coreProperties>
</file>