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25" r:id="rId2"/>
    <p:sldId id="394" r:id="rId3"/>
    <p:sldId id="438" r:id="rId4"/>
    <p:sldId id="437" r:id="rId5"/>
    <p:sldId id="393" r:id="rId6"/>
    <p:sldId id="397" r:id="rId7"/>
    <p:sldId id="398" r:id="rId8"/>
    <p:sldId id="410" r:id="rId9"/>
    <p:sldId id="411" r:id="rId10"/>
    <p:sldId id="430" r:id="rId11"/>
    <p:sldId id="431" r:id="rId12"/>
    <p:sldId id="399" r:id="rId13"/>
    <p:sldId id="400" r:id="rId14"/>
    <p:sldId id="401" r:id="rId15"/>
    <p:sldId id="402" r:id="rId16"/>
    <p:sldId id="403" r:id="rId17"/>
    <p:sldId id="424" r:id="rId18"/>
    <p:sldId id="404" r:id="rId19"/>
    <p:sldId id="426" r:id="rId20"/>
    <p:sldId id="428" r:id="rId21"/>
    <p:sldId id="427" r:id="rId22"/>
    <p:sldId id="406" r:id="rId23"/>
    <p:sldId id="407" r:id="rId24"/>
    <p:sldId id="408" r:id="rId25"/>
    <p:sldId id="387" r:id="rId26"/>
    <p:sldId id="388" r:id="rId27"/>
    <p:sldId id="370" r:id="rId28"/>
    <p:sldId id="371" r:id="rId29"/>
    <p:sldId id="43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366"/>
    <p:restoredTop sz="96327"/>
  </p:normalViewPr>
  <p:slideViewPr>
    <p:cSldViewPr snapToGrid="0">
      <p:cViewPr varScale="1">
        <p:scale>
          <a:sx n="91" d="100"/>
          <a:sy n="91" d="100"/>
        </p:scale>
        <p:origin x="192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1D8B7-B961-E214-9064-A52732456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C050B0-EF9E-FB7C-6484-DE9E5269F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9A585-3D43-8903-6D05-BF66BD727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7A939-FADD-E606-6D2E-42555328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BBE7A-71BC-2AE7-88EF-C4DC57F15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8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81C8B-305E-79D9-6AD8-85F80BAF6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FCD54D-919F-FEF6-E820-3360662B4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9D29C-6FD7-2DA1-ABD0-7681197E7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EFC85-A0E9-4719-E28E-C8773DA3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FAFD9-47DC-B0B8-2265-6DE9379A6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2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B9EA55-6CBC-D021-7A83-30E5D573A2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4AE024-E96C-342A-53EB-B745F484B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151D4-BF03-AAAC-3A4F-B72364ED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F141E-9AF7-404E-42B7-3C2E99FA3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8D0AF-C19D-7744-8F75-FAD295D1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74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CD4E9-B1A3-4DC2-C290-458589706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0294C-7970-4F50-98D7-B518E0FAC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92ED9-C53A-9D10-739E-8FE31B614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4952F-8D80-6468-141C-944EB0BDD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82A60-173B-CB8C-AFB3-702C3FDE3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FC92-DE3D-CD15-10BE-7CB5B2750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E82F8-CD80-9328-D363-95391C060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1F226-D106-6C72-8AA2-7E888923C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9C1D4-EF5A-48AA-3D35-D87B733C2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696B0-49BC-532A-5119-8C634305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36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7BD25-DA30-62DA-89F0-76B38090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48966-D99D-C7FF-6562-48C2FD4A5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CEE37-12C4-EDC0-A808-536B56AC5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FA34A-D7F8-4E82-C713-163A29BCE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ADE4EC-C334-5A93-3CB6-431544506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C928C-3D6D-135B-92A1-B89C451D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3B0DD-8B14-A98F-DEE1-967D6DDAF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80237-2EF9-88A3-F5BF-05BB55CAE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081E0A-B591-96AC-1C38-93245FBBA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8B3DF-D608-A7EE-6F4B-5F8129196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00C61-7005-74E5-C70A-F864F90AA2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3141C5-3343-424A-6EE0-C5207D75A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1FB661-65C2-0DFD-6006-4A91F70F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6A2598-F4F0-B6EC-47A4-775F08AFA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3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5323-7921-980C-B510-ADD2E7AA6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C1E363-EBF4-35F1-A86A-BA8221B18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98D38-E9C6-FE8E-844A-83A4BF726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0B911-3638-0C4A-DB5A-E92A8E63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66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1DA23F-5533-24F2-1581-B297BE4B0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34FFBB-6B14-23B0-99EE-9EFE48E7F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D91C5-777B-C904-B058-B3031CDC4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8E6B0-F223-8291-94CC-8F9B55C31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F5430-5C1F-F269-04B1-479F4C4F0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D33DDF-C8FB-BFCB-A10C-69FD191A1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F320C-1123-4F10-D9E8-AF35A89E0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04AC8-D14A-1C88-9B2E-1D9DD6523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DACB1-4583-7C9B-060F-54E233A27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62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8BB88-DD7A-E820-72C3-395CAEEB7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E2F0AF-61B7-0924-B329-A912327524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28CBCB-53A9-BF96-73FC-5619B5AA4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A5E5-842E-5406-D52B-5AB381F43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D5887-6898-D7DA-1BB3-0EB19E688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5DA67-8421-BBCA-F78C-DD4921E07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57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A5097A-D1C7-E0B4-F645-6FA0BE134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2B78B4-F7F0-5CDD-C4FA-532722611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0810B-8F04-D173-A3A3-334C1FE28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365AD-CF2B-A749-8348-F2C7FDA09338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2BB78-EE7B-C95B-710B-50A50992C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A8FCA-831D-F3CB-D38E-72C153363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4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hyperlink" Target="https://www.phase-trans.msm.cam.ac.uk/2001/rob/rob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6.gif"/><Relationship Id="rId4" Type="http://schemas.openxmlformats.org/officeDocument/2006/relationships/hyperlink" Target="https://www.phase-trans.msm.cam.ac.uk/2001/rob/rob.h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../media/media3.mp4"/><Relationship Id="rId7" Type="http://schemas.openxmlformats.org/officeDocument/2006/relationships/image" Target="../media/image6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ikidata.org/wiki/Special:CentralAuth?target=Guy%20Immega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8D95D-671D-3450-4E58-8D108302E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33" y="0"/>
            <a:ext cx="11794120" cy="2501757"/>
          </a:xfrm>
        </p:spPr>
        <p:txBody>
          <a:bodyPr>
            <a:normAutofit fontScale="90000"/>
          </a:bodyPr>
          <a:lstStyle/>
          <a:p>
            <a:r>
              <a:rPr lang="en-US" sz="8000" dirty="0"/>
              <a:t>Phase transitions</a:t>
            </a:r>
            <a:br>
              <a:rPr lang="en-US" sz="8000" dirty="0"/>
            </a:br>
            <a:r>
              <a:rPr lang="en-US" sz="8000" dirty="0"/>
              <a:t>atomic mechanism of diffusion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3FBD02A3-BA55-ABC7-D1CF-8CD4661D5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90535" y="2341702"/>
            <a:ext cx="3590128" cy="4680167"/>
          </a:xfrm>
          <a:prstGeom prst="rect">
            <a:avLst/>
          </a:prstGeom>
        </p:spPr>
      </p:pic>
      <p:pic>
        <p:nvPicPr>
          <p:cNvPr id="12" name="Picture 11" descr="A picture containing traffic light, light&#10;&#10;Description automatically generated">
            <a:extLst>
              <a:ext uri="{FF2B5EF4-FFF2-40B4-BE49-F238E27FC236}">
                <a16:creationId xmlns:a16="http://schemas.microsoft.com/office/drawing/2014/main" id="{4588266E-EAB2-08CD-EA64-BA148939A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45808" y="2283601"/>
            <a:ext cx="3590129" cy="468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69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11">
            <a:extLst>
              <a:ext uri="{FF2B5EF4-FFF2-40B4-BE49-F238E27FC236}">
                <a16:creationId xmlns:a16="http://schemas.microsoft.com/office/drawing/2014/main" id="{C6CEDAAC-F4BB-9302-54FD-66CF89610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2" y="921126"/>
            <a:ext cx="5582564" cy="418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452DBF-2DA5-05ED-BF03-1CBCA29FFBB1}"/>
              </a:ext>
            </a:extLst>
          </p:cNvPr>
          <p:cNvSpPr txBox="1"/>
          <p:nvPr/>
        </p:nvSpPr>
        <p:spPr>
          <a:xfrm>
            <a:off x="255132" y="266097"/>
            <a:ext cx="3004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Niobium mine in Brazil</a:t>
            </a:r>
          </a:p>
        </p:txBody>
      </p:sp>
      <p:pic>
        <p:nvPicPr>
          <p:cNvPr id="19" name="Picture 18" descr="A picture containing chocolate&#10;&#10;Description automatically generated">
            <a:extLst>
              <a:ext uri="{FF2B5EF4-FFF2-40B4-BE49-F238E27FC236}">
                <a16:creationId xmlns:a16="http://schemas.microsoft.com/office/drawing/2014/main" id="{18964DF5-4EDC-AA15-28D1-4E96F08912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45" t="8341" r="-438" b="13818"/>
          <a:stretch/>
        </p:blipFill>
        <p:spPr>
          <a:xfrm>
            <a:off x="6354305" y="3013498"/>
            <a:ext cx="5589789" cy="359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29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5C0E52-8666-A93E-7FC5-E3FA1661CFE0}"/>
              </a:ext>
            </a:extLst>
          </p:cNvPr>
          <p:cNvSpPr txBox="1"/>
          <p:nvPr/>
        </p:nvSpPr>
        <p:spPr>
          <a:xfrm>
            <a:off x="325465" y="139485"/>
            <a:ext cx="1790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Niobium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4F253C-8973-5570-AD60-CB29BA91A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929" y="1379348"/>
            <a:ext cx="6642746" cy="4982060"/>
          </a:xfrm>
          <a:prstGeom prst="rect">
            <a:avLst/>
          </a:prstGeom>
        </p:spPr>
      </p:pic>
      <p:pic>
        <p:nvPicPr>
          <p:cNvPr id="12" name="Picture 11" descr="A picture containing indoor, floor, dirty&#10;&#10;Description automatically generated">
            <a:extLst>
              <a:ext uri="{FF2B5EF4-FFF2-40B4-BE49-F238E27FC236}">
                <a16:creationId xmlns:a16="http://schemas.microsoft.com/office/drawing/2014/main" id="{2701768C-C3C8-2591-7C01-A8A0CA694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73035" y="1628398"/>
            <a:ext cx="5588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12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CFAC6-C7F7-CE7C-FD20-19931974A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sensitive diffusion</a:t>
            </a:r>
          </a:p>
        </p:txBody>
      </p:sp>
      <p:pic>
        <p:nvPicPr>
          <p:cNvPr id="5" name="Picture 4" descr="A picture containing text, floor, tile, tiled&#10;&#10;Description automatically generated">
            <a:extLst>
              <a:ext uri="{FF2B5EF4-FFF2-40B4-BE49-F238E27FC236}">
                <a16:creationId xmlns:a16="http://schemas.microsoft.com/office/drawing/2014/main" id="{53A82488-09A2-02A5-A50A-BC93E9CB4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068" y="1499869"/>
            <a:ext cx="6962503" cy="521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19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0ACA0B-60B0-EE8A-7B7B-B976892D68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684"/>
          <a:stretch/>
        </p:blipFill>
        <p:spPr>
          <a:xfrm>
            <a:off x="767409" y="764704"/>
            <a:ext cx="5328592" cy="3887936"/>
          </a:xfrm>
          <a:prstGeom prst="rect">
            <a:avLst/>
          </a:prstGeom>
        </p:spPr>
      </p:pic>
      <p:pic>
        <p:nvPicPr>
          <p:cNvPr id="5" name="Picture 6" descr="Picture 1">
            <a:extLst>
              <a:ext uri="{FF2B5EF4-FFF2-40B4-BE49-F238E27FC236}">
                <a16:creationId xmlns:a16="http://schemas.microsoft.com/office/drawing/2014/main" id="{0069B122-1AF7-9E1F-69F8-656097E28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632" y="1515291"/>
            <a:ext cx="5205368" cy="483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012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50895FA3-54EA-AF7C-B695-5257F5B83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207" y="1241515"/>
            <a:ext cx="4350296" cy="4964455"/>
          </a:xfrm>
          <a:prstGeom prst="rect">
            <a:avLst/>
          </a:prstGeom>
        </p:spPr>
      </p:pic>
      <p:pic>
        <p:nvPicPr>
          <p:cNvPr id="10" name="Picture 9" descr="A close up of a leaf&#10;&#10;Description automatically generated with low confidence">
            <a:extLst>
              <a:ext uri="{FF2B5EF4-FFF2-40B4-BE49-F238E27FC236}">
                <a16:creationId xmlns:a16="http://schemas.microsoft.com/office/drawing/2014/main" id="{FE45418C-8B40-363E-5C95-8B9A7FAE1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97" y="298269"/>
            <a:ext cx="6157867" cy="604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50895FA3-54EA-AF7C-B695-5257F5B83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207" y="1241515"/>
            <a:ext cx="4350296" cy="49644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55E4E4-5DBD-8FEE-F840-6DF26C93F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83" y="1039585"/>
            <a:ext cx="7213600" cy="952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9A6D17-65B4-4C67-A683-88542FD28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83" y="272505"/>
            <a:ext cx="1257300" cy="33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B9A7E3-D000-1AD4-9D4B-F9C137DC1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233" y="2966357"/>
            <a:ext cx="3124200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D0EFD0-919A-336F-B61A-F08750E8D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96" y="4932317"/>
            <a:ext cx="54229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27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19F448A-246C-098F-93D4-23E1224F9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25641"/>
            <a:ext cx="7563394" cy="52122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DB9063-798C-5BF4-5795-80AB946B0C2C}"/>
              </a:ext>
            </a:extLst>
          </p:cNvPr>
          <p:cNvSpPr txBox="1"/>
          <p:nvPr/>
        </p:nvSpPr>
        <p:spPr>
          <a:xfrm>
            <a:off x="5185955" y="6103107"/>
            <a:ext cx="3453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higher temperature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E3BD67-6A57-512B-A55E-4DE02886DFE4}"/>
              </a:ext>
            </a:extLst>
          </p:cNvPr>
          <p:cNvCxnSpPr>
            <a:cxnSpLocks/>
          </p:cNvCxnSpPr>
          <p:nvPr/>
        </p:nvCxnSpPr>
        <p:spPr>
          <a:xfrm flipH="1">
            <a:off x="3448594" y="6395494"/>
            <a:ext cx="1606731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clock&#10;&#10;Description automatically generated">
            <a:extLst>
              <a:ext uri="{FF2B5EF4-FFF2-40B4-BE49-F238E27FC236}">
                <a16:creationId xmlns:a16="http://schemas.microsoft.com/office/drawing/2014/main" id="{5D0542C3-D1D4-C1C8-218E-B951337C5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372" y="625641"/>
            <a:ext cx="2198772" cy="250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83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6A6DD-B195-2280-C2EA-4E74FBB38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462" y="217980"/>
            <a:ext cx="4459014" cy="1325563"/>
          </a:xfrm>
        </p:spPr>
        <p:txBody>
          <a:bodyPr/>
          <a:lstStyle/>
          <a:p>
            <a:r>
              <a:rPr lang="en-US" dirty="0"/>
              <a:t>Creep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623AB68-1808-F7CA-90C7-CB08CFE4D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162" y="2280745"/>
            <a:ext cx="7333856" cy="4008383"/>
          </a:xfrm>
          <a:prstGeom prst="rect">
            <a:avLst/>
          </a:prstGeom>
        </p:spPr>
      </p:pic>
      <p:pic>
        <p:nvPicPr>
          <p:cNvPr id="5" name="Picture 4" descr="A picture containing candle&#10;&#10;Description automatically generated">
            <a:extLst>
              <a:ext uri="{FF2B5EF4-FFF2-40B4-BE49-F238E27FC236}">
                <a16:creationId xmlns:a16="http://schemas.microsoft.com/office/drawing/2014/main" id="{A84DCDEB-FB86-3224-E4E2-BEC2E09E3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02" y="217980"/>
            <a:ext cx="35941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0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7381A-2EAD-DFAC-AE15-ED9274B69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01" y="184241"/>
            <a:ext cx="11022602" cy="503238"/>
          </a:xfrm>
        </p:spPr>
        <p:txBody>
          <a:bodyPr>
            <a:normAutofit fontScale="90000"/>
          </a:bodyPr>
          <a:lstStyle/>
          <a:p>
            <a:r>
              <a:rPr lang="en-US" dirty="0"/>
              <a:t>Ni-alloy turbine blades in hottest part of aeroengine</a:t>
            </a:r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B6865BB2-5A69-8F21-AC10-E725DE032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16" y="995040"/>
            <a:ext cx="2413725" cy="577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2"/>
            <a:extLst>
              <a:ext uri="{FF2B5EF4-FFF2-40B4-BE49-F238E27FC236}">
                <a16:creationId xmlns:a16="http://schemas.microsoft.com/office/drawing/2014/main" id="{0D6C7385-9E5D-8915-57CD-2DB6F5E9D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1" y="1092019"/>
            <a:ext cx="2543032" cy="558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hlinkClick r:id="rId2"/>
            <a:extLst>
              <a:ext uri="{FF2B5EF4-FFF2-40B4-BE49-F238E27FC236}">
                <a16:creationId xmlns:a16="http://schemas.microsoft.com/office/drawing/2014/main" id="{52990F97-4501-FB86-5D1D-668CE9586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051" y="995040"/>
            <a:ext cx="2284418" cy="577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30223C-7B83-38F5-CB67-0C7D779B18B4}"/>
              </a:ext>
            </a:extLst>
          </p:cNvPr>
          <p:cNvSpPr txBox="1"/>
          <p:nvPr/>
        </p:nvSpPr>
        <p:spPr>
          <a:xfrm rot="16200000">
            <a:off x="-1170723" y="3402748"/>
            <a:ext cx="3146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equiaxed polycrystal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6FC749-D2D6-EBBF-F9C1-A8E95864F385}"/>
              </a:ext>
            </a:extLst>
          </p:cNvPr>
          <p:cNvSpPr txBox="1"/>
          <p:nvPr/>
        </p:nvSpPr>
        <p:spPr>
          <a:xfrm rot="16200000">
            <a:off x="2410811" y="3402749"/>
            <a:ext cx="3382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directional polycrystal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0FC41-1C63-6DE1-F4AF-BB905D05CF5A}"/>
              </a:ext>
            </a:extLst>
          </p:cNvPr>
          <p:cNvSpPr txBox="1"/>
          <p:nvPr/>
        </p:nvSpPr>
        <p:spPr>
          <a:xfrm rot="16200000">
            <a:off x="6792799" y="3284896"/>
            <a:ext cx="2050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single crystal</a:t>
            </a:r>
          </a:p>
        </p:txBody>
      </p:sp>
    </p:spTree>
    <p:extLst>
      <p:ext uri="{BB962C8B-B14F-4D97-AF65-F5344CB8AC3E}">
        <p14:creationId xmlns:p14="http://schemas.microsoft.com/office/powerpoint/2010/main" val="3855444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4"/>
            <a:extLst>
              <a:ext uri="{FF2B5EF4-FFF2-40B4-BE49-F238E27FC236}">
                <a16:creationId xmlns:a16="http://schemas.microsoft.com/office/drawing/2014/main" id="{E5924895-48A5-0B88-199A-5554FE94A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172" y="477464"/>
            <a:ext cx="2413725" cy="577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ingle">
            <a:hlinkClick r:id="" action="ppaction://media"/>
            <a:extLst>
              <a:ext uri="{FF2B5EF4-FFF2-40B4-BE49-F238E27FC236}">
                <a16:creationId xmlns:a16="http://schemas.microsoft.com/office/drawing/2014/main" id="{03742AD6-47FF-2B87-A816-279ABAE826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4072" y="477464"/>
            <a:ext cx="6789398" cy="6219296"/>
          </a:xfrm>
          <a:prstGeom prst="rect">
            <a:avLst/>
          </a:prstGeom>
        </p:spPr>
      </p:pic>
      <p:pic>
        <p:nvPicPr>
          <p:cNvPr id="8" name="Picture 7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BA75E854-A702-4956-C287-3FBF7A00E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06" y="311669"/>
            <a:ext cx="2348866" cy="3821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6573A0-4343-DB5D-4330-1C4D792311F5}"/>
              </a:ext>
            </a:extLst>
          </p:cNvPr>
          <p:cNvSpPr txBox="1"/>
          <p:nvPr/>
        </p:nvSpPr>
        <p:spPr>
          <a:xfrm>
            <a:off x="25409" y="4298752"/>
            <a:ext cx="2568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Professor </a:t>
            </a:r>
            <a:r>
              <a:rPr lang="en-US" dirty="0" err="1"/>
              <a:t>Hongbiao</a:t>
            </a:r>
            <a:r>
              <a:rPr lang="en-US" dirty="0"/>
              <a:t> Dong</a:t>
            </a:r>
          </a:p>
          <a:p>
            <a:r>
              <a:rPr lang="en-US" dirty="0"/>
              <a:t>Leicester University</a:t>
            </a:r>
          </a:p>
        </p:txBody>
      </p:sp>
    </p:spTree>
    <p:extLst>
      <p:ext uri="{BB962C8B-B14F-4D97-AF65-F5344CB8AC3E}">
        <p14:creationId xmlns:p14="http://schemas.microsoft.com/office/powerpoint/2010/main" val="231651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F21D61-DE62-B480-F6A7-F07E3D7BD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" y="930184"/>
            <a:ext cx="3721100" cy="110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CB126B-AE91-E4ED-FA12-252E448BE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42" y="2470150"/>
            <a:ext cx="3822700" cy="191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BA6F48-A763-2141-946C-E431AC026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475" y="2489744"/>
            <a:ext cx="2781300" cy="110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D401FB-42D4-D7EC-74D7-9383CEFE9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0121" y="5280115"/>
            <a:ext cx="7772400" cy="100326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F101314-C57B-F66E-1C20-8FA05F78A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812" y="574623"/>
            <a:ext cx="3603426" cy="393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25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02D4E0-042B-6963-C7B9-1922B454C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354" y="1636182"/>
            <a:ext cx="7175667" cy="1186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14277E-D391-E486-183C-5367C4591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331" y="3429000"/>
            <a:ext cx="1876777" cy="536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C605D-DF07-8CA2-6784-A61E03F07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331" y="4773083"/>
            <a:ext cx="4941003" cy="735894"/>
          </a:xfrm>
          <a:prstGeom prst="rect">
            <a:avLst/>
          </a:prstGeom>
        </p:spPr>
      </p:pic>
      <p:pic>
        <p:nvPicPr>
          <p:cNvPr id="15" name="Picture 14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376BA8AC-F8AC-CDEA-584D-9A7B628CD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79" y="256822"/>
            <a:ext cx="3175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80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5659CD23-769C-86A2-F5EF-B5C71F7A2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66" y="701736"/>
            <a:ext cx="7540978" cy="59682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4A75E0-7C7B-A016-1B47-EC2A9FE04841}"/>
              </a:ext>
            </a:extLst>
          </p:cNvPr>
          <p:cNvSpPr txBox="1"/>
          <p:nvPr/>
        </p:nvSpPr>
        <p:spPr>
          <a:xfrm rot="1543860">
            <a:off x="7778044" y="2228671"/>
            <a:ext cx="4405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W, Nb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oxidise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easily</a:t>
            </a:r>
          </a:p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Iridium rare, expensive</a:t>
            </a:r>
          </a:p>
        </p:txBody>
      </p:sp>
    </p:spTree>
    <p:extLst>
      <p:ext uri="{BB962C8B-B14F-4D97-AF65-F5344CB8AC3E}">
        <p14:creationId xmlns:p14="http://schemas.microsoft.com/office/powerpoint/2010/main" val="29743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871E99-0FDB-E65C-6BE3-19C48C7E0B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969"/>
          <a:stretch/>
        </p:blipFill>
        <p:spPr>
          <a:xfrm>
            <a:off x="1804026" y="1302521"/>
            <a:ext cx="9070428" cy="512252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1F55231-8E40-090B-DB88-456CB8323EBE}"/>
              </a:ext>
            </a:extLst>
          </p:cNvPr>
          <p:cNvGrpSpPr/>
          <p:nvPr/>
        </p:nvGrpSpPr>
        <p:grpSpPr>
          <a:xfrm>
            <a:off x="1973327" y="4157345"/>
            <a:ext cx="8481074" cy="1255692"/>
            <a:chOff x="33833" y="4786657"/>
            <a:chExt cx="8613375" cy="12556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D8C578-992B-D23A-FDA5-146796A20719}"/>
                </a:ext>
              </a:extLst>
            </p:cNvPr>
            <p:cNvSpPr txBox="1"/>
            <p:nvPr/>
          </p:nvSpPr>
          <p:spPr>
            <a:xfrm>
              <a:off x="33833" y="4786657"/>
              <a:ext cx="16586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/>
                <a:t>ice: pure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B182AE-F8AC-6DBB-4925-286EEAB51D5D}"/>
                </a:ext>
              </a:extLst>
            </p:cNvPr>
            <p:cNvSpPr txBox="1"/>
            <p:nvPr/>
          </p:nvSpPr>
          <p:spPr>
            <a:xfrm>
              <a:off x="5371329" y="5457574"/>
              <a:ext cx="32758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</a:rPr>
                <a:t>ocean: salty water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41B47CF-9DF7-35FA-9979-36AE19647561}"/>
              </a:ext>
            </a:extLst>
          </p:cNvPr>
          <p:cNvSpPr txBox="1"/>
          <p:nvPr/>
        </p:nvSpPr>
        <p:spPr>
          <a:xfrm>
            <a:off x="1855429" y="5894422"/>
            <a:ext cx="8866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photograph courtesy of Sunita Hansraj from her Antarctica expedition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7C041B-1DA8-5561-F1CC-C9652959D396}"/>
              </a:ext>
            </a:extLst>
          </p:cNvPr>
          <p:cNvSpPr txBox="1"/>
          <p:nvPr/>
        </p:nvSpPr>
        <p:spPr>
          <a:xfrm>
            <a:off x="2060037" y="353943"/>
            <a:ext cx="8662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compositions different, yet in equilibrium</a:t>
            </a:r>
          </a:p>
        </p:txBody>
      </p:sp>
    </p:spTree>
    <p:extLst>
      <p:ext uri="{BB962C8B-B14F-4D97-AF65-F5344CB8AC3E}">
        <p14:creationId xmlns:p14="http://schemas.microsoft.com/office/powerpoint/2010/main" val="2402831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24C3FEA-16F6-BCC8-9B34-B7A056BA49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74" t="24848" r="3688" b="26364"/>
          <a:stretch/>
        </p:blipFill>
        <p:spPr>
          <a:xfrm>
            <a:off x="665018" y="534146"/>
            <a:ext cx="11268775" cy="59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49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B6EC9-5F03-7D86-3BAD-8287584F7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37" y="234496"/>
            <a:ext cx="11075126" cy="1325563"/>
          </a:xfrm>
        </p:spPr>
        <p:txBody>
          <a:bodyPr/>
          <a:lstStyle/>
          <a:p>
            <a:r>
              <a:rPr lang="en-US" dirty="0"/>
              <a:t>diffusion driven by chemical potential gradient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A9A33E-C7F7-B3BE-B16B-18A9E29F7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397" y="3291320"/>
            <a:ext cx="3733800" cy="9779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0EBFAA-5167-C359-DA7A-2591B659DF38}"/>
              </a:ext>
            </a:extLst>
          </p:cNvPr>
          <p:cNvGrpSpPr/>
          <p:nvPr/>
        </p:nvGrpSpPr>
        <p:grpSpPr>
          <a:xfrm>
            <a:off x="1381397" y="1669663"/>
            <a:ext cx="6198331" cy="977900"/>
            <a:chOff x="1381397" y="1669663"/>
            <a:chExt cx="6198331" cy="9779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2E86F2-5994-04C2-656F-321D8374503D}"/>
                </a:ext>
              </a:extLst>
            </p:cNvPr>
            <p:cNvSpPr txBox="1"/>
            <p:nvPr/>
          </p:nvSpPr>
          <p:spPr>
            <a:xfrm>
              <a:off x="5630092" y="1835448"/>
              <a:ext cx="19496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Fick’s law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E34564-066A-8BFE-D887-500221A80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1397" y="1669663"/>
              <a:ext cx="3098800" cy="97790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B40EDE8-C289-1C5E-FFA7-DD0B98DC2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397" y="4971781"/>
            <a:ext cx="3987800" cy="1028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CF3BA2-BE3C-CF87-8B3B-B9EC2FF0F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398" y="3291320"/>
            <a:ext cx="2628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88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A0F54-6942-974C-9660-9BB412F84A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23" t="21593" r="17169" b="17309"/>
          <a:stretch/>
        </p:blipFill>
        <p:spPr>
          <a:xfrm>
            <a:off x="1825926" y="1327070"/>
            <a:ext cx="8832001" cy="5030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613BD0-4434-6F49-9CFA-2C9D9FC39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50" y="261182"/>
            <a:ext cx="2050846" cy="139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46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31829-5092-E149-BCEE-ED239A4456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39" t="30302" r="19151" b="10121"/>
          <a:stretch/>
        </p:blipFill>
        <p:spPr>
          <a:xfrm>
            <a:off x="2904225" y="886265"/>
            <a:ext cx="9245947" cy="538514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2063717-6394-FE41-9680-4F80F019CACC}"/>
              </a:ext>
            </a:extLst>
          </p:cNvPr>
          <p:cNvCxnSpPr>
            <a:cxnSpLocks/>
          </p:cNvCxnSpPr>
          <p:nvPr/>
        </p:nvCxnSpPr>
        <p:spPr>
          <a:xfrm flipV="1">
            <a:off x="6535947" y="3774057"/>
            <a:ext cx="0" cy="3321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8866EC0-CBE4-DC42-BD69-239468A5E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33" y="291173"/>
            <a:ext cx="2025529" cy="138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73" y="856195"/>
            <a:ext cx="5967984" cy="5163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909C91-E305-F542-B8C5-8A6F84E7036B}"/>
              </a:ext>
            </a:extLst>
          </p:cNvPr>
          <p:cNvSpPr txBox="1"/>
          <p:nvPr/>
        </p:nvSpPr>
        <p:spPr>
          <a:xfrm>
            <a:off x="6623221" y="5684108"/>
            <a:ext cx="82790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800"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730425" y="953180"/>
            <a:ext cx="2486785" cy="796784"/>
            <a:chOff x="3801343" y="906964"/>
            <a:chExt cx="2486785" cy="796784"/>
          </a:xfrm>
        </p:grpSpPr>
        <p:sp>
          <p:nvSpPr>
            <p:cNvPr id="5" name="Oval 4"/>
            <p:cNvSpPr/>
            <p:nvPr/>
          </p:nvSpPr>
          <p:spPr bwMode="auto">
            <a:xfrm>
              <a:off x="5060761" y="906964"/>
              <a:ext cx="265387" cy="265364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+mj-lt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+mj-lt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3801343" y="1524442"/>
              <a:ext cx="179335" cy="17930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+mj-lt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+mj-lt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 flipV="1">
              <a:off x="3899673" y="1564575"/>
              <a:ext cx="2270350" cy="598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Oval 6"/>
            <p:cNvSpPr/>
            <p:nvPr/>
          </p:nvSpPr>
          <p:spPr bwMode="auto">
            <a:xfrm>
              <a:off x="6108793" y="1466453"/>
              <a:ext cx="179335" cy="17930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+mj-lt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+mj-lt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H="1">
              <a:off x="5161627" y="1129990"/>
              <a:ext cx="9478" cy="43385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D852CC-521C-FB4D-825E-5C34CC810F2D}"/>
              </a:ext>
            </a:extLst>
          </p:cNvPr>
          <p:cNvGrpSpPr/>
          <p:nvPr/>
        </p:nvGrpSpPr>
        <p:grpSpPr>
          <a:xfrm rot="10800000">
            <a:off x="2730425" y="4085387"/>
            <a:ext cx="2696328" cy="796784"/>
            <a:chOff x="3801343" y="906964"/>
            <a:chExt cx="2486785" cy="79678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5F2E52-6A9A-1C43-99DF-80D274347057}"/>
                </a:ext>
              </a:extLst>
            </p:cNvPr>
            <p:cNvSpPr/>
            <p:nvPr/>
          </p:nvSpPr>
          <p:spPr bwMode="auto">
            <a:xfrm>
              <a:off x="5060761" y="906964"/>
              <a:ext cx="265387" cy="265364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+mj-lt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+mj-lt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4968C17-A290-9245-80EF-4DAFCFD8F811}"/>
                </a:ext>
              </a:extLst>
            </p:cNvPr>
            <p:cNvSpPr/>
            <p:nvPr/>
          </p:nvSpPr>
          <p:spPr bwMode="auto">
            <a:xfrm>
              <a:off x="3801343" y="1524442"/>
              <a:ext cx="179335" cy="17930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+mj-lt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+mj-lt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D416CBB-54AC-9A4A-B941-7EBF698CB63A}"/>
                </a:ext>
              </a:extLst>
            </p:cNvPr>
            <p:cNvCxnSpPr/>
            <p:nvPr/>
          </p:nvCxnSpPr>
          <p:spPr bwMode="auto">
            <a:xfrm flipV="1">
              <a:off x="3899673" y="1564575"/>
              <a:ext cx="2270350" cy="598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D806EFE-D2E9-1445-83ED-E1128318329E}"/>
                </a:ext>
              </a:extLst>
            </p:cNvPr>
            <p:cNvSpPr/>
            <p:nvPr/>
          </p:nvSpPr>
          <p:spPr bwMode="auto">
            <a:xfrm>
              <a:off x="6108793" y="1466453"/>
              <a:ext cx="179335" cy="17930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+mj-lt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+mj-lt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9DA1FCE-A33C-DD4D-A953-F45C6304567E}"/>
                </a:ext>
              </a:extLst>
            </p:cNvPr>
            <p:cNvCxnSpPr/>
            <p:nvPr/>
          </p:nvCxnSpPr>
          <p:spPr bwMode="auto">
            <a:xfrm flipH="1">
              <a:off x="5161627" y="1129990"/>
              <a:ext cx="9478" cy="43385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6E956F4-BD00-554B-B85D-68E3BE523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253" y="515521"/>
            <a:ext cx="4448290" cy="59995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25D108-276B-8744-BAB2-E272ED674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107" y="5684108"/>
            <a:ext cx="3175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67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Network of Domain Walls in the Very Early Univers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9495" y="3895468"/>
            <a:ext cx="3506887" cy="2630165"/>
          </a:xfrm>
          <a:prstGeom prst="rect">
            <a:avLst/>
          </a:prstGeom>
        </p:spPr>
      </p:pic>
      <p:pic>
        <p:nvPicPr>
          <p:cNvPr id="10" name="spinodal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09494" y="509107"/>
            <a:ext cx="3789178" cy="28131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5889" y="301148"/>
            <a:ext cx="2371344" cy="566318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5400000">
            <a:off x="5444270" y="2850706"/>
            <a:ext cx="9599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time</a:t>
            </a:r>
            <a:endParaRPr lang="en-US" sz="3200" baseline="-25000" dirty="0">
              <a:latin typeface="Arial"/>
              <a:cs typeface="Arial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5523760" y="983681"/>
            <a:ext cx="0" cy="436902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2083959" y="1580750"/>
            <a:ext cx="0" cy="3629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675651" y="887971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/>
                <a:cs typeface="Arial"/>
              </a:rPr>
              <a:t>Cr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93107" y="5964333"/>
            <a:ext cx="1904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/>
                <a:cs typeface="Arial"/>
              </a:rPr>
              <a:t>distance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505732" y="66059"/>
            <a:ext cx="1792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Yoshiyuki Saito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45133" y="3526135"/>
            <a:ext cx="167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Carlos Martins</a:t>
            </a:r>
          </a:p>
        </p:txBody>
      </p:sp>
    </p:spTree>
    <p:extLst>
      <p:ext uri="{BB962C8B-B14F-4D97-AF65-F5344CB8AC3E}">
        <p14:creationId xmlns:p14="http://schemas.microsoft.com/office/powerpoint/2010/main" val="262993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40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usic, clarinet, weapon&#10;&#10;Description automatically generated">
            <a:extLst>
              <a:ext uri="{FF2B5EF4-FFF2-40B4-BE49-F238E27FC236}">
                <a16:creationId xmlns:a16="http://schemas.microsoft.com/office/drawing/2014/main" id="{5D0BB63F-A230-7E19-C09D-6D346B582E6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5029" y="393915"/>
            <a:ext cx="7772400" cy="41696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3B992F-0FC4-81F1-06DB-2966EE289CF5}"/>
              </a:ext>
            </a:extLst>
          </p:cNvPr>
          <p:cNvSpPr txBox="1"/>
          <p:nvPr/>
        </p:nvSpPr>
        <p:spPr>
          <a:xfrm>
            <a:off x="325465" y="4943959"/>
            <a:ext cx="5931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Cu-Ni-Sn spinodal alloy</a:t>
            </a:r>
          </a:p>
        </p:txBody>
      </p:sp>
      <p:pic>
        <p:nvPicPr>
          <p:cNvPr id="8" name="Picture 7" descr="A picture containing text, wrench, tool&#10;&#10;Description automatically generated">
            <a:extLst>
              <a:ext uri="{FF2B5EF4-FFF2-40B4-BE49-F238E27FC236}">
                <a16:creationId xmlns:a16="http://schemas.microsoft.com/office/drawing/2014/main" id="{F519E7E6-E788-23B4-6441-2AED99AA1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46085">
            <a:off x="7398354" y="3057231"/>
            <a:ext cx="5676218" cy="15709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36A35F-5335-3BB4-F445-ECFA6E964850}"/>
              </a:ext>
            </a:extLst>
          </p:cNvPr>
          <p:cNvSpPr txBox="1"/>
          <p:nvPr/>
        </p:nvSpPr>
        <p:spPr>
          <a:xfrm>
            <a:off x="8834034" y="5541017"/>
            <a:ext cx="15424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Cu-Be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4F4D0-1625-A265-5B0D-E11B8BAB8807}"/>
              </a:ext>
            </a:extLst>
          </p:cNvPr>
          <p:cNvSpPr txBox="1"/>
          <p:nvPr/>
        </p:nvSpPr>
        <p:spPr>
          <a:xfrm rot="5400000">
            <a:off x="10647981" y="2320010"/>
            <a:ext cx="1756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u="sng" dirty="0">
                <a:hlinkClick r:id="rId4"/>
              </a:rPr>
              <a:t>Guy Immega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1327918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16A29-7B6B-FF73-AE25-3702FC2A1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relate </a:t>
            </a:r>
            <a:r>
              <a:rPr lang="en-US" i="1" dirty="0"/>
              <a:t>D</a:t>
            </a:r>
            <a:r>
              <a:rPr lang="en-US" dirty="0"/>
              <a:t> and </a:t>
            </a:r>
            <a:r>
              <a:rPr lang="en-US" i="1" dirty="0"/>
              <a:t>T </a:t>
            </a:r>
            <a:r>
              <a:rPr lang="en-US" dirty="0"/>
              <a:t>linearly?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70ECC4-F021-22ED-83C6-2695A7BD28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68"/>
          <a:stretch/>
        </p:blipFill>
        <p:spPr>
          <a:xfrm>
            <a:off x="584939" y="2063948"/>
            <a:ext cx="6882753" cy="17828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CC3735-DB8B-0B25-3BE0-07E52C4D80B6}"/>
              </a:ext>
            </a:extLst>
          </p:cNvPr>
          <p:cNvSpPr/>
          <p:nvPr/>
        </p:nvSpPr>
        <p:spPr>
          <a:xfrm>
            <a:off x="234868" y="6199008"/>
            <a:ext cx="11722263" cy="2938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645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5A00E-75D3-E260-2296-FB6BCFC73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78" y="5178401"/>
            <a:ext cx="7089483" cy="1506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257105-CC56-4DB6-E364-19E164602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431" y="212749"/>
            <a:ext cx="6596260" cy="474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08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99D5-1CE2-AC63-0B15-D16E4940A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interstitial-atom diffusion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F921A7-4583-D5FF-CD7E-93069818C4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96" t="5919" b="8899"/>
          <a:stretch/>
        </p:blipFill>
        <p:spPr>
          <a:xfrm>
            <a:off x="7630510" y="1548798"/>
            <a:ext cx="3723290" cy="4678582"/>
          </a:xfrm>
          <a:prstGeom prst="rect">
            <a:avLst/>
          </a:prstGeom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F26FDCAD-EAB6-7719-7664-BFDD3031E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69" y="1529066"/>
            <a:ext cx="6891503" cy="496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73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8B2296-2810-5531-C50D-857E93C39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62" r="50789" b="9622"/>
          <a:stretch/>
        </p:blipFill>
        <p:spPr>
          <a:xfrm>
            <a:off x="604493" y="3179489"/>
            <a:ext cx="2792890" cy="328122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AF5E717-732D-B973-7748-5BF42CF084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857" r="41599" b="36081"/>
          <a:stretch/>
        </p:blipFill>
        <p:spPr>
          <a:xfrm rot="5400000">
            <a:off x="5580306" y="141226"/>
            <a:ext cx="4803994" cy="7107988"/>
          </a:xfrm>
          <a:prstGeom prst="rect">
            <a:avLst/>
          </a:prstGeom>
        </p:spPr>
      </p:pic>
      <p:pic>
        <p:nvPicPr>
          <p:cNvPr id="2" name="Picture 1" descr="Chart, scatter chart&#10;&#10;Description automatically generated">
            <a:extLst>
              <a:ext uri="{FF2B5EF4-FFF2-40B4-BE49-F238E27FC236}">
                <a16:creationId xmlns:a16="http://schemas.microsoft.com/office/drawing/2014/main" id="{66DAFF00-DBF9-F6FE-3034-E8A481295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03" y="204762"/>
            <a:ext cx="3438855" cy="247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0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5CC3C-05DC-E115-EA3D-7374A410F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11" y="180937"/>
            <a:ext cx="4151811" cy="1325563"/>
          </a:xfrm>
        </p:spPr>
        <p:txBody>
          <a:bodyPr/>
          <a:lstStyle/>
          <a:p>
            <a:r>
              <a:rPr lang="en-US" dirty="0" err="1"/>
              <a:t>Kirkendall</a:t>
            </a:r>
            <a:r>
              <a:rPr lang="en-US" dirty="0"/>
              <a:t> effect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F70F2EC-6400-84B7-4304-BC4EF20CB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0" y="535577"/>
            <a:ext cx="7278766" cy="587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76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A30D2-DF2D-54F5-7DAE-58005CF62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96255" cy="1325563"/>
          </a:xfrm>
        </p:spPr>
        <p:txBody>
          <a:bodyPr/>
          <a:lstStyle/>
          <a:p>
            <a:r>
              <a:rPr lang="en-US" dirty="0"/>
              <a:t>diffusion couple </a:t>
            </a:r>
            <a:br>
              <a:rPr lang="en-US" dirty="0"/>
            </a:br>
            <a:r>
              <a:rPr lang="en-US" sz="2800" dirty="0"/>
              <a:t>(Choi, Matlock, Olson)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82CD6-95A6-A446-00F9-CC951D977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30785"/>
            <a:ext cx="4196255" cy="3648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48FB95-D41D-C33C-0D6E-73308B609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303" y="2988140"/>
            <a:ext cx="4146497" cy="3698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E6157-40D6-C016-AA26-ED5FAC3F20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62" r="50789" b="9622"/>
          <a:stretch/>
        </p:blipFill>
        <p:spPr>
          <a:xfrm>
            <a:off x="5323689" y="451254"/>
            <a:ext cx="1231090" cy="1446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CCE8D8-2A19-3610-6847-871C0CB49E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41" t="17886" r="10163" b="56428"/>
          <a:stretch/>
        </p:blipFill>
        <p:spPr>
          <a:xfrm>
            <a:off x="6662526" y="147153"/>
            <a:ext cx="5358490" cy="258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32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7060F-BB05-A980-37DB-E2D62541D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superconductor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6F5E8F2-59EE-46DA-A8F9-DCD00FC66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16" y="1893311"/>
            <a:ext cx="4704472" cy="4640320"/>
          </a:xfrm>
          <a:prstGeom prst="rect">
            <a:avLst/>
          </a:prstGeom>
        </p:spPr>
      </p:pic>
      <p:pic>
        <p:nvPicPr>
          <p:cNvPr id="7" name="Picture 6" descr="A picture containing black, white&#10;&#10;Description automatically generated">
            <a:extLst>
              <a:ext uri="{FF2B5EF4-FFF2-40B4-BE49-F238E27FC236}">
                <a16:creationId xmlns:a16="http://schemas.microsoft.com/office/drawing/2014/main" id="{532DE2EB-DBFD-D883-28FD-91327F53A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264" y="1540706"/>
            <a:ext cx="5850597" cy="4717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0BC8A1-C087-89E9-6C24-3D1C79A76C1A}"/>
              </a:ext>
            </a:extLst>
          </p:cNvPr>
          <p:cNvSpPr txBox="1"/>
          <p:nvPr/>
        </p:nvSpPr>
        <p:spPr>
          <a:xfrm>
            <a:off x="6874414" y="6348965"/>
            <a:ext cx="3976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Robertson, </a:t>
            </a:r>
            <a:r>
              <a:rPr lang="en-GB" sz="2400" dirty="0" err="1"/>
              <a:t>Evetts</a:t>
            </a:r>
            <a:r>
              <a:rPr lang="en-GB" sz="2400" dirty="0"/>
              <a:t> and Wallach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1144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1926</TotalTime>
  <Words>120</Words>
  <Application>Microsoft Macintosh PowerPoint</Application>
  <PresentationFormat>Widescreen</PresentationFormat>
  <Paragraphs>34</Paragraphs>
  <Slides>29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Phase transitions atomic mechanism of diffusion</vt:lpstr>
      <vt:lpstr>PowerPoint Presentation</vt:lpstr>
      <vt:lpstr>how to relate D and T linearly?</vt:lpstr>
      <vt:lpstr>PowerPoint Presentation</vt:lpstr>
      <vt:lpstr>Mechanism of interstitial-atom diffusion</vt:lpstr>
      <vt:lpstr>PowerPoint Presentation</vt:lpstr>
      <vt:lpstr>Kirkendall effect</vt:lpstr>
      <vt:lpstr>diffusion couple  (Choi, Matlock, Olson)</vt:lpstr>
      <vt:lpstr>Nb3Sn superconductor</vt:lpstr>
      <vt:lpstr>PowerPoint Presentation</vt:lpstr>
      <vt:lpstr>PowerPoint Presentation</vt:lpstr>
      <vt:lpstr>structure sensitive diffusion</vt:lpstr>
      <vt:lpstr>PowerPoint Presentation</vt:lpstr>
      <vt:lpstr>PowerPoint Presentation</vt:lpstr>
      <vt:lpstr>PowerPoint Presentation</vt:lpstr>
      <vt:lpstr>PowerPoint Presentation</vt:lpstr>
      <vt:lpstr>Creep</vt:lpstr>
      <vt:lpstr>Ni-alloy turbine blades in hottest part of aeroengine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diffusion driven by chemical potential gradient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transitions diffusion</dc:title>
  <dc:creator>H.K.D.H. Bhadeshia</dc:creator>
  <cp:lastModifiedBy>Harry Bhadeshia</cp:lastModifiedBy>
  <cp:revision>114</cp:revision>
  <dcterms:created xsi:type="dcterms:W3CDTF">2022-09-23T00:37:00Z</dcterms:created>
  <dcterms:modified xsi:type="dcterms:W3CDTF">2023-10-22T16:33:29Z</dcterms:modified>
</cp:coreProperties>
</file>