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4" r:id="rId4"/>
    <p:sldId id="300" r:id="rId5"/>
    <p:sldId id="301" r:id="rId6"/>
    <p:sldId id="298" r:id="rId7"/>
    <p:sldId id="286" r:id="rId8"/>
    <p:sldId id="287" r:id="rId9"/>
    <p:sldId id="288" r:id="rId10"/>
    <p:sldId id="299" r:id="rId11"/>
    <p:sldId id="289" r:id="rId12"/>
    <p:sldId id="293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>
      <p:cViewPr varScale="1">
        <p:scale>
          <a:sx n="69" d="100"/>
          <a:sy n="69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1CF1-F850-42B2-B8FC-280D9689687D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1F52-0C84-4B8F-8BF3-48B762DB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D642F6-FB9B-454F-AF3C-940580BE76E8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9024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669D52-C416-4BD5-90F1-8F24A50F0721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57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D8B7-B961-E214-9064-A52732456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050B0-EF9E-FB7C-6484-DE9E5269F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9A585-3D43-8903-6D05-BF66BD72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A939-FADD-E606-6D2E-42555328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BBE7A-71BC-2AE7-88EF-C4DC57F1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1C8B-305E-79D9-6AD8-85F80BAF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CD54D-919F-FEF6-E820-3360662B4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D29C-6FD7-2DA1-ABD0-7681197E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FC85-A0E9-4719-E28E-C8773DA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AFD9-47DC-B0B8-2265-6DE9379A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9EA55-6CBC-D021-7A83-30E5D573A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AE024-E96C-342A-53EB-B745F484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51D4-BF03-AAAC-3A4F-B72364ED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141E-9AF7-404E-42B7-3C2E99FA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D0AF-C19D-7744-8F75-FAD295D1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D4E9-B1A3-4DC2-C290-45858970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0294C-7970-4F50-98D7-B518E0FA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2ED9-C53A-9D10-739E-8FE31B61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952F-8D80-6468-141C-944EB0BD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2A60-173B-CB8C-AFB3-702C3FDE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FC92-DE3D-CD15-10BE-7CB5B275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E82F8-CD80-9328-D363-95391C060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F226-D106-6C72-8AA2-7E888923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C1D4-EF5A-48AA-3D35-D87B733C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96B0-49BC-532A-5119-8C634305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BD25-DA30-62DA-89F0-76B38090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48966-D99D-C7FF-6562-48C2FD4A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CEE37-12C4-EDC0-A808-536B56AC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FA34A-D7F8-4E82-C713-163A29BC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DE4EC-C334-5A93-3CB6-43154450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C928C-3D6D-135B-92A1-B89C451D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B0DD-8B14-A98F-DEE1-967D6DDA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80237-2EF9-88A3-F5BF-05BB55CAE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81E0A-B591-96AC-1C38-93245FBB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8B3DF-D608-A7EE-6F4B-5F812919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00C61-7005-74E5-C70A-F864F90AA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141C5-3343-424A-6EE0-C5207D7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FB661-65C2-0DFD-6006-4A91F70F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A2598-F4F0-B6EC-47A4-775F08AF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5323-7921-980C-B510-ADD2E7AA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1E363-EBF4-35F1-A86A-BA8221B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98D38-E9C6-FE8E-844A-83A4BF7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0B911-3638-0C4A-DB5A-E92A8E63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DA23F-5533-24F2-1581-B297BE4B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FFBB-6B14-23B0-99EE-9EFE48E7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D91C5-777B-C904-B058-B3031CD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E6B0-F223-8291-94CC-8F9B55C3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5430-5C1F-F269-04B1-479F4C4F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33DDF-C8FB-BFCB-A10C-69FD191A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F320C-1123-4F10-D9E8-AF35A89E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04AC8-D14A-1C88-9B2E-1D9DD652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ACB1-4583-7C9B-060F-54E233A2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B88-DD7A-E820-72C3-395CAEEB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E2F0AF-61B7-0924-B329-A91232752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8CBCB-53A9-BF96-73FC-5619B5AA4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A5E5-842E-5406-D52B-5AB381F4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D5887-6898-D7DA-1BB3-0EB19E68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5DA67-8421-BBCA-F78C-DD4921E0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5097A-D1C7-E0B4-F645-6FA0BE13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B78B4-F7F0-5CDD-C4FA-532722611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810B-8F04-D173-A3A3-334C1FE28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65AD-CF2B-A749-8348-F2C7FDA09338}" type="datetimeFigureOut">
              <a:rPr lang="en-US" smtClean="0"/>
              <a:t>18-Nov-22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2BB78-EE7B-C95B-710B-50A50992C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A8FCA-831D-F3CB-D38E-72C153363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F4A-D19B-254C-BA83-33FDEA48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em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1.w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jp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D95D-671D-3450-4E58-8D108302E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56" y="2257657"/>
            <a:ext cx="7216840" cy="1595454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Phase </a:t>
            </a:r>
            <a:r>
              <a:rPr lang="en-US" sz="8000" dirty="0" smtClean="0"/>
              <a:t>transitions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5300" dirty="0" smtClean="0"/>
              <a:t>Nucleation </a:t>
            </a:r>
            <a:endParaRPr lang="en-US" sz="53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075B1-7C12-55FC-389D-39F6DE86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9037" y="4709912"/>
            <a:ext cx="2732979" cy="113349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j-lt"/>
              </a:rPr>
              <a:t>Harry </a:t>
            </a:r>
            <a:r>
              <a:rPr lang="en-US" sz="2800" dirty="0" err="1">
                <a:latin typeface="+mj-lt"/>
              </a:rPr>
              <a:t>Bhadeshia</a:t>
            </a:r>
            <a:r>
              <a:rPr lang="en-US" sz="2800" dirty="0">
                <a:latin typeface="+mj-lt"/>
              </a:rPr>
              <a:t>  </a:t>
            </a:r>
          </a:p>
          <a:p>
            <a:pPr algn="l"/>
            <a:r>
              <a:rPr lang="en-US" sz="2800" dirty="0" err="1">
                <a:latin typeface="+mj-lt"/>
              </a:rPr>
              <a:t>Haixue</a:t>
            </a:r>
            <a:r>
              <a:rPr lang="en-US" sz="2800" dirty="0">
                <a:latin typeface="+mj-lt"/>
              </a:rPr>
              <a:t> Yan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47CF-9DF7-35FA-9979-36AE19647561}"/>
              </a:ext>
            </a:extLst>
          </p:cNvPr>
          <p:cNvSpPr txBox="1"/>
          <p:nvPr/>
        </p:nvSpPr>
        <p:spPr>
          <a:xfrm>
            <a:off x="172102" y="6256858"/>
            <a:ext cx="886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photograph courtesy of Sunita Hansraj from her Antarctica expedition</a:t>
            </a:r>
          </a:p>
        </p:txBody>
      </p:sp>
    </p:spTree>
    <p:extLst>
      <p:ext uri="{BB962C8B-B14F-4D97-AF65-F5344CB8AC3E}">
        <p14:creationId xmlns:p14="http://schemas.microsoft.com/office/powerpoint/2010/main" val="2739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22588F-EFBD-4796-A695-D43FC19A63AB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 smtClean="0">
                <a:ea typeface="ＭＳ Ｐゴシック" panose="020B0600070205080204" pitchFamily="34" charset="-128"/>
              </a:rPr>
              <a:t>Solidification: Nucleation Types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8445" y="1928307"/>
            <a:ext cx="7772400" cy="170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 dirty="0" smtClean="0">
                <a:solidFill>
                  <a:srgbClr val="0066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Homogeneous nucleation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nuclei form in the bulk of liquid metal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requires considerable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supercooling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(typically 80-300ºC)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878445" y="3869315"/>
            <a:ext cx="77724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Heterogeneous nucleation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much easier since stable “nucleating surface” is already present — e.g., mold wall, impurities in liquid phase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dirty="0">
                <a:latin typeface="Arial" panose="020B0604020202020204" pitchFamily="34" charset="0"/>
              </a:rPr>
              <a:t>only very slight </a:t>
            </a:r>
            <a:r>
              <a:rPr lang="en-US" altLang="en-US" dirty="0" err="1">
                <a:latin typeface="Arial" panose="020B0604020202020204" pitchFamily="34" charset="0"/>
              </a:rPr>
              <a:t>supercooling</a:t>
            </a:r>
            <a:r>
              <a:rPr lang="en-US" altLang="en-US" dirty="0">
                <a:latin typeface="Arial" panose="020B0604020202020204" pitchFamily="34" charset="0"/>
              </a:rPr>
              <a:t> (0.1-10ºC)</a:t>
            </a:r>
          </a:p>
        </p:txBody>
      </p:sp>
    </p:spTree>
    <p:extLst>
      <p:ext uri="{BB962C8B-B14F-4D97-AF65-F5344CB8AC3E}">
        <p14:creationId xmlns:p14="http://schemas.microsoft.com/office/powerpoint/2010/main" val="39408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0174"/>
          <a:stretch/>
        </p:blipFill>
        <p:spPr>
          <a:xfrm>
            <a:off x="1529690" y="5033819"/>
            <a:ext cx="9074680" cy="1052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92" y="989021"/>
            <a:ext cx="3636172" cy="368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44" y="989021"/>
            <a:ext cx="3688265" cy="36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0" y="577392"/>
            <a:ext cx="3550342" cy="47682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17" y="577392"/>
            <a:ext cx="3621024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09" y="5471347"/>
            <a:ext cx="10452423" cy="120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147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Calculate the critical size for homogeneous and heterogeneous nucleation. In terms of their nucleation barriers G (free energy), why is homogeneous model a special case of heterogeneous model?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727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18" y="243287"/>
            <a:ext cx="10515600" cy="1325563"/>
          </a:xfrm>
        </p:spPr>
        <p:txBody>
          <a:bodyPr/>
          <a:lstStyle/>
          <a:p>
            <a:r>
              <a:rPr lang="en-US" dirty="0" smtClean="0"/>
              <a:t>Nucleation of </a:t>
            </a:r>
            <a:r>
              <a:rPr lang="en-US" dirty="0" smtClean="0">
                <a:sym typeface="Symbol" panose="05050102010706020507" pitchFamily="18" charset="2"/>
              </a:rPr>
              <a:t> </a:t>
            </a:r>
            <a:r>
              <a:rPr lang="en-US" dirty="0" smtClean="0"/>
              <a:t>from </a:t>
            </a:r>
            <a:r>
              <a:rPr lang="en-US" dirty="0">
                <a:sym typeface="Symbol" panose="05050102010706020507" pitchFamily="18" charset="2"/>
              </a:rPr>
              <a:t>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27" y="775855"/>
            <a:ext cx="5584203" cy="439189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33299"/>
              </p:ext>
            </p:extLst>
          </p:nvPr>
        </p:nvGraphicFramePr>
        <p:xfrm>
          <a:off x="838649" y="2429910"/>
          <a:ext cx="5035314" cy="61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Acrobat Document" r:id="rId4" imgW="2146320" imgH="260280" progId="Acrobat.Document.DC">
                  <p:embed/>
                </p:oleObj>
              </mc:Choice>
              <mc:Fallback>
                <p:oleObj name="Acrobat Document" r:id="rId4" imgW="2146320" imgH="260280" progId="Acrobat.Document.DC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649" y="2429910"/>
                        <a:ext cx="5035314" cy="61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42051"/>
              </p:ext>
            </p:extLst>
          </p:nvPr>
        </p:nvGraphicFramePr>
        <p:xfrm>
          <a:off x="819440" y="5264475"/>
          <a:ext cx="9074093" cy="52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Acrobat Document" r:id="rId6" imgW="4064040" imgH="235080" progId="Acrobat.Document.DC">
                  <p:embed/>
                </p:oleObj>
              </mc:Choice>
              <mc:Fallback>
                <p:oleObj name="Acrobat Document" r:id="rId6" imgW="4064040" imgH="235080" progId="Acrobat.Document.DC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440" y="5264475"/>
                        <a:ext cx="9074093" cy="52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335" y="1497735"/>
            <a:ext cx="418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Driving force   </a:t>
            </a:r>
            <a:r>
              <a:rPr lang="en-US" sz="3600" b="1" dirty="0" smtClean="0">
                <a:sym typeface="Symbol" panose="05050102010706020507" pitchFamily="18" charset="2"/>
              </a:rPr>
              <a:t>G &lt; 0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3496884"/>
            <a:ext cx="3164689" cy="452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502" y="4270859"/>
            <a:ext cx="1781970" cy="453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016" y="5960896"/>
            <a:ext cx="7474902" cy="557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4256688"/>
            <a:ext cx="141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</a:t>
            </a:r>
            <a:r>
              <a:rPr lang="en-US" sz="2400" i="1" dirty="0" smtClean="0"/>
              <a:t>T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T</a:t>
            </a:r>
            <a:r>
              <a:rPr lang="en-US" sz="2400" dirty="0" err="1" smtClean="0"/>
              <a:t>e</a:t>
            </a:r>
            <a:r>
              <a:rPr lang="en-US" sz="2400" dirty="0" smtClean="0"/>
              <a:t>, 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0544" y="4276771"/>
            <a:ext cx="17069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15" y="65528"/>
            <a:ext cx="10515600" cy="1325563"/>
          </a:xfrm>
        </p:spPr>
        <p:txBody>
          <a:bodyPr/>
          <a:lstStyle/>
          <a:p>
            <a:r>
              <a:rPr lang="en-US" dirty="0" smtClean="0"/>
              <a:t>Homogeneous nucleation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815" y="1160085"/>
            <a:ext cx="11133221" cy="130252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95108"/>
              </p:ext>
            </p:extLst>
          </p:nvPr>
        </p:nvGraphicFramePr>
        <p:xfrm>
          <a:off x="900426" y="2550265"/>
          <a:ext cx="9428063" cy="8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Acrobat Document" r:id="rId4" imgW="5098939" imgH="469753" progId="Acrobat.Document.DC">
                  <p:embed/>
                </p:oleObj>
              </mc:Choice>
              <mc:Fallback>
                <p:oleObj name="Acrobat Document" r:id="rId4" imgW="5098939" imgH="469753" progId="Acrobat.Document.DC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426" y="2550265"/>
                        <a:ext cx="9428063" cy="8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54747"/>
          <a:stretch/>
        </p:blipFill>
        <p:spPr>
          <a:xfrm>
            <a:off x="817087" y="4004782"/>
            <a:ext cx="4169100" cy="796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9078"/>
          <a:stretch/>
        </p:blipFill>
        <p:spPr>
          <a:xfrm>
            <a:off x="683491" y="5157750"/>
            <a:ext cx="4289172" cy="905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651" y="3506759"/>
            <a:ext cx="3330307" cy="2925859"/>
          </a:xfrm>
          <a:prstGeom prst="rect">
            <a:avLst/>
          </a:prstGeom>
        </p:spPr>
      </p:pic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9180946" y="3906136"/>
            <a:ext cx="2552788" cy="2402834"/>
            <a:chOff x="1701" y="981"/>
            <a:chExt cx="2586" cy="248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701" y="981"/>
              <a:ext cx="2586" cy="2481"/>
              <a:chOff x="1701" y="981"/>
              <a:chExt cx="2586" cy="2481"/>
            </a:xfrm>
          </p:grpSpPr>
          <p:sp>
            <p:nvSpPr>
              <p:cNvPr id="13" name="Oval 5"/>
              <p:cNvSpPr>
                <a:spLocks noChangeAspect="1" noChangeArrowheads="1"/>
              </p:cNvSpPr>
              <p:nvPr/>
            </p:nvSpPr>
            <p:spPr bwMode="auto">
              <a:xfrm>
                <a:off x="2132" y="1395"/>
                <a:ext cx="1724" cy="1654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4" name="Oval 6"/>
              <p:cNvSpPr>
                <a:spLocks noChangeAspect="1" noChangeArrowheads="1"/>
              </p:cNvSpPr>
              <p:nvPr/>
            </p:nvSpPr>
            <p:spPr bwMode="auto">
              <a:xfrm>
                <a:off x="1701" y="981"/>
                <a:ext cx="2586" cy="2481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5" name="Oval 7"/>
              <p:cNvSpPr>
                <a:spLocks noChangeAspect="1" noChangeArrowheads="1"/>
              </p:cNvSpPr>
              <p:nvPr/>
            </p:nvSpPr>
            <p:spPr bwMode="auto">
              <a:xfrm>
                <a:off x="2455" y="1705"/>
                <a:ext cx="1078" cy="1034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GB" altLang="en-US"/>
              </a:p>
            </p:txBody>
          </p:sp>
          <p:sp>
            <p:nvSpPr>
              <p:cNvPr id="16" name="Line 8"/>
              <p:cNvSpPr>
                <a:spLocks noChangeAspect="1" noChangeShapeType="1"/>
              </p:cNvSpPr>
              <p:nvPr/>
            </p:nvSpPr>
            <p:spPr bwMode="auto">
              <a:xfrm>
                <a:off x="2993" y="2221"/>
                <a:ext cx="86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107" y="190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zh-CN" sz="2400" b="1" dirty="0">
                  <a:ea typeface="宋体" panose="02010600030101010101" pitchFamily="2" charset="-122"/>
                </a:rPr>
                <a:t>r*</a:t>
              </a:r>
              <a:r>
                <a:rPr lang="en-US" altLang="zh-CN" sz="2400" b="1" dirty="0">
                  <a:ea typeface="宋体" panose="02010600030101010101" pitchFamily="2" charset="-12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9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energy is a barrier for the transition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6" y="1765796"/>
            <a:ext cx="4702167" cy="4131114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81" y="2186709"/>
            <a:ext cx="4795107" cy="32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nucleation rate per unit volume 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3959225"/>
            <a:ext cx="105156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Iv:    the nucleation rate per unit volume 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:    the frequency to overcome the activation barrier </a:t>
            </a:r>
            <a:endParaRPr lang="en-US" dirty="0" smtClean="0"/>
          </a:p>
          <a:p>
            <a:r>
              <a:rPr lang="en-US" dirty="0" err="1" smtClean="0"/>
              <a:t>Nv</a:t>
            </a:r>
            <a:r>
              <a:rPr lang="en-US" dirty="0" smtClean="0"/>
              <a:t>:  the number of nucleation sites per unit volume </a:t>
            </a:r>
          </a:p>
          <a:p>
            <a:r>
              <a:rPr lang="en-US" dirty="0" smtClean="0"/>
              <a:t>k and T: the Boltzmann constant and the absolute temperature respectively.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73" y="1792528"/>
            <a:ext cx="6012872" cy="19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066147" y="1871365"/>
            <a:ext cx="5502442" cy="3678172"/>
            <a:chOff x="1530" y="1195"/>
            <a:chExt cx="3981" cy="251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640" y="1195"/>
              <a:ext cx="3307" cy="2220"/>
              <a:chOff x="0" y="884"/>
              <a:chExt cx="20000" cy="19116"/>
            </a:xfrm>
          </p:grpSpPr>
          <p:sp>
            <p:nvSpPr>
              <p:cNvPr id="13" name="Line 5"/>
              <p:cNvSpPr>
                <a:spLocks noChangeShapeType="1"/>
              </p:cNvSpPr>
              <p:nvPr/>
            </p:nvSpPr>
            <p:spPr bwMode="auto">
              <a:xfrm>
                <a:off x="0" y="19994"/>
                <a:ext cx="20000" cy="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9997" y="884"/>
                <a:ext cx="3" cy="19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lg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H="1">
                <a:off x="2858" y="884"/>
                <a:ext cx="17142" cy="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Arc 8"/>
              <p:cNvSpPr>
                <a:spLocks/>
              </p:cNvSpPr>
              <p:nvPr/>
            </p:nvSpPr>
            <p:spPr bwMode="auto">
              <a:xfrm flipV="1">
                <a:off x="6530" y="1448"/>
                <a:ext cx="13063" cy="16302"/>
              </a:xfrm>
              <a:custGeom>
                <a:avLst/>
                <a:gdLst>
                  <a:gd name="T0" fmla="*/ 0 w 21600"/>
                  <a:gd name="T1" fmla="*/ 0 h 21600"/>
                  <a:gd name="T2" fmla="*/ 19 w 21600"/>
                  <a:gd name="T3" fmla="*/ 420 h 21600"/>
                  <a:gd name="T4" fmla="*/ 0 w 21600"/>
                  <a:gd name="T5" fmla="*/ 42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Arc 9"/>
              <p:cNvSpPr>
                <a:spLocks/>
              </p:cNvSpPr>
              <p:nvPr/>
            </p:nvSpPr>
            <p:spPr bwMode="auto">
              <a:xfrm flipV="1">
                <a:off x="13467" y="3134"/>
                <a:ext cx="6533" cy="146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91 h 21600"/>
                  <a:gd name="T4" fmla="*/ 0 w 21600"/>
                  <a:gd name="T5" fmla="*/ 9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530" y="1281"/>
              <a:ext cx="11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ym typeface="Symbol" panose="05050102010706020507" pitchFamily="18" charset="2"/>
                </a:rPr>
                <a:t></a:t>
              </a:r>
              <a:r>
                <a:rPr lang="en-US" altLang="en-US" b="1" i="1" dirty="0" smtClean="0">
                  <a:sym typeface="Symbol" panose="05050102010706020507" pitchFamily="18" charset="2"/>
                </a:rPr>
                <a:t>T = </a:t>
              </a:r>
              <a:r>
                <a:rPr lang="en-US" altLang="en-US" b="1" i="1" dirty="0" err="1" smtClean="0">
                  <a:sym typeface="Symbol" panose="05050102010706020507" pitchFamily="18" charset="2"/>
                </a:rPr>
                <a:t>Te</a:t>
              </a:r>
              <a:r>
                <a:rPr lang="en-US" altLang="en-US" b="1" i="1" dirty="0" smtClean="0">
                  <a:sym typeface="Symbol" panose="05050102010706020507" pitchFamily="18" charset="2"/>
                </a:rPr>
                <a:t>-T</a:t>
              </a:r>
              <a:endParaRPr lang="en-US" altLang="en-US" b="1" i="1" dirty="0">
                <a:sym typeface="Symbol" panose="05050102010706020507" pitchFamily="18" charset="2"/>
              </a:endParaRP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4932" y="1580"/>
              <a:ext cx="579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i="1" dirty="0" smtClean="0">
                  <a:sym typeface="Symbol" panose="05050102010706020507" pitchFamily="18" charset="2"/>
                </a:rPr>
                <a:t>G</a:t>
              </a:r>
              <a:r>
                <a:rPr lang="en-US" altLang="en-US" b="1" i="1" dirty="0">
                  <a:sym typeface="Symbol" panose="05050102010706020507" pitchFamily="18" charset="2"/>
                </a:rPr>
                <a:t>*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sym typeface="Symbol" panose="05050102010706020507" pitchFamily="18" charset="2"/>
                </a:rPr>
                <a:t>or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sym typeface="Symbol" panose="05050102010706020507" pitchFamily="18" charset="2"/>
                </a:rPr>
                <a:t>r*</a:t>
              </a: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296" y="2922"/>
              <a:ext cx="5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i="1" dirty="0" smtClean="0">
                  <a:sym typeface="Symbol" panose="05050102010706020507" pitchFamily="18" charset="2"/>
                </a:rPr>
                <a:t>G</a:t>
              </a:r>
              <a:r>
                <a:rPr lang="en-US" altLang="en-US" b="1" i="1" dirty="0">
                  <a:sym typeface="Symbol" panose="05050102010706020507" pitchFamily="18" charset="2"/>
                </a:rPr>
                <a:t>*</a:t>
              </a:r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2835" y="2840"/>
              <a:ext cx="5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ym typeface="Symbol" panose="05050102010706020507" pitchFamily="18" charset="2"/>
                </a:rPr>
                <a:t>r*</a:t>
              </a:r>
              <a:endParaRPr lang="en-US" altLang="en-US" b="1" i="1">
                <a:sym typeface="Symbol" panose="05050102010706020507" pitchFamily="18" charset="2"/>
              </a:endParaRPr>
            </a:p>
          </p:txBody>
        </p:sp>
        <p:sp>
          <p:nvSpPr>
            <p:cNvPr id="12" name="Text Box 30"/>
            <p:cNvSpPr txBox="1">
              <a:spLocks noChangeArrowheads="1"/>
            </p:cNvSpPr>
            <p:nvPr/>
          </p:nvSpPr>
          <p:spPr bwMode="auto">
            <a:xfrm>
              <a:off x="2676" y="3474"/>
              <a:ext cx="185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sym typeface="Symbol" panose="05050102010706020507" pitchFamily="18" charset="2"/>
                </a:rPr>
                <a:t>Temperature, T</a:t>
              </a:r>
              <a:endParaRPr lang="en-US" altLang="en-US" b="1" i="1">
                <a:sym typeface="Symbol" panose="05050102010706020507" pitchFamily="18" charset="2"/>
              </a:endParaRPr>
            </a:p>
          </p:txBody>
        </p:sp>
      </p:grp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67116" y="766981"/>
            <a:ext cx="48670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Size &amp; free energy of formation </a:t>
            </a:r>
            <a:endParaRPr lang="en-US" alt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of critical nucleus decreases as </a:t>
            </a:r>
            <a:endParaRPr lang="en-US" alt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alt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temperature falls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361348"/>
              </p:ext>
            </p:extLst>
          </p:nvPr>
        </p:nvGraphicFramePr>
        <p:xfrm>
          <a:off x="767116" y="5745629"/>
          <a:ext cx="5299031" cy="52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Acrobat Document" r:id="rId3" imgW="4064040" imgH="235080" progId="Acrobat.Document.DC">
                  <p:embed/>
                </p:oleObj>
              </mc:Choice>
              <mc:Fallback>
                <p:oleObj name="Acrobat Document" r:id="rId3" imgW="4064040" imgH="235080" progId="Acrobat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116" y="5745629"/>
                        <a:ext cx="5299031" cy="52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54747"/>
          <a:stretch/>
        </p:blipFill>
        <p:spPr>
          <a:xfrm>
            <a:off x="964384" y="2557670"/>
            <a:ext cx="4169100" cy="7962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59078"/>
          <a:stretch/>
        </p:blipFill>
        <p:spPr>
          <a:xfrm>
            <a:off x="767116" y="3665831"/>
            <a:ext cx="4289172" cy="9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4309" y="-134601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Rate of nucleation vs. </a:t>
            </a:r>
            <a:r>
              <a:rPr lang="en-GB" altLang="en-US" dirty="0" smtClean="0">
                <a:latin typeface="Symbol" panose="05050102010706020507" pitchFamily="18" charset="2"/>
              </a:rPr>
              <a:t>D</a:t>
            </a:r>
            <a:r>
              <a:rPr lang="en-GB" altLang="en-US" i="1" dirty="0" smtClean="0"/>
              <a:t>T</a:t>
            </a:r>
            <a:endParaRPr lang="en-US" altLang="en-US" dirty="0" smtClean="0"/>
          </a:p>
        </p:txBody>
      </p:sp>
      <p:sp>
        <p:nvSpPr>
          <p:cNvPr id="31748" name="Rectangle 232"/>
          <p:cNvSpPr>
            <a:spLocks noGrp="1" noChangeArrowheads="1"/>
          </p:cNvSpPr>
          <p:nvPr>
            <p:ph type="body" idx="1"/>
          </p:nvPr>
        </p:nvSpPr>
        <p:spPr>
          <a:xfrm>
            <a:off x="840509" y="3644901"/>
            <a:ext cx="6262255" cy="2519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GB" altLang="en-US" sz="2000" dirty="0"/>
              <a:t>When numbers are inserted, theory predicts that significant nucleation rates require </a:t>
            </a:r>
            <a:r>
              <a:rPr lang="en-GB" altLang="en-US" sz="2000" dirty="0" err="1"/>
              <a:t>supercooling</a:t>
            </a:r>
            <a:r>
              <a:rPr lang="en-GB" altLang="en-US" sz="2000" dirty="0"/>
              <a:t> of at least 0.2</a:t>
            </a:r>
            <a:r>
              <a:rPr lang="en-GB" altLang="en-US" sz="2000" i="1" dirty="0"/>
              <a:t>T</a:t>
            </a:r>
            <a:r>
              <a:rPr lang="en-GB" altLang="en-US" sz="2000" i="1" baseline="-25000" dirty="0"/>
              <a:t>m</a:t>
            </a:r>
            <a:r>
              <a:rPr lang="en-GB" altLang="en-US" sz="2000" dirty="0"/>
              <a:t>, e.g.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sz="2000" dirty="0" smtClean="0"/>
              <a:t>In </a:t>
            </a:r>
            <a:r>
              <a:rPr lang="en-GB" altLang="en-US" sz="2000" dirty="0"/>
              <a:t>practice, nucleation occurs at very much smaller </a:t>
            </a:r>
            <a:r>
              <a:rPr lang="en-GB" altLang="en-US" sz="2000" dirty="0">
                <a:latin typeface="Symbol" panose="05050102010706020507" pitchFamily="18" charset="2"/>
              </a:rPr>
              <a:t>D</a:t>
            </a:r>
            <a:r>
              <a:rPr lang="en-GB" altLang="en-US" sz="2000" i="1" dirty="0"/>
              <a:t>T</a:t>
            </a:r>
            <a:r>
              <a:rPr lang="en-GB" altLang="en-US" sz="2000" dirty="0"/>
              <a:t> ( 0.02</a:t>
            </a:r>
            <a:r>
              <a:rPr lang="en-GB" altLang="en-US" sz="2000" i="1" dirty="0"/>
              <a:t>T</a:t>
            </a:r>
            <a:r>
              <a:rPr lang="en-GB" altLang="en-US" sz="2000" i="1" baseline="-25000" dirty="0"/>
              <a:t>m</a:t>
            </a:r>
            <a:r>
              <a:rPr lang="en-GB" altLang="en-US" sz="2000" dirty="0"/>
              <a:t>, i.e. tens of degrees, not hundreds, below </a:t>
            </a:r>
            <a:r>
              <a:rPr lang="en-GB" altLang="en-US" sz="2000" i="1" dirty="0"/>
              <a:t>T</a:t>
            </a:r>
            <a:r>
              <a:rPr lang="en-GB" altLang="en-US" sz="2000" i="1" baseline="-25000" dirty="0"/>
              <a:t>m</a:t>
            </a:r>
            <a:r>
              <a:rPr lang="en-GB" altLang="en-US" sz="2000" dirty="0"/>
              <a:t>).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sz="2000" dirty="0" err="1" smtClean="0"/>
              <a:t>Supercoolings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~0.2</a:t>
            </a:r>
            <a:r>
              <a:rPr lang="en-GB" altLang="en-US" sz="2000" i="1" dirty="0"/>
              <a:t>T</a:t>
            </a:r>
            <a:r>
              <a:rPr lang="en-GB" altLang="en-US" sz="2000" i="1" baseline="-25000" dirty="0"/>
              <a:t>m</a:t>
            </a:r>
            <a:r>
              <a:rPr lang="en-GB" altLang="en-US" sz="2000" dirty="0"/>
              <a:t> are only obtained in, e.g. dispersions of very fine droplets where foreign bodies/impurities are excluded by the smallness of the volume.</a:t>
            </a:r>
            <a:endParaRPr lang="en-US" altLang="en-US" sz="2000" dirty="0"/>
          </a:p>
        </p:txBody>
      </p:sp>
      <p:grpSp>
        <p:nvGrpSpPr>
          <p:cNvPr id="31749" name="Group 55"/>
          <p:cNvGrpSpPr>
            <a:grpSpLocks/>
          </p:cNvGrpSpPr>
          <p:nvPr/>
        </p:nvGrpSpPr>
        <p:grpSpPr bwMode="auto">
          <a:xfrm>
            <a:off x="1681163" y="928689"/>
            <a:ext cx="4826000" cy="2479675"/>
            <a:chOff x="657" y="614"/>
            <a:chExt cx="3402" cy="1562"/>
          </a:xfrm>
        </p:grpSpPr>
        <p:grpSp>
          <p:nvGrpSpPr>
            <p:cNvPr id="31776" name="Group 43"/>
            <p:cNvGrpSpPr>
              <a:grpSpLocks/>
            </p:cNvGrpSpPr>
            <p:nvPr/>
          </p:nvGrpSpPr>
          <p:grpSpPr bwMode="auto">
            <a:xfrm>
              <a:off x="979" y="614"/>
              <a:ext cx="2536" cy="1410"/>
              <a:chOff x="0" y="0"/>
              <a:chExt cx="21892" cy="20000"/>
            </a:xfrm>
          </p:grpSpPr>
          <p:sp>
            <p:nvSpPr>
              <p:cNvPr id="31780" name="Line 44"/>
              <p:cNvSpPr>
                <a:spLocks noChangeShapeType="1"/>
              </p:cNvSpPr>
              <p:nvPr/>
            </p:nvSpPr>
            <p:spPr bwMode="auto">
              <a:xfrm>
                <a:off x="0" y="0"/>
                <a:ext cx="4" cy="199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lg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1" name="Line 45"/>
              <p:cNvSpPr>
                <a:spLocks noChangeShapeType="1"/>
              </p:cNvSpPr>
              <p:nvPr/>
            </p:nvSpPr>
            <p:spPr bwMode="auto">
              <a:xfrm flipH="1">
                <a:off x="0" y="19992"/>
                <a:ext cx="21892" cy="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lg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2" name="Arc 46"/>
              <p:cNvSpPr>
                <a:spLocks/>
              </p:cNvSpPr>
              <p:nvPr/>
            </p:nvSpPr>
            <p:spPr bwMode="auto">
              <a:xfrm flipV="1">
                <a:off x="7636" y="17689"/>
                <a:ext cx="4076" cy="2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3" name="Line 47"/>
              <p:cNvSpPr>
                <a:spLocks noChangeShapeType="1"/>
              </p:cNvSpPr>
              <p:nvPr/>
            </p:nvSpPr>
            <p:spPr bwMode="auto">
              <a:xfrm flipV="1">
                <a:off x="11708" y="3079"/>
                <a:ext cx="516" cy="14618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4" name="Arc 48"/>
              <p:cNvSpPr>
                <a:spLocks/>
              </p:cNvSpPr>
              <p:nvPr/>
            </p:nvSpPr>
            <p:spPr bwMode="auto">
              <a:xfrm flipH="1">
                <a:off x="12220" y="768"/>
                <a:ext cx="2040" cy="23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5" name="Line 49"/>
              <p:cNvSpPr>
                <a:spLocks noChangeShapeType="1"/>
              </p:cNvSpPr>
              <p:nvPr/>
            </p:nvSpPr>
            <p:spPr bwMode="auto">
              <a:xfrm>
                <a:off x="11708" y="17689"/>
                <a:ext cx="4" cy="23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86" name="Line 50"/>
              <p:cNvSpPr>
                <a:spLocks noChangeShapeType="1"/>
              </p:cNvSpPr>
              <p:nvPr/>
            </p:nvSpPr>
            <p:spPr bwMode="auto">
              <a:xfrm flipV="1">
                <a:off x="12220" y="16913"/>
                <a:ext cx="3568" cy="231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stealth" w="med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777" name="Text Box 51"/>
            <p:cNvSpPr txBox="1">
              <a:spLocks noChangeArrowheads="1"/>
            </p:cNvSpPr>
            <p:nvPr/>
          </p:nvSpPr>
          <p:spPr bwMode="auto">
            <a:xfrm>
              <a:off x="657" y="799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400" b="1" i="1" dirty="0" smtClean="0">
                  <a:latin typeface="Times New Roman" panose="02020603050405020304" pitchFamily="18" charset="0"/>
                </a:rPr>
                <a:t>I</a:t>
              </a:r>
              <a:r>
                <a:rPr lang="en-GB" altLang="en-US" sz="2400" b="1" dirty="0" smtClean="0">
                  <a:latin typeface="Times New Roman" panose="02020603050405020304" pitchFamily="18" charset="0"/>
                </a:rPr>
                <a:t>v</a:t>
              </a: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1778" name="Text Box 52"/>
            <p:cNvSpPr txBox="1">
              <a:spLocks noChangeArrowheads="1"/>
            </p:cNvSpPr>
            <p:nvPr/>
          </p:nvSpPr>
          <p:spPr bwMode="auto">
            <a:xfrm>
              <a:off x="3606" y="1888"/>
              <a:ext cx="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400" b="1">
                  <a:latin typeface="Symbol" panose="05050102010706020507" pitchFamily="18" charset="2"/>
                </a:rPr>
                <a:t>D</a:t>
              </a:r>
              <a:r>
                <a:rPr lang="en-GB" altLang="en-US" sz="2400" b="1" i="1">
                  <a:latin typeface="Times New Roman" panose="02020603050405020304" pitchFamily="18" charset="0"/>
                </a:rPr>
                <a:t>T</a:t>
              </a:r>
              <a:endParaRPr lang="en-US" altLang="en-US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31779" name="Text Box 53"/>
            <p:cNvSpPr txBox="1">
              <a:spLocks noChangeArrowheads="1"/>
            </p:cNvSpPr>
            <p:nvPr/>
          </p:nvSpPr>
          <p:spPr bwMode="auto">
            <a:xfrm>
              <a:off x="2744" y="1298"/>
              <a:ext cx="131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/>
                <a:t>Effective nucleation temperature</a:t>
              </a:r>
              <a:endParaRPr lang="en-US" altLang="en-US" sz="2000" b="1"/>
            </a:p>
          </p:txBody>
        </p:sp>
      </p:grpSp>
      <p:graphicFrame>
        <p:nvGraphicFramePr>
          <p:cNvPr id="61671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15467"/>
              </p:ext>
            </p:extLst>
          </p:nvPr>
        </p:nvGraphicFramePr>
        <p:xfrm>
          <a:off x="7536584" y="744461"/>
          <a:ext cx="3743325" cy="1981200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Metal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2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, 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20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GB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Ag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1233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247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Cu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1356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271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Fe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1803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7231854" y="3189333"/>
            <a:ext cx="4862512" cy="3494088"/>
            <a:chOff x="295" y="1570"/>
            <a:chExt cx="3063" cy="2201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620" y="1612"/>
              <a:ext cx="2399" cy="1827"/>
              <a:chOff x="2448" y="2959"/>
              <a:chExt cx="6913" cy="4177"/>
            </a:xfrm>
          </p:grpSpPr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2448" y="7120"/>
                <a:ext cx="6913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 flipV="1">
                <a:off x="2448" y="2959"/>
                <a:ext cx="1" cy="4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Arc 7"/>
              <p:cNvSpPr>
                <a:spLocks/>
              </p:cNvSpPr>
              <p:nvPr/>
            </p:nvSpPr>
            <p:spPr bwMode="auto">
              <a:xfrm flipH="1" flipV="1">
                <a:off x="2568" y="3291"/>
                <a:ext cx="1336" cy="90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Arc 8"/>
              <p:cNvSpPr>
                <a:spLocks/>
              </p:cNvSpPr>
              <p:nvPr/>
            </p:nvSpPr>
            <p:spPr bwMode="auto">
              <a:xfrm>
                <a:off x="3759" y="4191"/>
                <a:ext cx="1305" cy="10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Arc 9"/>
              <p:cNvSpPr>
                <a:spLocks/>
              </p:cNvSpPr>
              <p:nvPr/>
            </p:nvSpPr>
            <p:spPr bwMode="auto">
              <a:xfrm flipH="1">
                <a:off x="2680" y="6081"/>
                <a:ext cx="1179" cy="10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Arc 10"/>
              <p:cNvSpPr>
                <a:spLocks/>
              </p:cNvSpPr>
              <p:nvPr/>
            </p:nvSpPr>
            <p:spPr bwMode="auto">
              <a:xfrm flipV="1">
                <a:off x="3759" y="5213"/>
                <a:ext cx="1297" cy="8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2579" y="5186"/>
                <a:ext cx="586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ash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/>
            </p:nvSpPr>
            <p:spPr bwMode="auto">
              <a:xfrm>
                <a:off x="2448" y="3250"/>
                <a:ext cx="691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ash"/>
                <a:round/>
                <a:headEnd type="none" w="sm" len="lg"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8840" y="3080"/>
                <a:ext cx="1" cy="37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95" y="1570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 b="1" i="1">
                  <a:latin typeface="Times New Roman" panose="02020603050405020304" pitchFamily="18" charset="0"/>
                </a:rPr>
                <a:t>T</a:t>
              </a:r>
              <a:r>
                <a:rPr lang="en-GB" altLang="en-US" sz="2000" b="1" i="1" baseline="-25000">
                  <a:latin typeface="Times New Roman" panose="02020603050405020304" pitchFamily="18" charset="0"/>
                </a:rPr>
                <a:t>m</a:t>
              </a:r>
              <a:endParaRPr lang="en-US" altLang="en-US" sz="2000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2789" y="2795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2000" b="1">
                  <a:latin typeface="Symbol" panose="05050102010706020507" pitchFamily="18" charset="2"/>
                </a:rPr>
                <a:t>D</a:t>
              </a:r>
              <a:r>
                <a:rPr lang="en-GB" altLang="en-US" sz="2000" b="1" i="1">
                  <a:latin typeface="Times New Roman" panose="02020603050405020304" pitchFamily="18" charset="0"/>
                </a:rPr>
                <a:t>T</a:t>
              </a:r>
              <a:endParaRPr lang="en-US" altLang="en-US" sz="2000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336" y="3312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 b="1" i="1">
                  <a:latin typeface="Times New Roman" panose="02020603050405020304" pitchFamily="18" charset="0"/>
                </a:rPr>
                <a:t>T</a:t>
              </a:r>
              <a:r>
                <a:rPr lang="en-GB" altLang="en-US" sz="2000" b="1" i="1" baseline="-25000">
                  <a:latin typeface="Times New Roman" panose="02020603050405020304" pitchFamily="18" charset="0"/>
                </a:rPr>
                <a:t>g</a:t>
              </a:r>
              <a:endParaRPr lang="en-US" altLang="en-US" sz="2000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515" y="1952"/>
              <a:ext cx="13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 dirty="0"/>
                <a:t>Nucleation control</a:t>
              </a:r>
              <a:endParaRPr lang="en-US" altLang="en-US" b="1" dirty="0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555" y="2930"/>
              <a:ext cx="130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b="1"/>
                <a:t>Transport control</a:t>
              </a:r>
              <a:endParaRPr lang="en-US" altLang="en-US" b="1"/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1791" y="3521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Nucleation Rate, </a:t>
              </a:r>
              <a:r>
                <a:rPr lang="en-GB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20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0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71161"/>
            <a:ext cx="10515600" cy="1325563"/>
          </a:xfrm>
        </p:spPr>
        <p:txBody>
          <a:bodyPr/>
          <a:lstStyle/>
          <a:p>
            <a:r>
              <a:rPr lang="en-US" dirty="0" smtClean="0"/>
              <a:t>Heterogeneous nucleation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5" y="268313"/>
            <a:ext cx="4609777" cy="2534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07" y="3010509"/>
            <a:ext cx="2566693" cy="2648558"/>
          </a:xfrm>
          <a:prstGeom prst="rect">
            <a:avLst/>
          </a:prstGeom>
        </p:spPr>
      </p:pic>
      <p:sp>
        <p:nvSpPr>
          <p:cNvPr id="6" name="Rectangle 64"/>
          <p:cNvSpPr txBox="1">
            <a:spLocks noChangeArrowheads="1"/>
          </p:cNvSpPr>
          <p:nvPr/>
        </p:nvSpPr>
        <p:spPr>
          <a:xfrm>
            <a:off x="1118178" y="1678277"/>
            <a:ext cx="4451349" cy="354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2000" dirty="0" smtClean="0"/>
              <a:t>At equilibrium,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2000" dirty="0" smtClean="0"/>
              <a:t>	</a:t>
            </a:r>
            <a:endParaRPr lang="en-US" altLang="en-US" sz="1000" dirty="0" smtClean="0">
              <a:solidFill>
                <a:srgbClr val="000099"/>
              </a:solidFill>
              <a:latin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en-GB" altLang="en-US" sz="2000" dirty="0" smtClean="0"/>
              <a:t>As before, </a:t>
            </a:r>
            <a:r>
              <a:rPr lang="en-GB" altLang="en-US" sz="2000" dirty="0" smtClean="0">
                <a:latin typeface="Symbol" panose="05050102010706020507" pitchFamily="18" charset="2"/>
              </a:rPr>
              <a:t>D</a:t>
            </a:r>
            <a:r>
              <a:rPr lang="en-GB" altLang="en-US" sz="2000" i="1" dirty="0" smtClean="0"/>
              <a:t>G</a:t>
            </a:r>
            <a:r>
              <a:rPr lang="en-GB" altLang="en-US" sz="2000" dirty="0" smtClean="0"/>
              <a:t> of nucleation involves surface &amp; volume terms:</a:t>
            </a:r>
          </a:p>
          <a:p>
            <a:pPr>
              <a:lnSpc>
                <a:spcPct val="80000"/>
              </a:lnSpc>
            </a:pPr>
            <a:endParaRPr lang="en-US" altLang="en-US" sz="800" dirty="0" smtClean="0"/>
          </a:p>
          <a:p>
            <a:pPr lvl="1">
              <a:lnSpc>
                <a:spcPct val="80000"/>
              </a:lnSpc>
            </a:pPr>
            <a:r>
              <a:rPr lang="en-GB" altLang="en-US" sz="1800" dirty="0" smtClean="0"/>
              <a:t>1) 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top surface area of the sphere cap </a:t>
            </a:r>
            <a:br>
              <a:rPr lang="en-GB" altLang="en-US" sz="1800" dirty="0" smtClean="0"/>
            </a:br>
            <a:r>
              <a:rPr lang="en-GB" altLang="en-US" sz="1800" b="1" dirty="0" smtClean="0"/>
              <a:t>	</a:t>
            </a:r>
            <a:r>
              <a:rPr lang="en-GB" altLang="en-US" sz="1800" dirty="0" smtClean="0">
                <a:solidFill>
                  <a:srgbClr val="000099"/>
                </a:solidFill>
              </a:rPr>
              <a:t>= 2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1800" i="1" dirty="0" smtClean="0">
                <a:solidFill>
                  <a:srgbClr val="000099"/>
                </a:solidFill>
              </a:rPr>
              <a:t>r</a:t>
            </a:r>
            <a:r>
              <a:rPr lang="en-GB" altLang="en-US" sz="1800" baseline="30000" dirty="0" smtClean="0">
                <a:solidFill>
                  <a:srgbClr val="000099"/>
                </a:solidFill>
              </a:rPr>
              <a:t>2</a:t>
            </a:r>
            <a:r>
              <a:rPr lang="en-GB" altLang="en-US" sz="1800" dirty="0" smtClean="0">
                <a:solidFill>
                  <a:srgbClr val="000099"/>
                </a:solidFill>
              </a:rPr>
              <a:t>(1-cos 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q</a:t>
            </a:r>
            <a:r>
              <a:rPr lang="en-GB" altLang="en-US" sz="1800" dirty="0" smtClean="0">
                <a:solidFill>
                  <a:srgbClr val="000099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altLang="en-US" sz="1000" dirty="0" smtClean="0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sz="1800" dirty="0" smtClean="0"/>
              <a:t>2) Flat surface area of the sphere cap</a:t>
            </a:r>
            <a:br>
              <a:rPr lang="en-GB" altLang="en-US" sz="1800" dirty="0" smtClean="0"/>
            </a:br>
            <a:r>
              <a:rPr lang="en-GB" altLang="en-US" sz="1800" b="1" dirty="0" smtClean="0"/>
              <a:t>	</a:t>
            </a:r>
            <a:r>
              <a:rPr lang="en-GB" altLang="en-US" sz="1800" i="1" dirty="0" smtClean="0">
                <a:solidFill>
                  <a:srgbClr val="000099"/>
                </a:solidFill>
              </a:rPr>
              <a:t>=</a:t>
            </a:r>
            <a:r>
              <a:rPr lang="en-GB" altLang="en-US" sz="1800" dirty="0" smtClean="0">
                <a:solidFill>
                  <a:srgbClr val="000099"/>
                </a:solidFill>
              </a:rPr>
              <a:t> 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1800" i="1" dirty="0" smtClean="0">
                <a:solidFill>
                  <a:srgbClr val="000099"/>
                </a:solidFill>
              </a:rPr>
              <a:t>r</a:t>
            </a:r>
            <a:r>
              <a:rPr lang="en-GB" altLang="en-US" sz="1800" baseline="30000" dirty="0" smtClean="0">
                <a:solidFill>
                  <a:srgbClr val="000099"/>
                </a:solidFill>
              </a:rPr>
              <a:t>2</a:t>
            </a:r>
            <a:r>
              <a:rPr lang="en-GB" altLang="en-US" sz="1800" dirty="0" smtClean="0">
                <a:solidFill>
                  <a:srgbClr val="000099"/>
                </a:solidFill>
              </a:rPr>
              <a:t>(1-cos</a:t>
            </a:r>
            <a:r>
              <a:rPr lang="en-GB" altLang="en-US" sz="1800" baseline="30000" dirty="0" smtClean="0">
                <a:solidFill>
                  <a:srgbClr val="000099"/>
                </a:solidFill>
              </a:rPr>
              <a:t>2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q</a:t>
            </a:r>
            <a:r>
              <a:rPr lang="en-GB" altLang="en-US" sz="1800" dirty="0" smtClean="0">
                <a:solidFill>
                  <a:srgbClr val="000099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altLang="en-US" sz="1000" b="1" dirty="0" smtClean="0">
              <a:solidFill>
                <a:srgbClr val="0000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altLang="en-US" sz="1800" b="1" dirty="0" smtClean="0"/>
              <a:t>3) Volume of the crystal nucleus </a:t>
            </a:r>
            <a:br>
              <a:rPr lang="en-GB" altLang="en-US" sz="1800" b="1" dirty="0" smtClean="0"/>
            </a:br>
            <a:r>
              <a:rPr lang="en-GB" altLang="en-US" sz="1800" dirty="0" smtClean="0"/>
              <a:t>	</a:t>
            </a:r>
            <a:r>
              <a:rPr lang="en-GB" altLang="en-US" sz="1800" dirty="0" err="1" smtClean="0"/>
              <a:t>Vn</a:t>
            </a:r>
            <a:r>
              <a:rPr lang="en-GB" altLang="en-US" sz="1800" dirty="0" smtClean="0"/>
              <a:t>= 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1800" i="1" dirty="0" smtClean="0">
                <a:solidFill>
                  <a:srgbClr val="000099"/>
                </a:solidFill>
              </a:rPr>
              <a:t>r</a:t>
            </a:r>
            <a:r>
              <a:rPr lang="en-GB" altLang="en-US" sz="1600" baseline="30000" dirty="0" smtClean="0">
                <a:solidFill>
                  <a:srgbClr val="000099"/>
                </a:solidFill>
              </a:rPr>
              <a:t>3</a:t>
            </a:r>
            <a:r>
              <a:rPr lang="en-GB" altLang="en-US" sz="1800" dirty="0" smtClean="0">
                <a:solidFill>
                  <a:srgbClr val="000099"/>
                </a:solidFill>
              </a:rPr>
              <a:t>(2-3cos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q</a:t>
            </a:r>
            <a:r>
              <a:rPr lang="en-GB" altLang="en-US" sz="1800" dirty="0" smtClean="0">
                <a:solidFill>
                  <a:srgbClr val="000099"/>
                </a:solidFill>
              </a:rPr>
              <a:t>+cos</a:t>
            </a:r>
            <a:r>
              <a:rPr lang="en-GB" altLang="en-US" sz="1800" baseline="30000" dirty="0" smtClean="0">
                <a:solidFill>
                  <a:srgbClr val="000099"/>
                </a:solidFill>
              </a:rPr>
              <a:t>3</a:t>
            </a:r>
            <a:r>
              <a:rPr lang="en-GB" altLang="en-US" sz="1800" dirty="0" smtClean="0">
                <a:solidFill>
                  <a:srgbClr val="000099"/>
                </a:solidFill>
                <a:latin typeface="Symbol" panose="05050102010706020507" pitchFamily="18" charset="2"/>
              </a:rPr>
              <a:t>q</a:t>
            </a:r>
            <a:r>
              <a:rPr lang="en-GB" altLang="en-US" sz="1800" dirty="0" smtClean="0">
                <a:solidFill>
                  <a:srgbClr val="000099"/>
                </a:solidFill>
              </a:rPr>
              <a:t>)/3</a:t>
            </a:r>
            <a:endParaRPr lang="en-GB" alt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52" y="1591045"/>
            <a:ext cx="2995082" cy="603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5409335"/>
            <a:ext cx="7783248" cy="37658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2111"/>
              </p:ext>
            </p:extLst>
          </p:nvPr>
        </p:nvGraphicFramePr>
        <p:xfrm>
          <a:off x="785091" y="6107420"/>
          <a:ext cx="10919872" cy="43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Acrobat Document" r:id="rId7" imgW="6915113" imgH="272734" progId="Acrobat.Document.DC">
                  <p:embed/>
                </p:oleObj>
              </mc:Choice>
              <mc:Fallback>
                <p:oleObj name="Acrobat Document" r:id="rId7" imgW="6915113" imgH="272734" progId="Acrobat.Document.DC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091" y="6107420"/>
                        <a:ext cx="10919872" cy="43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3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57" y="3889348"/>
            <a:ext cx="6501901" cy="1655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2" y="1012459"/>
            <a:ext cx="6491870" cy="163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3072" y="2882380"/>
            <a:ext cx="16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 r = r*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958" y="2948685"/>
            <a:ext cx="1185952" cy="903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20937" y="3103421"/>
            <a:ext cx="62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</a:t>
            </a:r>
            <a:endParaRPr lang="en-GB" sz="3600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8307897" y="3731489"/>
            <a:ext cx="3198099" cy="2745903"/>
            <a:chOff x="113" y="1752"/>
            <a:chExt cx="2359" cy="2148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40" y="1752"/>
              <a:ext cx="1" cy="18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340" y="3611"/>
              <a:ext cx="204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Arc 10"/>
            <p:cNvSpPr>
              <a:spLocks/>
            </p:cNvSpPr>
            <p:nvPr/>
          </p:nvSpPr>
          <p:spPr bwMode="auto">
            <a:xfrm flipV="1">
              <a:off x="1274" y="3396"/>
              <a:ext cx="498" cy="2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1771" y="2038"/>
              <a:ext cx="63" cy="13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Arc 12"/>
            <p:cNvSpPr>
              <a:spLocks/>
            </p:cNvSpPr>
            <p:nvPr/>
          </p:nvSpPr>
          <p:spPr bwMode="auto">
            <a:xfrm flipH="1">
              <a:off x="1833" y="1823"/>
              <a:ext cx="250" cy="2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771" y="3397"/>
              <a:ext cx="1" cy="2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Arc 14"/>
            <p:cNvSpPr>
              <a:spLocks/>
            </p:cNvSpPr>
            <p:nvPr/>
          </p:nvSpPr>
          <p:spPr bwMode="auto">
            <a:xfrm flipV="1">
              <a:off x="340" y="3326"/>
              <a:ext cx="311" cy="2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rc 15"/>
            <p:cNvSpPr>
              <a:spLocks/>
            </p:cNvSpPr>
            <p:nvPr/>
          </p:nvSpPr>
          <p:spPr bwMode="auto">
            <a:xfrm flipH="1">
              <a:off x="651" y="2979"/>
              <a:ext cx="250" cy="3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rc 16"/>
            <p:cNvSpPr>
              <a:spLocks/>
            </p:cNvSpPr>
            <p:nvPr/>
          </p:nvSpPr>
          <p:spPr bwMode="auto">
            <a:xfrm>
              <a:off x="838" y="2979"/>
              <a:ext cx="311" cy="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340" y="2181"/>
              <a:ext cx="1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40" y="2825"/>
              <a:ext cx="5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900" y="2539"/>
              <a:ext cx="0" cy="4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837" y="3612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400" b="1" i="1">
                  <a:latin typeface="Symbol" panose="05050102010706020507" pitchFamily="18" charset="2"/>
                </a:rPr>
                <a:t>D</a:t>
              </a:r>
              <a:r>
                <a:rPr lang="en-GB" altLang="en-US" sz="2400" b="1" i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748" y="1929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b="1" dirty="0">
                  <a:latin typeface="Times New Roman" panose="02020603050405020304" pitchFamily="18" charset="0"/>
                </a:rPr>
                <a:t>~0.2</a:t>
              </a:r>
              <a:r>
                <a:rPr lang="en-GB" altLang="en-US" b="1" i="1" dirty="0">
                  <a:latin typeface="Times New Roman" panose="02020603050405020304" pitchFamily="18" charset="0"/>
                </a:rPr>
                <a:t>T</a:t>
              </a:r>
              <a:r>
                <a:rPr lang="en-GB" altLang="en-US" b="1" i="1" baseline="-250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94" y="2568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b="1">
                  <a:latin typeface="Times New Roman" panose="02020603050405020304" pitchFamily="18" charset="0"/>
                </a:rPr>
                <a:t>~0.02</a:t>
              </a:r>
              <a:r>
                <a:rPr lang="en-GB" altLang="en-US" b="1" i="1">
                  <a:latin typeface="Times New Roman" panose="02020603050405020304" pitchFamily="18" charset="0"/>
                </a:rPr>
                <a:t>T</a:t>
              </a:r>
              <a:r>
                <a:rPr lang="en-GB" altLang="en-US" b="1" i="1" baseline="-250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13" y="2432"/>
              <a:ext cx="4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400" b="1" i="1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1746" y="2523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b="1">
                  <a:latin typeface="Times New Roman" panose="02020603050405020304" pitchFamily="18" charset="0"/>
                </a:rPr>
                <a:t>Homo.</a:t>
              </a:r>
              <a:endParaRPr lang="en-GB" altLang="en-US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521" y="3294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b="1">
                  <a:latin typeface="Times New Roman" panose="02020603050405020304" pitchFamily="18" charset="0"/>
                </a:rPr>
                <a:t>Het.</a:t>
              </a:r>
              <a:endParaRPr lang="en-GB" altLang="en-US" b="1" i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21242" y="5792991"/>
            <a:ext cx="6096000" cy="6709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zh-CN" dirty="0">
                <a:ea typeface="宋体" panose="02010600030101010101" pitchFamily="2" charset="-122"/>
              </a:rPr>
              <a:t>Note: as  </a:t>
            </a:r>
            <a:r>
              <a:rPr lang="en-GB" altLang="zh-CN" i="1" dirty="0" smtClean="0">
                <a:latin typeface="Symbol" panose="05050102010706020507" pitchFamily="18" charset="2"/>
                <a:ea typeface="宋体" panose="02010600030101010101" pitchFamily="2" charset="-122"/>
              </a:rPr>
              <a:t>q = </a:t>
            </a:r>
            <a:r>
              <a:rPr lang="en-GB" altLang="zh-CN" dirty="0" smtClean="0">
                <a:ea typeface="宋体" panose="02010600030101010101" pitchFamily="2" charset="-122"/>
              </a:rPr>
              <a:t>     </a:t>
            </a:r>
            <a:r>
              <a:rPr lang="en-GB" altLang="zh-CN" dirty="0">
                <a:ea typeface="宋体" panose="02010600030101010101" pitchFamily="2" charset="-122"/>
              </a:rPr>
              <a:t>180°,    </a:t>
            </a:r>
            <a:r>
              <a:rPr lang="en-GB" altLang="zh-CN" dirty="0" smtClean="0">
                <a:ea typeface="宋体" panose="02010600030101010101" pitchFamily="2" charset="-122"/>
              </a:rPr>
              <a:t>    </a:t>
            </a:r>
            <a:r>
              <a:rPr lang="en-GB" altLang="zh-CN" i="1" dirty="0">
                <a:ea typeface="宋体" panose="02010600030101010101" pitchFamily="2" charset="-122"/>
              </a:rPr>
              <a:t>G</a:t>
            </a:r>
            <a:r>
              <a:rPr lang="en-GB" altLang="zh-CN" baseline="30000" dirty="0">
                <a:ea typeface="宋体" panose="02010600030101010101" pitchFamily="2" charset="-122"/>
              </a:rPr>
              <a:t>*</a:t>
            </a:r>
            <a:r>
              <a:rPr lang="en-GB" altLang="zh-CN" dirty="0">
                <a:ea typeface="宋体" panose="02010600030101010101" pitchFamily="2" charset="-122"/>
              </a:rPr>
              <a:t>(het)	=</a:t>
            </a:r>
            <a:r>
              <a:rPr lang="en-GB" altLang="zh-CN" dirty="0" smtClean="0">
                <a:ea typeface="宋体" panose="02010600030101010101" pitchFamily="2" charset="-122"/>
              </a:rPr>
              <a:t>     G</a:t>
            </a:r>
            <a:r>
              <a:rPr lang="en-GB" altLang="zh-CN" dirty="0">
                <a:ea typeface="宋体" panose="02010600030101010101" pitchFamily="2" charset="-122"/>
              </a:rPr>
              <a:t>*(</a:t>
            </a:r>
            <a:r>
              <a:rPr lang="en-GB" altLang="zh-CN" dirty="0" err="1">
                <a:ea typeface="宋体" panose="02010600030101010101" pitchFamily="2" charset="-122"/>
              </a:rPr>
              <a:t>hom</a:t>
            </a:r>
            <a:r>
              <a:rPr lang="en-GB" altLang="zh-CN" dirty="0">
                <a:ea typeface="宋体" panose="02010600030101010101" pitchFamily="2" charset="-122"/>
              </a:rPr>
              <a:t>)</a:t>
            </a:r>
            <a:br>
              <a:rPr lang="en-GB" altLang="zh-CN" dirty="0">
                <a:ea typeface="宋体" panose="02010600030101010101" pitchFamily="2" charset="-122"/>
              </a:rPr>
            </a:br>
            <a:endParaRPr lang="en-GB" altLang="zh-CN" sz="1100" dirty="0"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dirty="0" err="1">
                <a:ea typeface="宋体" panose="02010600030101010101" pitchFamily="2" charset="-122"/>
              </a:rPr>
              <a:t>Hom</a:t>
            </a:r>
            <a:r>
              <a:rPr lang="en-GB" altLang="zh-CN" dirty="0">
                <a:ea typeface="宋体" panose="02010600030101010101" pitchFamily="2" charset="-122"/>
              </a:rPr>
              <a:t>. nucleation is a special case of het. nucleation.</a:t>
            </a: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73" y="668799"/>
            <a:ext cx="3374785" cy="24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345</Words>
  <Application>Microsoft Office PowerPoint</Application>
  <PresentationFormat>Widescreen</PresentationFormat>
  <Paragraphs>85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宋体</vt:lpstr>
      <vt:lpstr>Arial</vt:lpstr>
      <vt:lpstr>Calibri</vt:lpstr>
      <vt:lpstr>Calibri Light</vt:lpstr>
      <vt:lpstr>Comic Sans MS</vt:lpstr>
      <vt:lpstr>Symbol</vt:lpstr>
      <vt:lpstr>Times</vt:lpstr>
      <vt:lpstr>Times New Roman</vt:lpstr>
      <vt:lpstr>Office Theme</vt:lpstr>
      <vt:lpstr>Acrobat Document</vt:lpstr>
      <vt:lpstr>Phase transitions  Nucleation </vt:lpstr>
      <vt:lpstr>Nucleation of  from </vt:lpstr>
      <vt:lpstr>Homogeneous nucleation</vt:lpstr>
      <vt:lpstr>Strain energy is a barrier for the transition</vt:lpstr>
      <vt:lpstr>The nucleation rate per unit volume </vt:lpstr>
      <vt:lpstr>PowerPoint Presentation</vt:lpstr>
      <vt:lpstr>Rate of nucleation vs. DT</vt:lpstr>
      <vt:lpstr>Heterogeneous nucleation</vt:lpstr>
      <vt:lpstr>PowerPoint Presentation</vt:lpstr>
      <vt:lpstr>Solidification: Nucleation Types</vt:lpstr>
      <vt:lpstr>PowerPoint Presentation</vt:lpstr>
      <vt:lpstr>PowerPoint Presentation</vt:lpstr>
      <vt:lpstr>PBL one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diffusion</dc:title>
  <dc:creator>H.K.D.H. Bhadeshia</dc:creator>
  <cp:lastModifiedBy>Haixue Yan</cp:lastModifiedBy>
  <cp:revision>97</cp:revision>
  <dcterms:created xsi:type="dcterms:W3CDTF">2022-09-23T00:37:00Z</dcterms:created>
  <dcterms:modified xsi:type="dcterms:W3CDTF">2022-11-18T12:52:34Z</dcterms:modified>
</cp:coreProperties>
</file>