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80" r:id="rId2"/>
    <p:sldId id="381" r:id="rId3"/>
    <p:sldId id="385" r:id="rId4"/>
    <p:sldId id="256" r:id="rId5"/>
    <p:sldId id="320" r:id="rId6"/>
    <p:sldId id="369" r:id="rId7"/>
    <p:sldId id="323" r:id="rId8"/>
    <p:sldId id="386" r:id="rId9"/>
    <p:sldId id="368" r:id="rId10"/>
    <p:sldId id="301" r:id="rId11"/>
    <p:sldId id="376" r:id="rId12"/>
    <p:sldId id="371" r:id="rId13"/>
    <p:sldId id="780" r:id="rId14"/>
    <p:sldId id="782" r:id="rId15"/>
    <p:sldId id="781" r:id="rId16"/>
    <p:sldId id="372" r:id="rId17"/>
    <p:sldId id="7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CF42A-FE41-3247-B8B9-70C339AEAC33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3A0D-4636-F745-B723-99EE7514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AD4BD-F694-E04A-8306-E03BA4C0CEA3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6BE36-081B-D10F-F941-8DDBD6E6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176338-BEE8-AD87-63A9-9A4649A28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AD4BD-F694-E04A-8306-E03BA4C0CEA3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686F32B-9656-D2B8-57D1-EA753B78C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ADD93C-6171-2C61-0CA3-308712B2F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675BA-9ED8-4C40-9C93-0477F41B3EE8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F0EAA-AF8F-7944-A1F7-CCCD5B9A1A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6EBA-35B4-70E5-F028-596FBF02F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43B59-B162-32F5-F767-F4B7A7A98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D008-4E80-24F5-CC28-28EC3B8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62E8-A402-8952-916A-E351BD81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858E-D790-1998-31C7-239A2DDB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9A67-CF8A-D485-E160-B7EB28FE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C9832-8F5B-63BA-4215-AD8EB644E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8EC0-C55A-39F1-60DA-C4900464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B66D-A00B-7B05-03AC-A7AAB87C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E03C-47BF-68E0-17C7-AA58E191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4C0A1-9684-F389-B0D2-3BDE66F5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2774B-0D1B-007C-4418-1506CF470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2350-E284-96DF-AE82-3EF38996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238C-1070-7EC3-9571-6051E23D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B6137-B54E-A848-C5B5-E12A68AC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C1D8-857A-A04A-3984-0643636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A8AE-A4A8-0AB7-9CF2-982FD817A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7B4B4-BF49-90A6-D365-7DD6F3F6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47877-EE81-95F7-938F-8143A759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D3DD6-0DD0-4E64-A321-BD224439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7B9F-E8FF-29F0-B567-26C406F7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1F91-8420-85AE-2092-78524FA99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E856-E7D1-5B0E-AC76-D2630502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F688D-C02E-02A6-7CDC-CAA51549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0898-9035-2EAB-B9F5-46082660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AC9B-35BA-C6CC-5416-E60A3D0D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FB43-EF61-5FCA-7D21-2957DFC72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90916-4A31-8E72-A2E7-1436DDC5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45652-D749-4F5A-B802-01F1F987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EB84D-1463-6922-D4EB-DD481F3A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0E3B0-D964-A8E2-ECE3-CDF4D04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0013-E37A-977C-A25B-5DB7209F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4B360-DC4F-9980-2FB1-910DA91E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8F8AB-D605-DCED-9170-4ED87131C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E6B50-6473-8938-4D3D-B521EFA79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8986D-F7C5-EC52-F399-A61DA543D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56FE6-3412-DE01-FEDB-5248C9D3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C6853-0507-77A7-A2E8-41C8584D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F3A18-99B7-86BB-614E-EE2DA240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7040-27B8-0FD7-C386-B121FE10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5D4EF-B4EC-962A-E513-1E978CFD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753EE-8291-4155-0416-7A79EFE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FB042-B694-4A7C-58A2-306981F3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2580D-1C07-C7CB-457B-EB21FA86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BC7EC-C832-A472-98A1-91588862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61F9-2ED3-D308-4C0E-AE31A55B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B0E-BA2F-EDD9-A985-B664B8B3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264E-8DD4-2B90-A380-37E92E5F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B6E9E-09A2-B9FF-9228-E2EE17D5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44421-978C-AFE5-3FF9-03F062AF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23DF4-C340-1668-889C-C9D46A75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73464-749D-4F05-476B-47C801F1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AEB5-8101-FAF5-4087-07312121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AD056-477E-3913-6A4F-EBA4A2E4B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1F370-6275-67E6-A1CC-285ADFCA6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E7438-B59F-7F5C-799B-BEB94F4B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1D4D9-8006-C36C-2E49-A9D43443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D9FC1-D6A7-CE98-0AF8-025BABC1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B7A65-F151-1689-C3B5-FC047B57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0FCA2-EA2D-89A8-DEB6-B28E7F8BD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68C9-CBEF-5D76-A4FE-9A4FD2AA8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66F5C-9CD6-F347-89F3-A2D813535B3C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DF44-CCB2-6710-FCB2-5B7642807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31E5-1B30-4EF8-8FB5-9ACFC70F3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C8FD5-33D3-044B-A889-259C25A6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ED6EA-8030-264B-8B30-2F7A3D45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1" y="0"/>
            <a:ext cx="4038885" cy="5349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005FF-0E2C-C046-BFD8-ABF8DF50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316535"/>
            <a:ext cx="2970569" cy="13261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FDBD8-F86A-D7AE-3BB9-165BD0DBF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568" y="169378"/>
            <a:ext cx="3211123" cy="5002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63CEAD-9302-3069-23E4-5DA861F0E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366" y="4769827"/>
            <a:ext cx="2558393" cy="1918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AEC26-44C5-41C6-0C7C-71BE8B1C9686}"/>
              </a:ext>
            </a:extLst>
          </p:cNvPr>
          <p:cNvSpPr txBox="1"/>
          <p:nvPr/>
        </p:nvSpPr>
        <p:spPr>
          <a:xfrm>
            <a:off x="293077" y="2316473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1822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177DE-97CE-AA57-A76E-84D2542A06BA}"/>
              </a:ext>
            </a:extLst>
          </p:cNvPr>
          <p:cNvSpPr txBox="1"/>
          <p:nvPr/>
        </p:nvSpPr>
        <p:spPr>
          <a:xfrm>
            <a:off x="9870831" y="272111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1827</a:t>
            </a:r>
          </a:p>
        </p:txBody>
      </p:sp>
    </p:spTree>
    <p:extLst>
      <p:ext uri="{BB962C8B-B14F-4D97-AF65-F5344CB8AC3E}">
        <p14:creationId xmlns:p14="http://schemas.microsoft.com/office/powerpoint/2010/main" val="387855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4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" name="Line 5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571751" y="565150"/>
            <a:ext cx="4225925" cy="383063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10"/>
          <p:cNvSpPr>
            <a:spLocks/>
          </p:cNvSpPr>
          <p:nvPr/>
        </p:nvSpPr>
        <p:spPr bwMode="auto">
          <a:xfrm>
            <a:off x="2592388" y="1211264"/>
            <a:ext cx="3808412" cy="3163887"/>
          </a:xfrm>
          <a:custGeom>
            <a:avLst/>
            <a:gdLst>
              <a:gd name="T0" fmla="*/ 41275 w 2399"/>
              <a:gd name="T1" fmla="*/ 0 h 1993"/>
              <a:gd name="T2" fmla="*/ 146050 w 2399"/>
              <a:gd name="T3" fmla="*/ 41275 h 1993"/>
              <a:gd name="T4" fmla="*/ 269875 w 2399"/>
              <a:gd name="T5" fmla="*/ 104775 h 1993"/>
              <a:gd name="T6" fmla="*/ 415925 w 2399"/>
              <a:gd name="T7" fmla="*/ 187325 h 1993"/>
              <a:gd name="T8" fmla="*/ 561975 w 2399"/>
              <a:gd name="T9" fmla="*/ 269875 h 1993"/>
              <a:gd name="T10" fmla="*/ 644525 w 2399"/>
              <a:gd name="T11" fmla="*/ 333375 h 1993"/>
              <a:gd name="T12" fmla="*/ 728662 w 2399"/>
              <a:gd name="T13" fmla="*/ 395287 h 1993"/>
              <a:gd name="T14" fmla="*/ 811212 w 2399"/>
              <a:gd name="T15" fmla="*/ 436562 h 1993"/>
              <a:gd name="T16" fmla="*/ 895350 w 2399"/>
              <a:gd name="T17" fmla="*/ 500062 h 1993"/>
              <a:gd name="T18" fmla="*/ 977900 w 2399"/>
              <a:gd name="T19" fmla="*/ 561975 h 1993"/>
              <a:gd name="T20" fmla="*/ 1082675 w 2399"/>
              <a:gd name="T21" fmla="*/ 646112 h 1993"/>
              <a:gd name="T22" fmla="*/ 1165225 w 2399"/>
              <a:gd name="T23" fmla="*/ 708025 h 1993"/>
              <a:gd name="T24" fmla="*/ 1270000 w 2399"/>
              <a:gd name="T25" fmla="*/ 790575 h 1993"/>
              <a:gd name="T26" fmla="*/ 1373187 w 2399"/>
              <a:gd name="T27" fmla="*/ 854075 h 1993"/>
              <a:gd name="T28" fmla="*/ 1457325 w 2399"/>
              <a:gd name="T29" fmla="*/ 936625 h 1993"/>
              <a:gd name="T30" fmla="*/ 1560512 w 2399"/>
              <a:gd name="T31" fmla="*/ 1020762 h 1993"/>
              <a:gd name="T32" fmla="*/ 1665287 w 2399"/>
              <a:gd name="T33" fmla="*/ 1082675 h 1993"/>
              <a:gd name="T34" fmla="*/ 1768475 w 2399"/>
              <a:gd name="T35" fmla="*/ 1165225 h 1993"/>
              <a:gd name="T36" fmla="*/ 1852612 w 2399"/>
              <a:gd name="T37" fmla="*/ 1249362 h 1993"/>
              <a:gd name="T38" fmla="*/ 1955800 w 2399"/>
              <a:gd name="T39" fmla="*/ 1331912 h 1993"/>
              <a:gd name="T40" fmla="*/ 2060575 w 2399"/>
              <a:gd name="T41" fmla="*/ 1416050 h 1993"/>
              <a:gd name="T42" fmla="*/ 2165350 w 2399"/>
              <a:gd name="T43" fmla="*/ 1519237 h 1993"/>
              <a:gd name="T44" fmla="*/ 2247900 w 2399"/>
              <a:gd name="T45" fmla="*/ 1603375 h 1993"/>
              <a:gd name="T46" fmla="*/ 2352675 w 2399"/>
              <a:gd name="T47" fmla="*/ 1685925 h 1993"/>
              <a:gd name="T48" fmla="*/ 2455862 w 2399"/>
              <a:gd name="T49" fmla="*/ 1770062 h 1993"/>
              <a:gd name="T50" fmla="*/ 2540000 w 2399"/>
              <a:gd name="T51" fmla="*/ 1852612 h 1993"/>
              <a:gd name="T52" fmla="*/ 2643187 w 2399"/>
              <a:gd name="T53" fmla="*/ 1936750 h 1993"/>
              <a:gd name="T54" fmla="*/ 2727325 w 2399"/>
              <a:gd name="T55" fmla="*/ 2019300 h 1993"/>
              <a:gd name="T56" fmla="*/ 2830512 w 2399"/>
              <a:gd name="T57" fmla="*/ 2101850 h 1993"/>
              <a:gd name="T58" fmla="*/ 2914650 w 2399"/>
              <a:gd name="T59" fmla="*/ 2185987 h 1993"/>
              <a:gd name="T60" fmla="*/ 2997200 w 2399"/>
              <a:gd name="T61" fmla="*/ 2268537 h 1993"/>
              <a:gd name="T62" fmla="*/ 3081337 w 2399"/>
              <a:gd name="T63" fmla="*/ 2352675 h 1993"/>
              <a:gd name="T64" fmla="*/ 3246437 w 2399"/>
              <a:gd name="T65" fmla="*/ 2519362 h 1993"/>
              <a:gd name="T66" fmla="*/ 3392487 w 2399"/>
              <a:gd name="T67" fmla="*/ 2665412 h 1993"/>
              <a:gd name="T68" fmla="*/ 3517900 w 2399"/>
              <a:gd name="T69" fmla="*/ 2809875 h 1993"/>
              <a:gd name="T70" fmla="*/ 3643312 w 2399"/>
              <a:gd name="T71" fmla="*/ 2935287 h 1993"/>
              <a:gd name="T72" fmla="*/ 3725862 w 2399"/>
              <a:gd name="T73" fmla="*/ 3060700 h 1993"/>
              <a:gd name="T74" fmla="*/ 3808412 w 2399"/>
              <a:gd name="T75" fmla="*/ 3163887 h 19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99" h="1993">
                <a:moveTo>
                  <a:pt x="0" y="0"/>
                </a:moveTo>
                <a:lnTo>
                  <a:pt x="26" y="0"/>
                </a:lnTo>
                <a:lnTo>
                  <a:pt x="52" y="13"/>
                </a:lnTo>
                <a:lnTo>
                  <a:pt x="92" y="26"/>
                </a:lnTo>
                <a:lnTo>
                  <a:pt x="131" y="52"/>
                </a:lnTo>
                <a:lnTo>
                  <a:pt x="170" y="66"/>
                </a:lnTo>
                <a:lnTo>
                  <a:pt x="210" y="92"/>
                </a:lnTo>
                <a:lnTo>
                  <a:pt x="262" y="118"/>
                </a:lnTo>
                <a:lnTo>
                  <a:pt x="302" y="144"/>
                </a:lnTo>
                <a:lnTo>
                  <a:pt x="354" y="170"/>
                </a:lnTo>
                <a:lnTo>
                  <a:pt x="380" y="197"/>
                </a:lnTo>
                <a:lnTo>
                  <a:pt x="406" y="210"/>
                </a:lnTo>
                <a:lnTo>
                  <a:pt x="433" y="223"/>
                </a:lnTo>
                <a:lnTo>
                  <a:pt x="459" y="249"/>
                </a:lnTo>
                <a:lnTo>
                  <a:pt x="485" y="262"/>
                </a:lnTo>
                <a:lnTo>
                  <a:pt x="511" y="275"/>
                </a:lnTo>
                <a:lnTo>
                  <a:pt x="538" y="302"/>
                </a:lnTo>
                <a:lnTo>
                  <a:pt x="564" y="315"/>
                </a:lnTo>
                <a:lnTo>
                  <a:pt x="590" y="341"/>
                </a:lnTo>
                <a:lnTo>
                  <a:pt x="616" y="354"/>
                </a:lnTo>
                <a:lnTo>
                  <a:pt x="656" y="380"/>
                </a:lnTo>
                <a:lnTo>
                  <a:pt x="682" y="407"/>
                </a:lnTo>
                <a:lnTo>
                  <a:pt x="708" y="420"/>
                </a:lnTo>
                <a:lnTo>
                  <a:pt x="734" y="446"/>
                </a:lnTo>
                <a:lnTo>
                  <a:pt x="774" y="472"/>
                </a:lnTo>
                <a:lnTo>
                  <a:pt x="800" y="498"/>
                </a:lnTo>
                <a:lnTo>
                  <a:pt x="826" y="511"/>
                </a:lnTo>
                <a:lnTo>
                  <a:pt x="865" y="538"/>
                </a:lnTo>
                <a:lnTo>
                  <a:pt x="892" y="564"/>
                </a:lnTo>
                <a:lnTo>
                  <a:pt x="918" y="590"/>
                </a:lnTo>
                <a:lnTo>
                  <a:pt x="957" y="616"/>
                </a:lnTo>
                <a:lnTo>
                  <a:pt x="983" y="643"/>
                </a:lnTo>
                <a:lnTo>
                  <a:pt x="1010" y="669"/>
                </a:lnTo>
                <a:lnTo>
                  <a:pt x="1049" y="682"/>
                </a:lnTo>
                <a:lnTo>
                  <a:pt x="1075" y="708"/>
                </a:lnTo>
                <a:lnTo>
                  <a:pt x="1114" y="734"/>
                </a:lnTo>
                <a:lnTo>
                  <a:pt x="1141" y="761"/>
                </a:lnTo>
                <a:lnTo>
                  <a:pt x="1167" y="787"/>
                </a:lnTo>
                <a:lnTo>
                  <a:pt x="1206" y="813"/>
                </a:lnTo>
                <a:lnTo>
                  <a:pt x="1232" y="839"/>
                </a:lnTo>
                <a:lnTo>
                  <a:pt x="1272" y="865"/>
                </a:lnTo>
                <a:lnTo>
                  <a:pt x="1298" y="892"/>
                </a:lnTo>
                <a:lnTo>
                  <a:pt x="1324" y="918"/>
                </a:lnTo>
                <a:lnTo>
                  <a:pt x="1364" y="957"/>
                </a:lnTo>
                <a:lnTo>
                  <a:pt x="1390" y="983"/>
                </a:lnTo>
                <a:lnTo>
                  <a:pt x="1416" y="1010"/>
                </a:lnTo>
                <a:lnTo>
                  <a:pt x="1455" y="1036"/>
                </a:lnTo>
                <a:lnTo>
                  <a:pt x="1482" y="1062"/>
                </a:lnTo>
                <a:lnTo>
                  <a:pt x="1508" y="1088"/>
                </a:lnTo>
                <a:lnTo>
                  <a:pt x="1547" y="1115"/>
                </a:lnTo>
                <a:lnTo>
                  <a:pt x="1573" y="1141"/>
                </a:lnTo>
                <a:lnTo>
                  <a:pt x="1600" y="1167"/>
                </a:lnTo>
                <a:lnTo>
                  <a:pt x="1639" y="1193"/>
                </a:lnTo>
                <a:lnTo>
                  <a:pt x="1665" y="1220"/>
                </a:lnTo>
                <a:lnTo>
                  <a:pt x="1691" y="1246"/>
                </a:lnTo>
                <a:lnTo>
                  <a:pt x="1718" y="1272"/>
                </a:lnTo>
                <a:lnTo>
                  <a:pt x="1757" y="1298"/>
                </a:lnTo>
                <a:lnTo>
                  <a:pt x="1783" y="1324"/>
                </a:lnTo>
                <a:lnTo>
                  <a:pt x="1809" y="1351"/>
                </a:lnTo>
                <a:lnTo>
                  <a:pt x="1836" y="1377"/>
                </a:lnTo>
                <a:lnTo>
                  <a:pt x="1862" y="1403"/>
                </a:lnTo>
                <a:lnTo>
                  <a:pt x="1888" y="1429"/>
                </a:lnTo>
                <a:lnTo>
                  <a:pt x="1914" y="1456"/>
                </a:lnTo>
                <a:lnTo>
                  <a:pt x="1941" y="1482"/>
                </a:lnTo>
                <a:lnTo>
                  <a:pt x="1993" y="1534"/>
                </a:lnTo>
                <a:lnTo>
                  <a:pt x="2045" y="1587"/>
                </a:lnTo>
                <a:lnTo>
                  <a:pt x="2085" y="1626"/>
                </a:lnTo>
                <a:lnTo>
                  <a:pt x="2137" y="1679"/>
                </a:lnTo>
                <a:lnTo>
                  <a:pt x="2177" y="1731"/>
                </a:lnTo>
                <a:lnTo>
                  <a:pt x="2216" y="1770"/>
                </a:lnTo>
                <a:lnTo>
                  <a:pt x="2255" y="1810"/>
                </a:lnTo>
                <a:lnTo>
                  <a:pt x="2295" y="1849"/>
                </a:lnTo>
                <a:lnTo>
                  <a:pt x="2321" y="1888"/>
                </a:lnTo>
                <a:lnTo>
                  <a:pt x="2347" y="1928"/>
                </a:lnTo>
                <a:lnTo>
                  <a:pt x="2373" y="1967"/>
                </a:lnTo>
                <a:lnTo>
                  <a:pt x="2399" y="1993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2571751" y="2085976"/>
            <a:ext cx="936625" cy="2289175"/>
          </a:xfrm>
          <a:custGeom>
            <a:avLst/>
            <a:gdLst>
              <a:gd name="T0" fmla="*/ 0 w 590"/>
              <a:gd name="T1" fmla="*/ 0 h 1442"/>
              <a:gd name="T2" fmla="*/ 20638 w 590"/>
              <a:gd name="T3" fmla="*/ 41275 h 1442"/>
              <a:gd name="T4" fmla="*/ 41275 w 590"/>
              <a:gd name="T5" fmla="*/ 82550 h 1442"/>
              <a:gd name="T6" fmla="*/ 61913 w 590"/>
              <a:gd name="T7" fmla="*/ 146050 h 1442"/>
              <a:gd name="T8" fmla="*/ 103188 w 590"/>
              <a:gd name="T9" fmla="*/ 187325 h 1442"/>
              <a:gd name="T10" fmla="*/ 123825 w 590"/>
              <a:gd name="T11" fmla="*/ 228600 h 1442"/>
              <a:gd name="T12" fmla="*/ 146050 w 590"/>
              <a:gd name="T13" fmla="*/ 269875 h 1442"/>
              <a:gd name="T14" fmla="*/ 166688 w 590"/>
              <a:gd name="T15" fmla="*/ 311150 h 1442"/>
              <a:gd name="T16" fmla="*/ 187325 w 590"/>
              <a:gd name="T17" fmla="*/ 354013 h 1442"/>
              <a:gd name="T18" fmla="*/ 207963 w 590"/>
              <a:gd name="T19" fmla="*/ 415925 h 1442"/>
              <a:gd name="T20" fmla="*/ 228600 w 590"/>
              <a:gd name="T21" fmla="*/ 457200 h 1442"/>
              <a:gd name="T22" fmla="*/ 249238 w 590"/>
              <a:gd name="T23" fmla="*/ 498475 h 1442"/>
              <a:gd name="T24" fmla="*/ 290513 w 590"/>
              <a:gd name="T25" fmla="*/ 541338 h 1442"/>
              <a:gd name="T26" fmla="*/ 312738 w 590"/>
              <a:gd name="T27" fmla="*/ 582613 h 1442"/>
              <a:gd name="T28" fmla="*/ 333375 w 590"/>
              <a:gd name="T29" fmla="*/ 644525 h 1442"/>
              <a:gd name="T30" fmla="*/ 354013 w 590"/>
              <a:gd name="T31" fmla="*/ 685800 h 1442"/>
              <a:gd name="T32" fmla="*/ 374650 w 590"/>
              <a:gd name="T33" fmla="*/ 728663 h 1442"/>
              <a:gd name="T34" fmla="*/ 395288 w 590"/>
              <a:gd name="T35" fmla="*/ 769938 h 1442"/>
              <a:gd name="T36" fmla="*/ 415925 w 590"/>
              <a:gd name="T37" fmla="*/ 831850 h 1442"/>
              <a:gd name="T38" fmla="*/ 436563 w 590"/>
              <a:gd name="T39" fmla="*/ 874713 h 1442"/>
              <a:gd name="T40" fmla="*/ 457200 w 590"/>
              <a:gd name="T41" fmla="*/ 915988 h 1442"/>
              <a:gd name="T42" fmla="*/ 477838 w 590"/>
              <a:gd name="T43" fmla="*/ 957263 h 1442"/>
              <a:gd name="T44" fmla="*/ 500063 w 590"/>
              <a:gd name="T45" fmla="*/ 1019175 h 1442"/>
              <a:gd name="T46" fmla="*/ 520700 w 590"/>
              <a:gd name="T47" fmla="*/ 1062038 h 1442"/>
              <a:gd name="T48" fmla="*/ 541338 w 590"/>
              <a:gd name="T49" fmla="*/ 1103313 h 1442"/>
              <a:gd name="T50" fmla="*/ 561975 w 590"/>
              <a:gd name="T51" fmla="*/ 1144588 h 1442"/>
              <a:gd name="T52" fmla="*/ 582613 w 590"/>
              <a:gd name="T53" fmla="*/ 1206500 h 1442"/>
              <a:gd name="T54" fmla="*/ 603250 w 590"/>
              <a:gd name="T55" fmla="*/ 1249363 h 1442"/>
              <a:gd name="T56" fmla="*/ 623888 w 590"/>
              <a:gd name="T57" fmla="*/ 1290638 h 1442"/>
              <a:gd name="T58" fmla="*/ 644525 w 590"/>
              <a:gd name="T59" fmla="*/ 1352550 h 1442"/>
              <a:gd name="T60" fmla="*/ 665163 w 590"/>
              <a:gd name="T61" fmla="*/ 1393825 h 1442"/>
              <a:gd name="T62" fmla="*/ 687388 w 590"/>
              <a:gd name="T63" fmla="*/ 1436688 h 1442"/>
              <a:gd name="T64" fmla="*/ 708025 w 590"/>
              <a:gd name="T65" fmla="*/ 1498600 h 1442"/>
              <a:gd name="T66" fmla="*/ 728663 w 590"/>
              <a:gd name="T67" fmla="*/ 1539875 h 1442"/>
              <a:gd name="T68" fmla="*/ 749300 w 590"/>
              <a:gd name="T69" fmla="*/ 1581150 h 1442"/>
              <a:gd name="T70" fmla="*/ 749300 w 590"/>
              <a:gd name="T71" fmla="*/ 1644650 h 1442"/>
              <a:gd name="T72" fmla="*/ 769938 w 590"/>
              <a:gd name="T73" fmla="*/ 1685925 h 1442"/>
              <a:gd name="T74" fmla="*/ 790575 w 590"/>
              <a:gd name="T75" fmla="*/ 1727200 h 1442"/>
              <a:gd name="T76" fmla="*/ 811213 w 590"/>
              <a:gd name="T77" fmla="*/ 1790700 h 1442"/>
              <a:gd name="T78" fmla="*/ 811213 w 590"/>
              <a:gd name="T79" fmla="*/ 1831975 h 1442"/>
              <a:gd name="T80" fmla="*/ 831850 w 590"/>
              <a:gd name="T81" fmla="*/ 1873250 h 1442"/>
              <a:gd name="T82" fmla="*/ 852488 w 590"/>
              <a:gd name="T83" fmla="*/ 1935163 h 1442"/>
              <a:gd name="T84" fmla="*/ 874713 w 590"/>
              <a:gd name="T85" fmla="*/ 1978025 h 1442"/>
              <a:gd name="T86" fmla="*/ 874713 w 590"/>
              <a:gd name="T87" fmla="*/ 2039938 h 1442"/>
              <a:gd name="T88" fmla="*/ 895350 w 590"/>
              <a:gd name="T89" fmla="*/ 2081213 h 1442"/>
              <a:gd name="T90" fmla="*/ 895350 w 590"/>
              <a:gd name="T91" fmla="*/ 2143125 h 1442"/>
              <a:gd name="T92" fmla="*/ 915988 w 590"/>
              <a:gd name="T93" fmla="*/ 2185988 h 1442"/>
              <a:gd name="T94" fmla="*/ 936625 w 590"/>
              <a:gd name="T95" fmla="*/ 2247900 h 1442"/>
              <a:gd name="T96" fmla="*/ 936625 w 590"/>
              <a:gd name="T97" fmla="*/ 2289175 h 14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0" h="1442">
                <a:moveTo>
                  <a:pt x="0" y="0"/>
                </a:moveTo>
                <a:lnTo>
                  <a:pt x="13" y="26"/>
                </a:lnTo>
                <a:lnTo>
                  <a:pt x="26" y="52"/>
                </a:lnTo>
                <a:lnTo>
                  <a:pt x="39" y="92"/>
                </a:lnTo>
                <a:lnTo>
                  <a:pt x="65" y="118"/>
                </a:lnTo>
                <a:lnTo>
                  <a:pt x="78" y="144"/>
                </a:lnTo>
                <a:lnTo>
                  <a:pt x="92" y="170"/>
                </a:lnTo>
                <a:lnTo>
                  <a:pt x="105" y="196"/>
                </a:lnTo>
                <a:lnTo>
                  <a:pt x="118" y="223"/>
                </a:lnTo>
                <a:lnTo>
                  <a:pt x="131" y="262"/>
                </a:lnTo>
                <a:lnTo>
                  <a:pt x="144" y="288"/>
                </a:lnTo>
                <a:lnTo>
                  <a:pt x="157" y="314"/>
                </a:lnTo>
                <a:lnTo>
                  <a:pt x="183" y="341"/>
                </a:lnTo>
                <a:lnTo>
                  <a:pt x="197" y="367"/>
                </a:lnTo>
                <a:lnTo>
                  <a:pt x="210" y="406"/>
                </a:lnTo>
                <a:lnTo>
                  <a:pt x="223" y="432"/>
                </a:lnTo>
                <a:lnTo>
                  <a:pt x="236" y="459"/>
                </a:lnTo>
                <a:lnTo>
                  <a:pt x="249" y="485"/>
                </a:lnTo>
                <a:lnTo>
                  <a:pt x="262" y="524"/>
                </a:lnTo>
                <a:lnTo>
                  <a:pt x="275" y="551"/>
                </a:lnTo>
                <a:lnTo>
                  <a:pt x="288" y="577"/>
                </a:lnTo>
                <a:lnTo>
                  <a:pt x="301" y="603"/>
                </a:lnTo>
                <a:lnTo>
                  <a:pt x="315" y="642"/>
                </a:lnTo>
                <a:lnTo>
                  <a:pt x="328" y="669"/>
                </a:lnTo>
                <a:lnTo>
                  <a:pt x="341" y="695"/>
                </a:lnTo>
                <a:lnTo>
                  <a:pt x="354" y="721"/>
                </a:lnTo>
                <a:lnTo>
                  <a:pt x="367" y="760"/>
                </a:lnTo>
                <a:lnTo>
                  <a:pt x="380" y="787"/>
                </a:lnTo>
                <a:lnTo>
                  <a:pt x="393" y="813"/>
                </a:lnTo>
                <a:lnTo>
                  <a:pt x="406" y="852"/>
                </a:lnTo>
                <a:lnTo>
                  <a:pt x="419" y="878"/>
                </a:lnTo>
                <a:lnTo>
                  <a:pt x="433" y="905"/>
                </a:lnTo>
                <a:lnTo>
                  <a:pt x="446" y="944"/>
                </a:lnTo>
                <a:lnTo>
                  <a:pt x="459" y="970"/>
                </a:lnTo>
                <a:lnTo>
                  <a:pt x="472" y="996"/>
                </a:lnTo>
                <a:lnTo>
                  <a:pt x="472" y="1036"/>
                </a:lnTo>
                <a:lnTo>
                  <a:pt x="485" y="1062"/>
                </a:lnTo>
                <a:lnTo>
                  <a:pt x="498" y="1088"/>
                </a:lnTo>
                <a:lnTo>
                  <a:pt x="511" y="1128"/>
                </a:lnTo>
                <a:lnTo>
                  <a:pt x="511" y="1154"/>
                </a:lnTo>
                <a:lnTo>
                  <a:pt x="524" y="1180"/>
                </a:lnTo>
                <a:lnTo>
                  <a:pt x="537" y="1219"/>
                </a:lnTo>
                <a:lnTo>
                  <a:pt x="551" y="1246"/>
                </a:lnTo>
                <a:lnTo>
                  <a:pt x="551" y="1285"/>
                </a:lnTo>
                <a:lnTo>
                  <a:pt x="564" y="1311"/>
                </a:lnTo>
                <a:lnTo>
                  <a:pt x="564" y="1350"/>
                </a:lnTo>
                <a:lnTo>
                  <a:pt x="577" y="1377"/>
                </a:lnTo>
                <a:lnTo>
                  <a:pt x="590" y="1416"/>
                </a:lnTo>
                <a:lnTo>
                  <a:pt x="590" y="144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975225" y="4551363"/>
            <a:ext cx="1290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6359525" y="4729164"/>
            <a:ext cx="541338" cy="166687"/>
            <a:chOff x="3046" y="2979"/>
            <a:chExt cx="341" cy="105"/>
          </a:xfrm>
        </p:grpSpPr>
        <p:sp>
          <p:nvSpPr>
            <p:cNvPr id="8489" name="Freeform 13"/>
            <p:cNvSpPr>
              <a:spLocks/>
            </p:cNvSpPr>
            <p:nvPr/>
          </p:nvSpPr>
          <p:spPr bwMode="auto">
            <a:xfrm>
              <a:off x="3046" y="3032"/>
              <a:ext cx="341" cy="52"/>
            </a:xfrm>
            <a:custGeom>
              <a:avLst/>
              <a:gdLst>
                <a:gd name="T0" fmla="*/ 0 w 341"/>
                <a:gd name="T1" fmla="*/ 0 h 52"/>
                <a:gd name="T2" fmla="*/ 341 w 341"/>
                <a:gd name="T3" fmla="*/ 0 h 52"/>
                <a:gd name="T4" fmla="*/ 210 w 341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1" h="52">
                  <a:moveTo>
                    <a:pt x="0" y="0"/>
                  </a:moveTo>
                  <a:lnTo>
                    <a:pt x="341" y="0"/>
                  </a:lnTo>
                  <a:lnTo>
                    <a:pt x="210" y="5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Line 14"/>
            <p:cNvSpPr>
              <a:spLocks noChangeShapeType="1"/>
            </p:cNvSpPr>
            <p:nvPr/>
          </p:nvSpPr>
          <p:spPr bwMode="auto">
            <a:xfrm flipH="1" flipV="1">
              <a:off x="3256" y="2979"/>
              <a:ext cx="13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18"/>
          <p:cNvGrpSpPr>
            <a:grpSpLocks/>
          </p:cNvGrpSpPr>
          <p:nvPr/>
        </p:nvGrpSpPr>
        <p:grpSpPr bwMode="auto">
          <a:xfrm>
            <a:off x="1968500" y="711200"/>
            <a:ext cx="165100" cy="749300"/>
            <a:chOff x="280" y="448"/>
            <a:chExt cx="104" cy="472"/>
          </a:xfrm>
        </p:grpSpPr>
        <p:sp>
          <p:nvSpPr>
            <p:cNvPr id="8487" name="Freeform 16"/>
            <p:cNvSpPr>
              <a:spLocks/>
            </p:cNvSpPr>
            <p:nvPr/>
          </p:nvSpPr>
          <p:spPr bwMode="auto">
            <a:xfrm>
              <a:off x="332" y="448"/>
              <a:ext cx="52" cy="472"/>
            </a:xfrm>
            <a:custGeom>
              <a:avLst/>
              <a:gdLst>
                <a:gd name="T0" fmla="*/ 0 w 52"/>
                <a:gd name="T1" fmla="*/ 472 h 472"/>
                <a:gd name="T2" fmla="*/ 0 w 52"/>
                <a:gd name="T3" fmla="*/ 0 h 472"/>
                <a:gd name="T4" fmla="*/ 52 w 52"/>
                <a:gd name="T5" fmla="*/ 131 h 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72">
                  <a:moveTo>
                    <a:pt x="0" y="472"/>
                  </a:moveTo>
                  <a:lnTo>
                    <a:pt x="0" y="0"/>
                  </a:lnTo>
                  <a:lnTo>
                    <a:pt x="52" y="13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Line 17"/>
            <p:cNvSpPr>
              <a:spLocks noChangeShapeType="1"/>
            </p:cNvSpPr>
            <p:nvPr/>
          </p:nvSpPr>
          <p:spPr bwMode="auto">
            <a:xfrm flipH="1">
              <a:off x="280" y="448"/>
              <a:ext cx="52" cy="1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Rectangle 19"/>
          <p:cNvSpPr>
            <a:spLocks noChangeArrowheads="1"/>
          </p:cNvSpPr>
          <p:nvPr/>
        </p:nvSpPr>
        <p:spPr bwMode="auto">
          <a:xfrm rot="-5400000">
            <a:off x="1022756" y="2487762"/>
            <a:ext cx="2050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2862263" y="1481138"/>
            <a:ext cx="271462" cy="1166812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V="1">
            <a:off x="3236914" y="2501900"/>
            <a:ext cx="1228725" cy="977900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3259139" y="3500439"/>
            <a:ext cx="998537" cy="22225"/>
            <a:chOff x="1093" y="2205"/>
            <a:chExt cx="629" cy="14"/>
          </a:xfrm>
        </p:grpSpPr>
        <p:sp>
          <p:nvSpPr>
            <p:cNvPr id="8483" name="Rectangle 32"/>
            <p:cNvSpPr>
              <a:spLocks noChangeArrowheads="1"/>
            </p:cNvSpPr>
            <p:nvPr/>
          </p:nvSpPr>
          <p:spPr bwMode="auto">
            <a:xfrm>
              <a:off x="1093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Rectangle 33"/>
            <p:cNvSpPr>
              <a:spLocks noChangeArrowheads="1"/>
            </p:cNvSpPr>
            <p:nvPr/>
          </p:nvSpPr>
          <p:spPr bwMode="auto">
            <a:xfrm>
              <a:off x="1289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5" name="Rectangle 34"/>
            <p:cNvSpPr>
              <a:spLocks noChangeArrowheads="1"/>
            </p:cNvSpPr>
            <p:nvPr/>
          </p:nvSpPr>
          <p:spPr bwMode="auto">
            <a:xfrm>
              <a:off x="1486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Rectangle 35"/>
            <p:cNvSpPr>
              <a:spLocks noChangeArrowheads="1"/>
            </p:cNvSpPr>
            <p:nvPr/>
          </p:nvSpPr>
          <p:spPr bwMode="auto">
            <a:xfrm>
              <a:off x="1683" y="2205"/>
              <a:ext cx="39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Oval 37"/>
          <p:cNvSpPr>
            <a:spLocks noChangeArrowheads="1"/>
          </p:cNvSpPr>
          <p:nvPr/>
        </p:nvSpPr>
        <p:spPr bwMode="auto">
          <a:xfrm>
            <a:off x="3757614" y="3417889"/>
            <a:ext cx="166687" cy="166687"/>
          </a:xfrm>
          <a:prstGeom prst="ellipse">
            <a:avLst/>
          </a:prstGeom>
          <a:solidFill>
            <a:srgbClr val="FF0000"/>
          </a:solidFill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38"/>
          <p:cNvSpPr>
            <a:spLocks noChangeArrowheads="1"/>
          </p:cNvSpPr>
          <p:nvPr/>
        </p:nvSpPr>
        <p:spPr bwMode="auto">
          <a:xfrm>
            <a:off x="2684463" y="2947989"/>
            <a:ext cx="242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8207" name="Rectangle 39"/>
          <p:cNvSpPr>
            <a:spLocks noChangeArrowheads="1"/>
          </p:cNvSpPr>
          <p:nvPr/>
        </p:nvSpPr>
        <p:spPr bwMode="auto">
          <a:xfrm>
            <a:off x="3725863" y="950914"/>
            <a:ext cx="15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8208" name="Rectangle 40"/>
          <p:cNvSpPr>
            <a:spLocks noChangeArrowheads="1"/>
          </p:cNvSpPr>
          <p:nvPr/>
        </p:nvSpPr>
        <p:spPr bwMode="auto">
          <a:xfrm>
            <a:off x="5265739" y="3802063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grpSp>
        <p:nvGrpSpPr>
          <p:cNvPr id="4413" name="Group 317"/>
          <p:cNvGrpSpPr>
            <a:grpSpLocks/>
          </p:cNvGrpSpPr>
          <p:nvPr/>
        </p:nvGrpSpPr>
        <p:grpSpPr bwMode="auto">
          <a:xfrm>
            <a:off x="4278313" y="2522539"/>
            <a:ext cx="3892550" cy="1000125"/>
            <a:chOff x="1735" y="1589"/>
            <a:chExt cx="2452" cy="630"/>
          </a:xfrm>
        </p:grpSpPr>
        <p:grpSp>
          <p:nvGrpSpPr>
            <p:cNvPr id="8354" name="Group 100"/>
            <p:cNvGrpSpPr>
              <a:grpSpLocks/>
            </p:cNvGrpSpPr>
            <p:nvPr/>
          </p:nvGrpSpPr>
          <p:grpSpPr bwMode="auto">
            <a:xfrm>
              <a:off x="1879" y="1589"/>
              <a:ext cx="2295" cy="13"/>
              <a:chOff x="1879" y="1589"/>
              <a:chExt cx="2295" cy="13"/>
            </a:xfrm>
          </p:grpSpPr>
          <p:sp>
            <p:nvSpPr>
              <p:cNvPr id="8424" name="Rectangle 41"/>
              <p:cNvSpPr>
                <a:spLocks noChangeArrowheads="1"/>
              </p:cNvSpPr>
              <p:nvPr/>
            </p:nvSpPr>
            <p:spPr bwMode="auto">
              <a:xfrm>
                <a:off x="187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Rectangle 42"/>
              <p:cNvSpPr>
                <a:spLocks noChangeArrowheads="1"/>
              </p:cNvSpPr>
              <p:nvPr/>
            </p:nvSpPr>
            <p:spPr bwMode="auto">
              <a:xfrm>
                <a:off x="191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Rectangle 43"/>
              <p:cNvSpPr>
                <a:spLocks noChangeArrowheads="1"/>
              </p:cNvSpPr>
              <p:nvPr/>
            </p:nvSpPr>
            <p:spPr bwMode="auto">
              <a:xfrm>
                <a:off x="195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Rectangle 44"/>
              <p:cNvSpPr>
                <a:spLocks noChangeArrowheads="1"/>
              </p:cNvSpPr>
              <p:nvPr/>
            </p:nvSpPr>
            <p:spPr bwMode="auto">
              <a:xfrm>
                <a:off x="199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Rectangle 45"/>
              <p:cNvSpPr>
                <a:spLocks noChangeArrowheads="1"/>
              </p:cNvSpPr>
              <p:nvPr/>
            </p:nvSpPr>
            <p:spPr bwMode="auto">
              <a:xfrm>
                <a:off x="203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Rectangle 46"/>
              <p:cNvSpPr>
                <a:spLocks noChangeArrowheads="1"/>
              </p:cNvSpPr>
              <p:nvPr/>
            </p:nvSpPr>
            <p:spPr bwMode="auto">
              <a:xfrm>
                <a:off x="207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Rectangle 47"/>
              <p:cNvSpPr>
                <a:spLocks noChangeArrowheads="1"/>
              </p:cNvSpPr>
              <p:nvPr/>
            </p:nvSpPr>
            <p:spPr bwMode="auto">
              <a:xfrm>
                <a:off x="211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Rectangle 48"/>
              <p:cNvSpPr>
                <a:spLocks noChangeArrowheads="1"/>
              </p:cNvSpPr>
              <p:nvPr/>
            </p:nvSpPr>
            <p:spPr bwMode="auto">
              <a:xfrm>
                <a:off x="215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Rectangle 49"/>
              <p:cNvSpPr>
                <a:spLocks noChangeArrowheads="1"/>
              </p:cNvSpPr>
              <p:nvPr/>
            </p:nvSpPr>
            <p:spPr bwMode="auto">
              <a:xfrm>
                <a:off x="219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Rectangle 50"/>
              <p:cNvSpPr>
                <a:spLocks noChangeArrowheads="1"/>
              </p:cNvSpPr>
              <p:nvPr/>
            </p:nvSpPr>
            <p:spPr bwMode="auto">
              <a:xfrm>
                <a:off x="223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Rectangle 51"/>
              <p:cNvSpPr>
                <a:spLocks noChangeArrowheads="1"/>
              </p:cNvSpPr>
              <p:nvPr/>
            </p:nvSpPr>
            <p:spPr bwMode="auto">
              <a:xfrm>
                <a:off x="227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Rectangle 52"/>
              <p:cNvSpPr>
                <a:spLocks noChangeArrowheads="1"/>
              </p:cNvSpPr>
              <p:nvPr/>
            </p:nvSpPr>
            <p:spPr bwMode="auto">
              <a:xfrm>
                <a:off x="231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Rectangle 53"/>
              <p:cNvSpPr>
                <a:spLocks noChangeArrowheads="1"/>
              </p:cNvSpPr>
              <p:nvPr/>
            </p:nvSpPr>
            <p:spPr bwMode="auto">
              <a:xfrm>
                <a:off x="235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Rectangle 54"/>
              <p:cNvSpPr>
                <a:spLocks noChangeArrowheads="1"/>
              </p:cNvSpPr>
              <p:nvPr/>
            </p:nvSpPr>
            <p:spPr bwMode="auto">
              <a:xfrm>
                <a:off x="239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Rectangle 55"/>
              <p:cNvSpPr>
                <a:spLocks noChangeArrowheads="1"/>
              </p:cNvSpPr>
              <p:nvPr/>
            </p:nvSpPr>
            <p:spPr bwMode="auto">
              <a:xfrm>
                <a:off x="243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Rectangle 56"/>
              <p:cNvSpPr>
                <a:spLocks noChangeArrowheads="1"/>
              </p:cNvSpPr>
              <p:nvPr/>
            </p:nvSpPr>
            <p:spPr bwMode="auto">
              <a:xfrm>
                <a:off x="246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Rectangle 57"/>
              <p:cNvSpPr>
                <a:spLocks noChangeArrowheads="1"/>
              </p:cNvSpPr>
              <p:nvPr/>
            </p:nvSpPr>
            <p:spPr bwMode="auto">
              <a:xfrm>
                <a:off x="250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Rectangle 58"/>
              <p:cNvSpPr>
                <a:spLocks noChangeArrowheads="1"/>
              </p:cNvSpPr>
              <p:nvPr/>
            </p:nvSpPr>
            <p:spPr bwMode="auto">
              <a:xfrm>
                <a:off x="254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Rectangle 59"/>
              <p:cNvSpPr>
                <a:spLocks noChangeArrowheads="1"/>
              </p:cNvSpPr>
              <p:nvPr/>
            </p:nvSpPr>
            <p:spPr bwMode="auto">
              <a:xfrm>
                <a:off x="258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Rectangle 60"/>
              <p:cNvSpPr>
                <a:spLocks noChangeArrowheads="1"/>
              </p:cNvSpPr>
              <p:nvPr/>
            </p:nvSpPr>
            <p:spPr bwMode="auto">
              <a:xfrm>
                <a:off x="262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Rectangle 61"/>
              <p:cNvSpPr>
                <a:spLocks noChangeArrowheads="1"/>
              </p:cNvSpPr>
              <p:nvPr/>
            </p:nvSpPr>
            <p:spPr bwMode="auto">
              <a:xfrm>
                <a:off x="266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Rectangle 62"/>
              <p:cNvSpPr>
                <a:spLocks noChangeArrowheads="1"/>
              </p:cNvSpPr>
              <p:nvPr/>
            </p:nvSpPr>
            <p:spPr bwMode="auto">
              <a:xfrm>
                <a:off x="270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Rectangle 63"/>
              <p:cNvSpPr>
                <a:spLocks noChangeArrowheads="1"/>
              </p:cNvSpPr>
              <p:nvPr/>
            </p:nvSpPr>
            <p:spPr bwMode="auto">
              <a:xfrm>
                <a:off x="274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Rectangle 64"/>
              <p:cNvSpPr>
                <a:spLocks noChangeArrowheads="1"/>
              </p:cNvSpPr>
              <p:nvPr/>
            </p:nvSpPr>
            <p:spPr bwMode="auto">
              <a:xfrm>
                <a:off x="278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Rectangle 65"/>
              <p:cNvSpPr>
                <a:spLocks noChangeArrowheads="1"/>
              </p:cNvSpPr>
              <p:nvPr/>
            </p:nvSpPr>
            <p:spPr bwMode="auto">
              <a:xfrm>
                <a:off x="282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Rectangle 66"/>
              <p:cNvSpPr>
                <a:spLocks noChangeArrowheads="1"/>
              </p:cNvSpPr>
              <p:nvPr/>
            </p:nvSpPr>
            <p:spPr bwMode="auto">
              <a:xfrm>
                <a:off x="286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Rectangle 67"/>
              <p:cNvSpPr>
                <a:spLocks noChangeArrowheads="1"/>
              </p:cNvSpPr>
              <p:nvPr/>
            </p:nvSpPr>
            <p:spPr bwMode="auto">
              <a:xfrm>
                <a:off x="290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Rectangle 68"/>
              <p:cNvSpPr>
                <a:spLocks noChangeArrowheads="1"/>
              </p:cNvSpPr>
              <p:nvPr/>
            </p:nvSpPr>
            <p:spPr bwMode="auto">
              <a:xfrm>
                <a:off x="294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Rectangle 69"/>
              <p:cNvSpPr>
                <a:spLocks noChangeArrowheads="1"/>
              </p:cNvSpPr>
              <p:nvPr/>
            </p:nvSpPr>
            <p:spPr bwMode="auto">
              <a:xfrm>
                <a:off x="298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Rectangle 70"/>
              <p:cNvSpPr>
                <a:spLocks noChangeArrowheads="1"/>
              </p:cNvSpPr>
              <p:nvPr/>
            </p:nvSpPr>
            <p:spPr bwMode="auto">
              <a:xfrm>
                <a:off x="302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Rectangle 71"/>
              <p:cNvSpPr>
                <a:spLocks noChangeArrowheads="1"/>
              </p:cNvSpPr>
              <p:nvPr/>
            </p:nvSpPr>
            <p:spPr bwMode="auto">
              <a:xfrm>
                <a:off x="305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Rectangle 72"/>
              <p:cNvSpPr>
                <a:spLocks noChangeArrowheads="1"/>
              </p:cNvSpPr>
              <p:nvPr/>
            </p:nvSpPr>
            <p:spPr bwMode="auto">
              <a:xfrm>
                <a:off x="309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Rectangle 73"/>
              <p:cNvSpPr>
                <a:spLocks noChangeArrowheads="1"/>
              </p:cNvSpPr>
              <p:nvPr/>
            </p:nvSpPr>
            <p:spPr bwMode="auto">
              <a:xfrm>
                <a:off x="313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Rectangle 74"/>
              <p:cNvSpPr>
                <a:spLocks noChangeArrowheads="1"/>
              </p:cNvSpPr>
              <p:nvPr/>
            </p:nvSpPr>
            <p:spPr bwMode="auto">
              <a:xfrm>
                <a:off x="317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Rectangle 75"/>
              <p:cNvSpPr>
                <a:spLocks noChangeArrowheads="1"/>
              </p:cNvSpPr>
              <p:nvPr/>
            </p:nvSpPr>
            <p:spPr bwMode="auto">
              <a:xfrm>
                <a:off x="321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Rectangle 76"/>
              <p:cNvSpPr>
                <a:spLocks noChangeArrowheads="1"/>
              </p:cNvSpPr>
              <p:nvPr/>
            </p:nvSpPr>
            <p:spPr bwMode="auto">
              <a:xfrm>
                <a:off x="325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Rectangle 77"/>
              <p:cNvSpPr>
                <a:spLocks noChangeArrowheads="1"/>
              </p:cNvSpPr>
              <p:nvPr/>
            </p:nvSpPr>
            <p:spPr bwMode="auto">
              <a:xfrm>
                <a:off x="329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Rectangle 78"/>
              <p:cNvSpPr>
                <a:spLocks noChangeArrowheads="1"/>
              </p:cNvSpPr>
              <p:nvPr/>
            </p:nvSpPr>
            <p:spPr bwMode="auto">
              <a:xfrm>
                <a:off x="333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Rectangle 79"/>
              <p:cNvSpPr>
                <a:spLocks noChangeArrowheads="1"/>
              </p:cNvSpPr>
              <p:nvPr/>
            </p:nvSpPr>
            <p:spPr bwMode="auto">
              <a:xfrm>
                <a:off x="337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Rectangle 80"/>
              <p:cNvSpPr>
                <a:spLocks noChangeArrowheads="1"/>
              </p:cNvSpPr>
              <p:nvPr/>
            </p:nvSpPr>
            <p:spPr bwMode="auto">
              <a:xfrm>
                <a:off x="341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Rectangle 81"/>
              <p:cNvSpPr>
                <a:spLocks noChangeArrowheads="1"/>
              </p:cNvSpPr>
              <p:nvPr/>
            </p:nvSpPr>
            <p:spPr bwMode="auto">
              <a:xfrm>
                <a:off x="345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Rectangle 82"/>
              <p:cNvSpPr>
                <a:spLocks noChangeArrowheads="1"/>
              </p:cNvSpPr>
              <p:nvPr/>
            </p:nvSpPr>
            <p:spPr bwMode="auto">
              <a:xfrm>
                <a:off x="349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Rectangle 83"/>
              <p:cNvSpPr>
                <a:spLocks noChangeArrowheads="1"/>
              </p:cNvSpPr>
              <p:nvPr/>
            </p:nvSpPr>
            <p:spPr bwMode="auto">
              <a:xfrm>
                <a:off x="353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Rectangle 84"/>
              <p:cNvSpPr>
                <a:spLocks noChangeArrowheads="1"/>
              </p:cNvSpPr>
              <p:nvPr/>
            </p:nvSpPr>
            <p:spPr bwMode="auto">
              <a:xfrm>
                <a:off x="357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Rectangle 85"/>
              <p:cNvSpPr>
                <a:spLocks noChangeArrowheads="1"/>
              </p:cNvSpPr>
              <p:nvPr/>
            </p:nvSpPr>
            <p:spPr bwMode="auto">
              <a:xfrm>
                <a:off x="361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Rectangle 86"/>
              <p:cNvSpPr>
                <a:spLocks noChangeArrowheads="1"/>
              </p:cNvSpPr>
              <p:nvPr/>
            </p:nvSpPr>
            <p:spPr bwMode="auto">
              <a:xfrm>
                <a:off x="3649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Rectangle 87"/>
              <p:cNvSpPr>
                <a:spLocks noChangeArrowheads="1"/>
              </p:cNvSpPr>
              <p:nvPr/>
            </p:nvSpPr>
            <p:spPr bwMode="auto">
              <a:xfrm>
                <a:off x="368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Rectangle 88"/>
              <p:cNvSpPr>
                <a:spLocks noChangeArrowheads="1"/>
              </p:cNvSpPr>
              <p:nvPr/>
            </p:nvSpPr>
            <p:spPr bwMode="auto">
              <a:xfrm>
                <a:off x="372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Rectangle 89"/>
              <p:cNvSpPr>
                <a:spLocks noChangeArrowheads="1"/>
              </p:cNvSpPr>
              <p:nvPr/>
            </p:nvSpPr>
            <p:spPr bwMode="auto">
              <a:xfrm>
                <a:off x="3767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Rectangle 90"/>
              <p:cNvSpPr>
                <a:spLocks noChangeArrowheads="1"/>
              </p:cNvSpPr>
              <p:nvPr/>
            </p:nvSpPr>
            <p:spPr bwMode="auto">
              <a:xfrm>
                <a:off x="380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Rectangle 91"/>
              <p:cNvSpPr>
                <a:spLocks noChangeArrowheads="1"/>
              </p:cNvSpPr>
              <p:nvPr/>
            </p:nvSpPr>
            <p:spPr bwMode="auto">
              <a:xfrm>
                <a:off x="384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Rectangle 92"/>
              <p:cNvSpPr>
                <a:spLocks noChangeArrowheads="1"/>
              </p:cNvSpPr>
              <p:nvPr/>
            </p:nvSpPr>
            <p:spPr bwMode="auto">
              <a:xfrm>
                <a:off x="3885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Rectangle 93"/>
              <p:cNvSpPr>
                <a:spLocks noChangeArrowheads="1"/>
              </p:cNvSpPr>
              <p:nvPr/>
            </p:nvSpPr>
            <p:spPr bwMode="auto">
              <a:xfrm>
                <a:off x="392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Rectangle 94"/>
              <p:cNvSpPr>
                <a:spLocks noChangeArrowheads="1"/>
              </p:cNvSpPr>
              <p:nvPr/>
            </p:nvSpPr>
            <p:spPr bwMode="auto">
              <a:xfrm>
                <a:off x="396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Rectangle 95"/>
              <p:cNvSpPr>
                <a:spLocks noChangeArrowheads="1"/>
              </p:cNvSpPr>
              <p:nvPr/>
            </p:nvSpPr>
            <p:spPr bwMode="auto">
              <a:xfrm>
                <a:off x="4003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Rectangle 96"/>
              <p:cNvSpPr>
                <a:spLocks noChangeArrowheads="1"/>
              </p:cNvSpPr>
              <p:nvPr/>
            </p:nvSpPr>
            <p:spPr bwMode="auto">
              <a:xfrm>
                <a:off x="404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Rectangle 97"/>
              <p:cNvSpPr>
                <a:spLocks noChangeArrowheads="1"/>
              </p:cNvSpPr>
              <p:nvPr/>
            </p:nvSpPr>
            <p:spPr bwMode="auto">
              <a:xfrm>
                <a:off x="408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Rectangle 98"/>
              <p:cNvSpPr>
                <a:spLocks noChangeArrowheads="1"/>
              </p:cNvSpPr>
              <p:nvPr/>
            </p:nvSpPr>
            <p:spPr bwMode="auto">
              <a:xfrm>
                <a:off x="412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Rectangle 99"/>
              <p:cNvSpPr>
                <a:spLocks noChangeArrowheads="1"/>
              </p:cNvSpPr>
              <p:nvPr/>
            </p:nvSpPr>
            <p:spPr bwMode="auto">
              <a:xfrm>
                <a:off x="416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55" name="Group 164"/>
            <p:cNvGrpSpPr>
              <a:grpSpLocks/>
            </p:cNvGrpSpPr>
            <p:nvPr/>
          </p:nvGrpSpPr>
          <p:grpSpPr bwMode="auto">
            <a:xfrm>
              <a:off x="1735" y="2205"/>
              <a:ext cx="2452" cy="14"/>
              <a:chOff x="1735" y="2205"/>
              <a:chExt cx="2452" cy="14"/>
            </a:xfrm>
          </p:grpSpPr>
          <p:sp>
            <p:nvSpPr>
              <p:cNvPr id="8361" name="Rectangle 101"/>
              <p:cNvSpPr>
                <a:spLocks noChangeArrowheads="1"/>
              </p:cNvSpPr>
              <p:nvPr/>
            </p:nvSpPr>
            <p:spPr bwMode="auto">
              <a:xfrm>
                <a:off x="17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Rectangle 102"/>
              <p:cNvSpPr>
                <a:spLocks noChangeArrowheads="1"/>
              </p:cNvSpPr>
              <p:nvPr/>
            </p:nvSpPr>
            <p:spPr bwMode="auto">
              <a:xfrm>
                <a:off x="17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Rectangle 103"/>
              <p:cNvSpPr>
                <a:spLocks noChangeArrowheads="1"/>
              </p:cNvSpPr>
              <p:nvPr/>
            </p:nvSpPr>
            <p:spPr bwMode="auto">
              <a:xfrm>
                <a:off x="181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Rectangle 104"/>
              <p:cNvSpPr>
                <a:spLocks noChangeArrowheads="1"/>
              </p:cNvSpPr>
              <p:nvPr/>
            </p:nvSpPr>
            <p:spPr bwMode="auto">
              <a:xfrm>
                <a:off x="185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Rectangle 105"/>
              <p:cNvSpPr>
                <a:spLocks noChangeArrowheads="1"/>
              </p:cNvSpPr>
              <p:nvPr/>
            </p:nvSpPr>
            <p:spPr bwMode="auto">
              <a:xfrm>
                <a:off x="189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Rectangle 106"/>
              <p:cNvSpPr>
                <a:spLocks noChangeArrowheads="1"/>
              </p:cNvSpPr>
              <p:nvPr/>
            </p:nvSpPr>
            <p:spPr bwMode="auto">
              <a:xfrm>
                <a:off x="193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Rectangle 107"/>
              <p:cNvSpPr>
                <a:spLocks noChangeArrowheads="1"/>
              </p:cNvSpPr>
              <p:nvPr/>
            </p:nvSpPr>
            <p:spPr bwMode="auto">
              <a:xfrm>
                <a:off x="197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Rectangle 108"/>
              <p:cNvSpPr>
                <a:spLocks noChangeArrowheads="1"/>
              </p:cNvSpPr>
              <p:nvPr/>
            </p:nvSpPr>
            <p:spPr bwMode="auto">
              <a:xfrm>
                <a:off x="201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Rectangle 109"/>
              <p:cNvSpPr>
                <a:spLocks noChangeArrowheads="1"/>
              </p:cNvSpPr>
              <p:nvPr/>
            </p:nvSpPr>
            <p:spPr bwMode="auto">
              <a:xfrm>
                <a:off x="205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Rectangle 110"/>
              <p:cNvSpPr>
                <a:spLocks noChangeArrowheads="1"/>
              </p:cNvSpPr>
              <p:nvPr/>
            </p:nvSpPr>
            <p:spPr bwMode="auto">
              <a:xfrm>
                <a:off x="208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Rectangle 111"/>
              <p:cNvSpPr>
                <a:spLocks noChangeArrowheads="1"/>
              </p:cNvSpPr>
              <p:nvPr/>
            </p:nvSpPr>
            <p:spPr bwMode="auto">
              <a:xfrm>
                <a:off x="212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Rectangle 112"/>
              <p:cNvSpPr>
                <a:spLocks noChangeArrowheads="1"/>
              </p:cNvSpPr>
              <p:nvPr/>
            </p:nvSpPr>
            <p:spPr bwMode="auto">
              <a:xfrm>
                <a:off x="216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Rectangle 113"/>
              <p:cNvSpPr>
                <a:spLocks noChangeArrowheads="1"/>
              </p:cNvSpPr>
              <p:nvPr/>
            </p:nvSpPr>
            <p:spPr bwMode="auto">
              <a:xfrm>
                <a:off x="220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Rectangle 114"/>
              <p:cNvSpPr>
                <a:spLocks noChangeArrowheads="1"/>
              </p:cNvSpPr>
              <p:nvPr/>
            </p:nvSpPr>
            <p:spPr bwMode="auto">
              <a:xfrm>
                <a:off x="224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Rectangle 115"/>
              <p:cNvSpPr>
                <a:spLocks noChangeArrowheads="1"/>
              </p:cNvSpPr>
              <p:nvPr/>
            </p:nvSpPr>
            <p:spPr bwMode="auto">
              <a:xfrm>
                <a:off x="228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Rectangle 116"/>
              <p:cNvSpPr>
                <a:spLocks noChangeArrowheads="1"/>
              </p:cNvSpPr>
              <p:nvPr/>
            </p:nvSpPr>
            <p:spPr bwMode="auto">
              <a:xfrm>
                <a:off x="232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Rectangle 117"/>
              <p:cNvSpPr>
                <a:spLocks noChangeArrowheads="1"/>
              </p:cNvSpPr>
              <p:nvPr/>
            </p:nvSpPr>
            <p:spPr bwMode="auto">
              <a:xfrm>
                <a:off x="236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Rectangle 118"/>
              <p:cNvSpPr>
                <a:spLocks noChangeArrowheads="1"/>
              </p:cNvSpPr>
              <p:nvPr/>
            </p:nvSpPr>
            <p:spPr bwMode="auto">
              <a:xfrm>
                <a:off x="240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Rectangle 119"/>
              <p:cNvSpPr>
                <a:spLocks noChangeArrowheads="1"/>
              </p:cNvSpPr>
              <p:nvPr/>
            </p:nvSpPr>
            <p:spPr bwMode="auto">
              <a:xfrm>
                <a:off x="244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Rectangle 120"/>
              <p:cNvSpPr>
                <a:spLocks noChangeArrowheads="1"/>
              </p:cNvSpPr>
              <p:nvPr/>
            </p:nvSpPr>
            <p:spPr bwMode="auto">
              <a:xfrm>
                <a:off x="248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Rectangle 121"/>
              <p:cNvSpPr>
                <a:spLocks noChangeArrowheads="1"/>
              </p:cNvSpPr>
              <p:nvPr/>
            </p:nvSpPr>
            <p:spPr bwMode="auto">
              <a:xfrm>
                <a:off x="252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Rectangle 122"/>
              <p:cNvSpPr>
                <a:spLocks noChangeArrowheads="1"/>
              </p:cNvSpPr>
              <p:nvPr/>
            </p:nvSpPr>
            <p:spPr bwMode="auto">
              <a:xfrm>
                <a:off x="256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Rectangle 123"/>
              <p:cNvSpPr>
                <a:spLocks noChangeArrowheads="1"/>
              </p:cNvSpPr>
              <p:nvPr/>
            </p:nvSpPr>
            <p:spPr bwMode="auto">
              <a:xfrm>
                <a:off x="260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Rectangle 124"/>
              <p:cNvSpPr>
                <a:spLocks noChangeArrowheads="1"/>
              </p:cNvSpPr>
              <p:nvPr/>
            </p:nvSpPr>
            <p:spPr bwMode="auto">
              <a:xfrm>
                <a:off x="264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Rectangle 125"/>
              <p:cNvSpPr>
                <a:spLocks noChangeArrowheads="1"/>
              </p:cNvSpPr>
              <p:nvPr/>
            </p:nvSpPr>
            <p:spPr bwMode="auto">
              <a:xfrm>
                <a:off x="267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Rectangle 126"/>
              <p:cNvSpPr>
                <a:spLocks noChangeArrowheads="1"/>
              </p:cNvSpPr>
              <p:nvPr/>
            </p:nvSpPr>
            <p:spPr bwMode="auto">
              <a:xfrm>
                <a:off x="271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Rectangle 127"/>
              <p:cNvSpPr>
                <a:spLocks noChangeArrowheads="1"/>
              </p:cNvSpPr>
              <p:nvPr/>
            </p:nvSpPr>
            <p:spPr bwMode="auto">
              <a:xfrm>
                <a:off x="275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Rectangle 128"/>
              <p:cNvSpPr>
                <a:spLocks noChangeArrowheads="1"/>
              </p:cNvSpPr>
              <p:nvPr/>
            </p:nvSpPr>
            <p:spPr bwMode="auto">
              <a:xfrm>
                <a:off x="279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Rectangle 129"/>
              <p:cNvSpPr>
                <a:spLocks noChangeArrowheads="1"/>
              </p:cNvSpPr>
              <p:nvPr/>
            </p:nvSpPr>
            <p:spPr bwMode="auto">
              <a:xfrm>
                <a:off x="283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Rectangle 130"/>
              <p:cNvSpPr>
                <a:spLocks noChangeArrowheads="1"/>
              </p:cNvSpPr>
              <p:nvPr/>
            </p:nvSpPr>
            <p:spPr bwMode="auto">
              <a:xfrm>
                <a:off x="287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Rectangle 131"/>
              <p:cNvSpPr>
                <a:spLocks noChangeArrowheads="1"/>
              </p:cNvSpPr>
              <p:nvPr/>
            </p:nvSpPr>
            <p:spPr bwMode="auto">
              <a:xfrm>
                <a:off x="291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Rectangle 132"/>
              <p:cNvSpPr>
                <a:spLocks noChangeArrowheads="1"/>
              </p:cNvSpPr>
              <p:nvPr/>
            </p:nvSpPr>
            <p:spPr bwMode="auto">
              <a:xfrm>
                <a:off x="295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Rectangle 133"/>
              <p:cNvSpPr>
                <a:spLocks noChangeArrowheads="1"/>
              </p:cNvSpPr>
              <p:nvPr/>
            </p:nvSpPr>
            <p:spPr bwMode="auto">
              <a:xfrm>
                <a:off x="299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Rectangle 134"/>
              <p:cNvSpPr>
                <a:spLocks noChangeArrowheads="1"/>
              </p:cNvSpPr>
              <p:nvPr/>
            </p:nvSpPr>
            <p:spPr bwMode="auto">
              <a:xfrm>
                <a:off x="303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Rectangle 135"/>
              <p:cNvSpPr>
                <a:spLocks noChangeArrowheads="1"/>
              </p:cNvSpPr>
              <p:nvPr/>
            </p:nvSpPr>
            <p:spPr bwMode="auto">
              <a:xfrm>
                <a:off x="307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Rectangle 136"/>
              <p:cNvSpPr>
                <a:spLocks noChangeArrowheads="1"/>
              </p:cNvSpPr>
              <p:nvPr/>
            </p:nvSpPr>
            <p:spPr bwMode="auto">
              <a:xfrm>
                <a:off x="311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Rectangle 137"/>
              <p:cNvSpPr>
                <a:spLocks noChangeArrowheads="1"/>
              </p:cNvSpPr>
              <p:nvPr/>
            </p:nvSpPr>
            <p:spPr bwMode="auto">
              <a:xfrm>
                <a:off x="315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Rectangle 138"/>
              <p:cNvSpPr>
                <a:spLocks noChangeArrowheads="1"/>
              </p:cNvSpPr>
              <p:nvPr/>
            </p:nvSpPr>
            <p:spPr bwMode="auto">
              <a:xfrm>
                <a:off x="319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Rectangle 139"/>
              <p:cNvSpPr>
                <a:spLocks noChangeArrowheads="1"/>
              </p:cNvSpPr>
              <p:nvPr/>
            </p:nvSpPr>
            <p:spPr bwMode="auto">
              <a:xfrm>
                <a:off x="323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Rectangle 140"/>
              <p:cNvSpPr>
                <a:spLocks noChangeArrowheads="1"/>
              </p:cNvSpPr>
              <p:nvPr/>
            </p:nvSpPr>
            <p:spPr bwMode="auto">
              <a:xfrm>
                <a:off x="326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Rectangle 141"/>
              <p:cNvSpPr>
                <a:spLocks noChangeArrowheads="1"/>
              </p:cNvSpPr>
              <p:nvPr/>
            </p:nvSpPr>
            <p:spPr bwMode="auto">
              <a:xfrm>
                <a:off x="330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Rectangle 142"/>
              <p:cNvSpPr>
                <a:spLocks noChangeArrowheads="1"/>
              </p:cNvSpPr>
              <p:nvPr/>
            </p:nvSpPr>
            <p:spPr bwMode="auto">
              <a:xfrm>
                <a:off x="334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Rectangle 143"/>
              <p:cNvSpPr>
                <a:spLocks noChangeArrowheads="1"/>
              </p:cNvSpPr>
              <p:nvPr/>
            </p:nvSpPr>
            <p:spPr bwMode="auto">
              <a:xfrm>
                <a:off x="338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Rectangle 144"/>
              <p:cNvSpPr>
                <a:spLocks noChangeArrowheads="1"/>
              </p:cNvSpPr>
              <p:nvPr/>
            </p:nvSpPr>
            <p:spPr bwMode="auto">
              <a:xfrm>
                <a:off x="342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Rectangle 145"/>
              <p:cNvSpPr>
                <a:spLocks noChangeArrowheads="1"/>
              </p:cNvSpPr>
              <p:nvPr/>
            </p:nvSpPr>
            <p:spPr bwMode="auto">
              <a:xfrm>
                <a:off x="346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Rectangle 146"/>
              <p:cNvSpPr>
                <a:spLocks noChangeArrowheads="1"/>
              </p:cNvSpPr>
              <p:nvPr/>
            </p:nvSpPr>
            <p:spPr bwMode="auto">
              <a:xfrm>
                <a:off x="350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Rectangle 147"/>
              <p:cNvSpPr>
                <a:spLocks noChangeArrowheads="1"/>
              </p:cNvSpPr>
              <p:nvPr/>
            </p:nvSpPr>
            <p:spPr bwMode="auto">
              <a:xfrm>
                <a:off x="354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Rectangle 148"/>
              <p:cNvSpPr>
                <a:spLocks noChangeArrowheads="1"/>
              </p:cNvSpPr>
              <p:nvPr/>
            </p:nvSpPr>
            <p:spPr bwMode="auto">
              <a:xfrm>
                <a:off x="358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Rectangle 149"/>
              <p:cNvSpPr>
                <a:spLocks noChangeArrowheads="1"/>
              </p:cNvSpPr>
              <p:nvPr/>
            </p:nvSpPr>
            <p:spPr bwMode="auto">
              <a:xfrm>
                <a:off x="362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Rectangle 150"/>
              <p:cNvSpPr>
                <a:spLocks noChangeArrowheads="1"/>
              </p:cNvSpPr>
              <p:nvPr/>
            </p:nvSpPr>
            <p:spPr bwMode="auto">
              <a:xfrm>
                <a:off x="366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Rectangle 151"/>
              <p:cNvSpPr>
                <a:spLocks noChangeArrowheads="1"/>
              </p:cNvSpPr>
              <p:nvPr/>
            </p:nvSpPr>
            <p:spPr bwMode="auto">
              <a:xfrm>
                <a:off x="370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Rectangle 152"/>
              <p:cNvSpPr>
                <a:spLocks noChangeArrowheads="1"/>
              </p:cNvSpPr>
              <p:nvPr/>
            </p:nvSpPr>
            <p:spPr bwMode="auto">
              <a:xfrm>
                <a:off x="374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Rectangle 153"/>
              <p:cNvSpPr>
                <a:spLocks noChangeArrowheads="1"/>
              </p:cNvSpPr>
              <p:nvPr/>
            </p:nvSpPr>
            <p:spPr bwMode="auto">
              <a:xfrm>
                <a:off x="378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Rectangle 154"/>
              <p:cNvSpPr>
                <a:spLocks noChangeArrowheads="1"/>
              </p:cNvSpPr>
              <p:nvPr/>
            </p:nvSpPr>
            <p:spPr bwMode="auto">
              <a:xfrm>
                <a:off x="382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Rectangle 155"/>
              <p:cNvSpPr>
                <a:spLocks noChangeArrowheads="1"/>
              </p:cNvSpPr>
              <p:nvPr/>
            </p:nvSpPr>
            <p:spPr bwMode="auto">
              <a:xfrm>
                <a:off x="385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Rectangle 156"/>
              <p:cNvSpPr>
                <a:spLocks noChangeArrowheads="1"/>
              </p:cNvSpPr>
              <p:nvPr/>
            </p:nvSpPr>
            <p:spPr bwMode="auto">
              <a:xfrm>
                <a:off x="389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Rectangle 157"/>
              <p:cNvSpPr>
                <a:spLocks noChangeArrowheads="1"/>
              </p:cNvSpPr>
              <p:nvPr/>
            </p:nvSpPr>
            <p:spPr bwMode="auto">
              <a:xfrm>
                <a:off x="393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Rectangle 158"/>
              <p:cNvSpPr>
                <a:spLocks noChangeArrowheads="1"/>
              </p:cNvSpPr>
              <p:nvPr/>
            </p:nvSpPr>
            <p:spPr bwMode="auto">
              <a:xfrm>
                <a:off x="397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Rectangle 159"/>
              <p:cNvSpPr>
                <a:spLocks noChangeArrowheads="1"/>
              </p:cNvSpPr>
              <p:nvPr/>
            </p:nvSpPr>
            <p:spPr bwMode="auto">
              <a:xfrm>
                <a:off x="401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Rectangle 160"/>
              <p:cNvSpPr>
                <a:spLocks noChangeArrowheads="1"/>
              </p:cNvSpPr>
              <p:nvPr/>
            </p:nvSpPr>
            <p:spPr bwMode="auto">
              <a:xfrm>
                <a:off x="405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Rectangle 161"/>
              <p:cNvSpPr>
                <a:spLocks noChangeArrowheads="1"/>
              </p:cNvSpPr>
              <p:nvPr/>
            </p:nvSpPr>
            <p:spPr bwMode="auto">
              <a:xfrm>
                <a:off x="409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Rectangle 162"/>
              <p:cNvSpPr>
                <a:spLocks noChangeArrowheads="1"/>
              </p:cNvSpPr>
              <p:nvPr/>
            </p:nvSpPr>
            <p:spPr bwMode="auto">
              <a:xfrm>
                <a:off x="41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Rectangle 163"/>
              <p:cNvSpPr>
                <a:spLocks noChangeArrowheads="1"/>
              </p:cNvSpPr>
              <p:nvPr/>
            </p:nvSpPr>
            <p:spPr bwMode="auto">
              <a:xfrm>
                <a:off x="41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56" name="Freeform 300"/>
            <p:cNvSpPr>
              <a:spLocks/>
            </p:cNvSpPr>
            <p:nvPr/>
          </p:nvSpPr>
          <p:spPr bwMode="auto">
            <a:xfrm>
              <a:off x="3387" y="1589"/>
              <a:ext cx="210" cy="616"/>
            </a:xfrm>
            <a:custGeom>
              <a:avLst/>
              <a:gdLst>
                <a:gd name="T0" fmla="*/ 0 w 210"/>
                <a:gd name="T1" fmla="*/ 616 h 616"/>
                <a:gd name="T2" fmla="*/ 210 w 210"/>
                <a:gd name="T3" fmla="*/ 616 h 616"/>
                <a:gd name="T4" fmla="*/ 210 w 210"/>
                <a:gd name="T5" fmla="*/ 0 h 6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616">
                  <a:moveTo>
                    <a:pt x="0" y="616"/>
                  </a:moveTo>
                  <a:lnTo>
                    <a:pt x="210" y="616"/>
                  </a:lnTo>
                  <a:lnTo>
                    <a:pt x="21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301"/>
            <p:cNvSpPr>
              <a:spLocks noChangeShapeType="1"/>
            </p:cNvSpPr>
            <p:nvPr/>
          </p:nvSpPr>
          <p:spPr bwMode="auto">
            <a:xfrm>
              <a:off x="3728" y="2205"/>
              <a:ext cx="30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Arc 302"/>
            <p:cNvSpPr>
              <a:spLocks/>
            </p:cNvSpPr>
            <p:nvPr/>
          </p:nvSpPr>
          <p:spPr bwMode="auto">
            <a:xfrm>
              <a:off x="3597" y="1589"/>
              <a:ext cx="92" cy="603"/>
            </a:xfrm>
            <a:custGeom>
              <a:avLst/>
              <a:gdLst>
                <a:gd name="T0" fmla="*/ 92 w 21600"/>
                <a:gd name="T1" fmla="*/ 603 h 21600"/>
                <a:gd name="T2" fmla="*/ 0 w 21600"/>
                <a:gd name="T3" fmla="*/ 0 h 21600"/>
                <a:gd name="T4" fmla="*/ 9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Rectangle 308"/>
            <p:cNvSpPr>
              <a:spLocks noChangeArrowheads="1"/>
            </p:cNvSpPr>
            <p:nvPr/>
          </p:nvSpPr>
          <p:spPr bwMode="auto">
            <a:xfrm>
              <a:off x="3459" y="189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GB"/>
            </a:p>
          </p:txBody>
        </p:sp>
        <p:sp>
          <p:nvSpPr>
            <p:cNvPr id="8360" name="Rectangle 309"/>
            <p:cNvSpPr>
              <a:spLocks noChangeArrowheads="1"/>
            </p:cNvSpPr>
            <p:nvPr/>
          </p:nvSpPr>
          <p:spPr bwMode="auto">
            <a:xfrm>
              <a:off x="3787" y="18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g</a:t>
              </a:r>
              <a:endParaRPr lang="en-GB"/>
            </a:p>
          </p:txBody>
        </p:sp>
      </p:grpSp>
      <p:sp>
        <p:nvSpPr>
          <p:cNvPr id="8210" name="Rectangle 314"/>
          <p:cNvSpPr>
            <a:spLocks noChangeArrowheads="1"/>
          </p:cNvSpPr>
          <p:nvPr/>
        </p:nvSpPr>
        <p:spPr bwMode="auto">
          <a:xfrm>
            <a:off x="7181850" y="909638"/>
            <a:ext cx="254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High supersaturation</a:t>
            </a:r>
            <a:endParaRPr lang="en-GB"/>
          </a:p>
        </p:txBody>
      </p:sp>
      <p:sp>
        <p:nvSpPr>
          <p:cNvPr id="8211" name="Rectangle 315"/>
          <p:cNvSpPr>
            <a:spLocks noChangeArrowheads="1"/>
          </p:cNvSpPr>
          <p:nvPr/>
        </p:nvSpPr>
        <p:spPr bwMode="auto">
          <a:xfrm>
            <a:off x="7181850" y="1243013"/>
            <a:ext cx="1481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NP-LE mode</a:t>
            </a:r>
            <a:endParaRPr lang="en-GB"/>
          </a:p>
        </p:txBody>
      </p:sp>
      <p:grpSp>
        <p:nvGrpSpPr>
          <p:cNvPr id="4415" name="Group 319"/>
          <p:cNvGrpSpPr>
            <a:grpSpLocks/>
          </p:cNvGrpSpPr>
          <p:nvPr/>
        </p:nvGrpSpPr>
        <p:grpSpPr bwMode="auto">
          <a:xfrm>
            <a:off x="3216276" y="2543175"/>
            <a:ext cx="1311275" cy="3455988"/>
            <a:chOff x="1066" y="1602"/>
            <a:chExt cx="826" cy="2177"/>
          </a:xfrm>
        </p:grpSpPr>
        <p:sp>
          <p:nvSpPr>
            <p:cNvPr id="8213" name="Line 304"/>
            <p:cNvSpPr>
              <a:spLocks noChangeShapeType="1"/>
            </p:cNvSpPr>
            <p:nvPr/>
          </p:nvSpPr>
          <p:spPr bwMode="auto">
            <a:xfrm>
              <a:off x="1447" y="3635"/>
              <a:ext cx="1" cy="14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4" name="Group 318"/>
            <p:cNvGrpSpPr>
              <a:grpSpLocks/>
            </p:cNvGrpSpPr>
            <p:nvPr/>
          </p:nvGrpSpPr>
          <p:grpSpPr bwMode="auto">
            <a:xfrm>
              <a:off x="1066" y="1602"/>
              <a:ext cx="826" cy="2138"/>
              <a:chOff x="1066" y="1602"/>
              <a:chExt cx="826" cy="2138"/>
            </a:xfrm>
          </p:grpSpPr>
          <p:grpSp>
            <p:nvGrpSpPr>
              <p:cNvPr id="8215" name="Group 203"/>
              <p:cNvGrpSpPr>
                <a:grpSpLocks/>
              </p:cNvGrpSpPr>
              <p:nvPr/>
            </p:nvGrpSpPr>
            <p:grpSpPr bwMode="auto">
              <a:xfrm>
                <a:off x="1066" y="2258"/>
                <a:ext cx="13" cy="1469"/>
                <a:chOff x="1066" y="2258"/>
                <a:chExt cx="13" cy="1469"/>
              </a:xfrm>
            </p:grpSpPr>
            <p:sp>
              <p:nvSpPr>
                <p:cNvPr id="8316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66" y="22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Rectangle 166"/>
                <p:cNvSpPr>
                  <a:spLocks noChangeArrowheads="1"/>
                </p:cNvSpPr>
                <p:nvPr/>
              </p:nvSpPr>
              <p:spPr bwMode="auto">
                <a:xfrm>
                  <a:off x="1066" y="22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66" y="23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066" y="23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066" y="24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66" y="24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66" y="24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66" y="25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066" y="25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66" y="26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Rectangle 176"/>
                <p:cNvSpPr>
                  <a:spLocks noChangeArrowheads="1"/>
                </p:cNvSpPr>
                <p:nvPr/>
              </p:nvSpPr>
              <p:spPr bwMode="auto">
                <a:xfrm>
                  <a:off x="1066" y="26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66" y="27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66" y="27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066" y="28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Rectangle 180"/>
                <p:cNvSpPr>
                  <a:spLocks noChangeArrowheads="1"/>
                </p:cNvSpPr>
                <p:nvPr/>
              </p:nvSpPr>
              <p:spPr bwMode="auto">
                <a:xfrm>
                  <a:off x="1066" y="28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066" y="28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066" y="29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66" y="296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66" y="300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Rectangle 185"/>
                <p:cNvSpPr>
                  <a:spLocks noChangeArrowheads="1"/>
                </p:cNvSpPr>
                <p:nvPr/>
              </p:nvSpPr>
              <p:spPr bwMode="auto">
                <a:xfrm>
                  <a:off x="1066" y="30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Rectangle 186"/>
                <p:cNvSpPr>
                  <a:spLocks noChangeArrowheads="1"/>
                </p:cNvSpPr>
                <p:nvPr/>
              </p:nvSpPr>
              <p:spPr bwMode="auto">
                <a:xfrm>
                  <a:off x="1066" y="30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Rectangle 187"/>
                <p:cNvSpPr>
                  <a:spLocks noChangeArrowheads="1"/>
                </p:cNvSpPr>
                <p:nvPr/>
              </p:nvSpPr>
              <p:spPr bwMode="auto">
                <a:xfrm>
                  <a:off x="1066" y="31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066" y="31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Rectangle 189"/>
                <p:cNvSpPr>
                  <a:spLocks noChangeArrowheads="1"/>
                </p:cNvSpPr>
                <p:nvPr/>
              </p:nvSpPr>
              <p:spPr bwMode="auto">
                <a:xfrm>
                  <a:off x="1066" y="32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66" y="3241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66" y="32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66" y="33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Rectangle 193"/>
                <p:cNvSpPr>
                  <a:spLocks noChangeArrowheads="1"/>
                </p:cNvSpPr>
                <p:nvPr/>
              </p:nvSpPr>
              <p:spPr bwMode="auto">
                <a:xfrm>
                  <a:off x="1066" y="3359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Rectangle 194"/>
                <p:cNvSpPr>
                  <a:spLocks noChangeArrowheads="1"/>
                </p:cNvSpPr>
                <p:nvPr/>
              </p:nvSpPr>
              <p:spPr bwMode="auto">
                <a:xfrm>
                  <a:off x="1066" y="33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6" name="Rectangle 195"/>
                <p:cNvSpPr>
                  <a:spLocks noChangeArrowheads="1"/>
                </p:cNvSpPr>
                <p:nvPr/>
              </p:nvSpPr>
              <p:spPr bwMode="auto">
                <a:xfrm>
                  <a:off x="1066" y="34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66" y="3477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066" y="35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066" y="35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066" y="359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066" y="36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Rectangle 201"/>
                <p:cNvSpPr>
                  <a:spLocks noChangeArrowheads="1"/>
                </p:cNvSpPr>
                <p:nvPr/>
              </p:nvSpPr>
              <p:spPr bwMode="auto">
                <a:xfrm>
                  <a:off x="1066" y="36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Rectangle 202"/>
                <p:cNvSpPr>
                  <a:spLocks noChangeArrowheads="1"/>
                </p:cNvSpPr>
                <p:nvPr/>
              </p:nvSpPr>
              <p:spPr bwMode="auto">
                <a:xfrm>
                  <a:off x="1066" y="37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243"/>
              <p:cNvGrpSpPr>
                <a:grpSpLocks/>
              </p:cNvGrpSpPr>
              <p:nvPr/>
            </p:nvGrpSpPr>
            <p:grpSpPr bwMode="auto">
              <a:xfrm>
                <a:off x="1447" y="2205"/>
                <a:ext cx="13" cy="1509"/>
                <a:chOff x="1447" y="2205"/>
                <a:chExt cx="13" cy="1509"/>
              </a:xfrm>
            </p:grpSpPr>
            <p:sp>
              <p:nvSpPr>
                <p:cNvPr id="8277" name="Rectangle 204"/>
                <p:cNvSpPr>
                  <a:spLocks noChangeArrowheads="1"/>
                </p:cNvSpPr>
                <p:nvPr/>
              </p:nvSpPr>
              <p:spPr bwMode="auto">
                <a:xfrm>
                  <a:off x="1447" y="220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8" name="Rectangle 205"/>
                <p:cNvSpPr>
                  <a:spLocks noChangeArrowheads="1"/>
                </p:cNvSpPr>
                <p:nvPr/>
              </p:nvSpPr>
              <p:spPr bwMode="auto">
                <a:xfrm>
                  <a:off x="1447" y="22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47" y="22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0" name="Rectangle 207"/>
                <p:cNvSpPr>
                  <a:spLocks noChangeArrowheads="1"/>
                </p:cNvSpPr>
                <p:nvPr/>
              </p:nvSpPr>
              <p:spPr bwMode="auto">
                <a:xfrm>
                  <a:off x="1447" y="23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1" name="Rectangle 208"/>
                <p:cNvSpPr>
                  <a:spLocks noChangeArrowheads="1"/>
                </p:cNvSpPr>
                <p:nvPr/>
              </p:nvSpPr>
              <p:spPr bwMode="auto">
                <a:xfrm>
                  <a:off x="1447" y="23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2" name="Rectangle 209"/>
                <p:cNvSpPr>
                  <a:spLocks noChangeArrowheads="1"/>
                </p:cNvSpPr>
                <p:nvPr/>
              </p:nvSpPr>
              <p:spPr bwMode="auto">
                <a:xfrm>
                  <a:off x="1447" y="24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447" y="24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447" y="24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447" y="25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6" name="Rectangle 213"/>
                <p:cNvSpPr>
                  <a:spLocks noChangeArrowheads="1"/>
                </p:cNvSpPr>
                <p:nvPr/>
              </p:nvSpPr>
              <p:spPr bwMode="auto">
                <a:xfrm>
                  <a:off x="1447" y="25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7" name="Rectangle 214"/>
                <p:cNvSpPr>
                  <a:spLocks noChangeArrowheads="1"/>
                </p:cNvSpPr>
                <p:nvPr/>
              </p:nvSpPr>
              <p:spPr bwMode="auto">
                <a:xfrm>
                  <a:off x="1447" y="25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447" y="26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447" y="26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0" name="Rectangle 217"/>
                <p:cNvSpPr>
                  <a:spLocks noChangeArrowheads="1"/>
                </p:cNvSpPr>
                <p:nvPr/>
              </p:nvSpPr>
              <p:spPr bwMode="auto">
                <a:xfrm>
                  <a:off x="1447" y="27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447" y="27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2" name="Rectangle 219"/>
                <p:cNvSpPr>
                  <a:spLocks noChangeArrowheads="1"/>
                </p:cNvSpPr>
                <p:nvPr/>
              </p:nvSpPr>
              <p:spPr bwMode="auto">
                <a:xfrm>
                  <a:off x="1447" y="27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447" y="28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447" y="28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447" y="29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447" y="29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447" y="29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1447" y="30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47" y="30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447" y="31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447" y="31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447" y="31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447" y="322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4" name="Rectangle 231"/>
                <p:cNvSpPr>
                  <a:spLocks noChangeArrowheads="1"/>
                </p:cNvSpPr>
                <p:nvPr/>
              </p:nvSpPr>
              <p:spPr bwMode="auto">
                <a:xfrm>
                  <a:off x="1447" y="32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5" name="Rectangle 232"/>
                <p:cNvSpPr>
                  <a:spLocks noChangeArrowheads="1"/>
                </p:cNvSpPr>
                <p:nvPr/>
              </p:nvSpPr>
              <p:spPr bwMode="auto">
                <a:xfrm>
                  <a:off x="1447" y="33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6" name="Rectangle 233"/>
                <p:cNvSpPr>
                  <a:spLocks noChangeArrowheads="1"/>
                </p:cNvSpPr>
                <p:nvPr/>
              </p:nvSpPr>
              <p:spPr bwMode="auto">
                <a:xfrm>
                  <a:off x="1447" y="334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7" name="Rectangle 234"/>
                <p:cNvSpPr>
                  <a:spLocks noChangeArrowheads="1"/>
                </p:cNvSpPr>
                <p:nvPr/>
              </p:nvSpPr>
              <p:spPr bwMode="auto">
                <a:xfrm>
                  <a:off x="1447" y="33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447" y="34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9" name="Rectangle 236"/>
                <p:cNvSpPr>
                  <a:spLocks noChangeArrowheads="1"/>
                </p:cNvSpPr>
                <p:nvPr/>
              </p:nvSpPr>
              <p:spPr bwMode="auto">
                <a:xfrm>
                  <a:off x="1447" y="346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0" name="Rectangle 237"/>
                <p:cNvSpPr>
                  <a:spLocks noChangeArrowheads="1"/>
                </p:cNvSpPr>
                <p:nvPr/>
              </p:nvSpPr>
              <p:spPr bwMode="auto">
                <a:xfrm>
                  <a:off x="1447" y="35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447" y="35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447" y="358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240"/>
                <p:cNvSpPr>
                  <a:spLocks noChangeArrowheads="1"/>
                </p:cNvSpPr>
                <p:nvPr/>
              </p:nvSpPr>
              <p:spPr bwMode="auto">
                <a:xfrm>
                  <a:off x="1447" y="36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Rectangle 241"/>
                <p:cNvSpPr>
                  <a:spLocks noChangeArrowheads="1"/>
                </p:cNvSpPr>
                <p:nvPr/>
              </p:nvSpPr>
              <p:spPr bwMode="auto">
                <a:xfrm>
                  <a:off x="1447" y="36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Rectangle 242"/>
                <p:cNvSpPr>
                  <a:spLocks noChangeArrowheads="1"/>
                </p:cNvSpPr>
                <p:nvPr/>
              </p:nvSpPr>
              <p:spPr bwMode="auto">
                <a:xfrm>
                  <a:off x="1447" y="37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299"/>
              <p:cNvGrpSpPr>
                <a:grpSpLocks/>
              </p:cNvGrpSpPr>
              <p:nvPr/>
            </p:nvGrpSpPr>
            <p:grpSpPr bwMode="auto">
              <a:xfrm>
                <a:off x="1879" y="1602"/>
                <a:ext cx="13" cy="2138"/>
                <a:chOff x="1879" y="1602"/>
                <a:chExt cx="13" cy="2138"/>
              </a:xfrm>
            </p:grpSpPr>
            <p:sp>
              <p:nvSpPr>
                <p:cNvPr id="82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79" y="16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9" y="16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1879" y="16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79" y="17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79" y="17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9" y="17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79" y="18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79" y="18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879" y="19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879" y="19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1879" y="19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79" y="20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79" y="20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79" y="21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1879" y="21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879" y="21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1879" y="22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Rectangle 261"/>
                <p:cNvSpPr>
                  <a:spLocks noChangeArrowheads="1"/>
                </p:cNvSpPr>
                <p:nvPr/>
              </p:nvSpPr>
              <p:spPr bwMode="auto">
                <a:xfrm>
                  <a:off x="1879" y="22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1879" y="23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1879" y="23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1879" y="23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1879" y="242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79" y="24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Rectangle 267"/>
                <p:cNvSpPr>
                  <a:spLocks noChangeArrowheads="1"/>
                </p:cNvSpPr>
                <p:nvPr/>
              </p:nvSpPr>
              <p:spPr bwMode="auto">
                <a:xfrm>
                  <a:off x="1879" y="25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Rectangle 268"/>
                <p:cNvSpPr>
                  <a:spLocks noChangeArrowheads="1"/>
                </p:cNvSpPr>
                <p:nvPr/>
              </p:nvSpPr>
              <p:spPr bwMode="auto">
                <a:xfrm>
                  <a:off x="1879" y="2546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9" y="25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Rectangle 270"/>
                <p:cNvSpPr>
                  <a:spLocks noChangeArrowheads="1"/>
                </p:cNvSpPr>
                <p:nvPr/>
              </p:nvSpPr>
              <p:spPr bwMode="auto">
                <a:xfrm>
                  <a:off x="1879" y="26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Rectangle 271"/>
                <p:cNvSpPr>
                  <a:spLocks noChangeArrowheads="1"/>
                </p:cNvSpPr>
                <p:nvPr/>
              </p:nvSpPr>
              <p:spPr bwMode="auto">
                <a:xfrm>
                  <a:off x="1879" y="2664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Rectangle 272"/>
                <p:cNvSpPr>
                  <a:spLocks noChangeArrowheads="1"/>
                </p:cNvSpPr>
                <p:nvPr/>
              </p:nvSpPr>
              <p:spPr bwMode="auto">
                <a:xfrm>
                  <a:off x="1879" y="27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79" y="27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Rectangle 274"/>
                <p:cNvSpPr>
                  <a:spLocks noChangeArrowheads="1"/>
                </p:cNvSpPr>
                <p:nvPr/>
              </p:nvSpPr>
              <p:spPr bwMode="auto">
                <a:xfrm>
                  <a:off x="1879" y="2782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79" y="28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Rectangle 276"/>
                <p:cNvSpPr>
                  <a:spLocks noChangeArrowheads="1"/>
                </p:cNvSpPr>
                <p:nvPr/>
              </p:nvSpPr>
              <p:spPr bwMode="auto">
                <a:xfrm>
                  <a:off x="1879" y="28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Rectangle 277"/>
                <p:cNvSpPr>
                  <a:spLocks noChangeArrowheads="1"/>
                </p:cNvSpPr>
                <p:nvPr/>
              </p:nvSpPr>
              <p:spPr bwMode="auto">
                <a:xfrm>
                  <a:off x="1879" y="29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879" y="294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79" y="297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Rectangle 280"/>
                <p:cNvSpPr>
                  <a:spLocks noChangeArrowheads="1"/>
                </p:cNvSpPr>
                <p:nvPr/>
              </p:nvSpPr>
              <p:spPr bwMode="auto">
                <a:xfrm>
                  <a:off x="1879" y="301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Rectangle 281"/>
                <p:cNvSpPr>
                  <a:spLocks noChangeArrowheads="1"/>
                </p:cNvSpPr>
                <p:nvPr/>
              </p:nvSpPr>
              <p:spPr bwMode="auto">
                <a:xfrm>
                  <a:off x="1879" y="30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Rectangle 282"/>
                <p:cNvSpPr>
                  <a:spLocks noChangeArrowheads="1"/>
                </p:cNvSpPr>
                <p:nvPr/>
              </p:nvSpPr>
              <p:spPr bwMode="auto">
                <a:xfrm>
                  <a:off x="1879" y="30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1" name="Rectangle 283"/>
                <p:cNvSpPr>
                  <a:spLocks noChangeArrowheads="1"/>
                </p:cNvSpPr>
                <p:nvPr/>
              </p:nvSpPr>
              <p:spPr bwMode="auto">
                <a:xfrm>
                  <a:off x="1879" y="31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2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79" y="31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3" name="Rectangle 285"/>
                <p:cNvSpPr>
                  <a:spLocks noChangeArrowheads="1"/>
                </p:cNvSpPr>
                <p:nvPr/>
              </p:nvSpPr>
              <p:spPr bwMode="auto">
                <a:xfrm>
                  <a:off x="1879" y="32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4" name="Rectangle 286"/>
                <p:cNvSpPr>
                  <a:spLocks noChangeArrowheads="1"/>
                </p:cNvSpPr>
                <p:nvPr/>
              </p:nvSpPr>
              <p:spPr bwMode="auto">
                <a:xfrm>
                  <a:off x="1879" y="32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879" y="32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79" y="33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9" y="33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879" y="34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879" y="34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0" name="Rectangle 292"/>
                <p:cNvSpPr>
                  <a:spLocks noChangeArrowheads="1"/>
                </p:cNvSpPr>
                <p:nvPr/>
              </p:nvSpPr>
              <p:spPr bwMode="auto">
                <a:xfrm>
                  <a:off x="1879" y="34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1" name="Rectangle 293"/>
                <p:cNvSpPr>
                  <a:spLocks noChangeArrowheads="1"/>
                </p:cNvSpPr>
                <p:nvPr/>
              </p:nvSpPr>
              <p:spPr bwMode="auto">
                <a:xfrm>
                  <a:off x="1879" y="35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2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79" y="35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3" name="Rectangle 295"/>
                <p:cNvSpPr>
                  <a:spLocks noChangeArrowheads="1"/>
                </p:cNvSpPr>
                <p:nvPr/>
              </p:nvSpPr>
              <p:spPr bwMode="auto">
                <a:xfrm>
                  <a:off x="1879" y="36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4" name="Rectangle 296"/>
                <p:cNvSpPr>
                  <a:spLocks noChangeArrowheads="1"/>
                </p:cNvSpPr>
                <p:nvPr/>
              </p:nvSpPr>
              <p:spPr bwMode="auto">
                <a:xfrm>
                  <a:off x="1879" y="36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5" name="Rectangle 297"/>
                <p:cNvSpPr>
                  <a:spLocks noChangeArrowheads="1"/>
                </p:cNvSpPr>
                <p:nvPr/>
              </p:nvSpPr>
              <p:spPr bwMode="auto">
                <a:xfrm>
                  <a:off x="1879" y="36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6" name="Rectangle 298"/>
                <p:cNvSpPr>
                  <a:spLocks noChangeArrowheads="1"/>
                </p:cNvSpPr>
                <p:nvPr/>
              </p:nvSpPr>
              <p:spPr bwMode="auto">
                <a:xfrm>
                  <a:off x="1879" y="37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Freeform 303"/>
              <p:cNvSpPr>
                <a:spLocks/>
              </p:cNvSpPr>
              <p:nvPr/>
            </p:nvSpPr>
            <p:spPr bwMode="auto">
              <a:xfrm>
                <a:off x="1066" y="3018"/>
                <a:ext cx="813" cy="250"/>
              </a:xfrm>
              <a:custGeom>
                <a:avLst/>
                <a:gdLst>
                  <a:gd name="T0" fmla="*/ 0 w 813"/>
                  <a:gd name="T1" fmla="*/ 0 h 250"/>
                  <a:gd name="T2" fmla="*/ 0 w 813"/>
                  <a:gd name="T3" fmla="*/ 250 h 250"/>
                  <a:gd name="T4" fmla="*/ 813 w 813"/>
                  <a:gd name="T5" fmla="*/ 25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3" h="250">
                    <a:moveTo>
                      <a:pt x="0" y="0"/>
                    </a:moveTo>
                    <a:lnTo>
                      <a:pt x="0" y="250"/>
                    </a:lnTo>
                    <a:lnTo>
                      <a:pt x="813" y="25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Rectangle 306"/>
              <p:cNvSpPr>
                <a:spLocks noChangeArrowheads="1"/>
              </p:cNvSpPr>
              <p:nvPr/>
            </p:nvSpPr>
            <p:spPr bwMode="auto">
              <a:xfrm rot="5400000">
                <a:off x="1354" y="3043"/>
                <a:ext cx="1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a</a:t>
                </a:r>
                <a:endParaRPr lang="en-GB"/>
              </a:p>
            </p:txBody>
          </p:sp>
          <p:sp>
            <p:nvSpPr>
              <p:cNvPr id="8220" name="Rectangle 307"/>
              <p:cNvSpPr>
                <a:spLocks noChangeArrowheads="1"/>
              </p:cNvSpPr>
              <p:nvPr/>
            </p:nvSpPr>
            <p:spPr bwMode="auto">
              <a:xfrm rot="5400000">
                <a:off x="1661" y="3458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g</a:t>
                </a:r>
                <a:endParaRPr lang="en-GB"/>
              </a:p>
            </p:txBody>
          </p:sp>
          <p:sp>
            <p:nvSpPr>
              <p:cNvPr id="8221" name="Arc 316"/>
              <p:cNvSpPr>
                <a:spLocks/>
              </p:cNvSpPr>
              <p:nvPr/>
            </p:nvSpPr>
            <p:spPr bwMode="auto">
              <a:xfrm>
                <a:off x="1447" y="3268"/>
                <a:ext cx="433" cy="380"/>
              </a:xfrm>
              <a:custGeom>
                <a:avLst/>
                <a:gdLst>
                  <a:gd name="T0" fmla="*/ 0 w 21600"/>
                  <a:gd name="T1" fmla="*/ 380 h 21599"/>
                  <a:gd name="T2" fmla="*/ 432 w 21600"/>
                  <a:gd name="T3" fmla="*/ 0 h 21599"/>
                  <a:gd name="T4" fmla="*/ 433 w 21600"/>
                  <a:gd name="T5" fmla="*/ 38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  <a:lnTo>
                      <a:pt x="21600" y="21599"/>
                    </a:lnTo>
                    <a:lnTo>
                      <a:pt x="-1" y="21598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435414-F8CA-F66A-C380-B14B1B882870}"/>
              </a:ext>
            </a:extLst>
          </p:cNvPr>
          <p:cNvSpPr txBox="1"/>
          <p:nvPr/>
        </p:nvSpPr>
        <p:spPr>
          <a:xfrm rot="19603109">
            <a:off x="7509036" y="4331534"/>
            <a:ext cx="4421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/>
              <a:t>1790 papers</a:t>
            </a:r>
          </a:p>
        </p:txBody>
      </p:sp>
    </p:spTree>
    <p:extLst>
      <p:ext uri="{BB962C8B-B14F-4D97-AF65-F5344CB8AC3E}">
        <p14:creationId xmlns:p14="http://schemas.microsoft.com/office/powerpoint/2010/main" val="30678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173" y="268263"/>
            <a:ext cx="105033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i="0" u="none" strike="noStrike" dirty="0">
                <a:solidFill>
                  <a:srgbClr val="2F323C"/>
                </a:solidFill>
                <a:effectLst/>
                <a:latin typeface="Noto Sans" panose="020B0502040504020204" pitchFamily="34" charset="0"/>
              </a:rPr>
              <a:t>G. Zhang and R. Wei and M. </a:t>
            </a:r>
            <a:r>
              <a:rPr lang="en-GB" sz="2800" b="0" i="0" u="none" strike="noStrike" dirty="0" err="1">
                <a:solidFill>
                  <a:srgbClr val="2F323C"/>
                </a:solidFill>
                <a:effectLst/>
                <a:latin typeface="Noto Sans" panose="020B0502040504020204" pitchFamily="34" charset="0"/>
              </a:rPr>
              <a:t>Enomoto</a:t>
            </a:r>
            <a:r>
              <a:rPr lang="en-GB" sz="2800" b="0" i="0" u="none" strike="noStrike" dirty="0">
                <a:solidFill>
                  <a:srgbClr val="2F323C"/>
                </a:solidFill>
                <a:effectLst/>
                <a:latin typeface="Noto Sans" panose="020B0502040504020204" pitchFamily="34" charset="0"/>
              </a:rPr>
              <a:t> and D. W. Suh</a:t>
            </a:r>
          </a:p>
          <a:p>
            <a:r>
              <a:rPr lang="en-US" sz="4400" dirty="0"/>
              <a:t>Metall. Mater. Trans. A 43 (2012) 833</a:t>
            </a:r>
          </a:p>
          <a:p>
            <a:r>
              <a:rPr lang="en-US" sz="4400" dirty="0"/>
              <a:t>diffusion distance </a:t>
            </a:r>
            <a:r>
              <a:rPr lang="en-US" sz="4400" b="1" dirty="0">
                <a:solidFill>
                  <a:srgbClr val="FF0000"/>
                </a:solidFill>
              </a:rPr>
              <a:t>0.03 nm</a:t>
            </a:r>
          </a:p>
          <a:p>
            <a:endParaRPr lang="en-US" sz="4400" dirty="0"/>
          </a:p>
          <a:p>
            <a:r>
              <a:rPr lang="en-US" sz="2800" dirty="0"/>
              <a:t>Y. Xia and G. Miyamoto and Z. G. Yang and C. Zhang and T. </a:t>
            </a:r>
            <a:r>
              <a:rPr lang="en-US" sz="2800" dirty="0" err="1"/>
              <a:t>Furuhara</a:t>
            </a:r>
            <a:endParaRPr lang="en-US" sz="4400" dirty="0"/>
          </a:p>
          <a:p>
            <a:r>
              <a:rPr lang="en-US" sz="4400" dirty="0"/>
              <a:t>Metall. Mater. Trans. A 46 (2015) 2347</a:t>
            </a:r>
          </a:p>
          <a:p>
            <a:r>
              <a:rPr lang="en-US" sz="4400" dirty="0"/>
              <a:t>diffusion distance </a:t>
            </a:r>
            <a:r>
              <a:rPr lang="en-US" sz="4400" b="1" dirty="0">
                <a:solidFill>
                  <a:srgbClr val="FF0000"/>
                </a:solidFill>
              </a:rPr>
              <a:t>0.002-0.04 nm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53EB4-C2E7-6840-A3DC-9AFE3EA4F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44" y="5194300"/>
            <a:ext cx="9893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pinod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8821" y="509106"/>
            <a:ext cx="6498377" cy="48245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989" y="282098"/>
            <a:ext cx="2371344" cy="56631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5400000">
            <a:off x="4339370" y="2831656"/>
            <a:ext cx="959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time</a:t>
            </a:r>
            <a:endParaRPr lang="en-US" sz="3200" baseline="-25000" dirty="0">
              <a:latin typeface="Arial"/>
              <a:cs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418860" y="964631"/>
            <a:ext cx="0" cy="4369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979059" y="1561700"/>
            <a:ext cx="0" cy="362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70751" y="868921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Cr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207" y="5945283"/>
            <a:ext cx="190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distance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05732" y="66059"/>
            <a:ext cx="17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Yoshiyuki Saito</a:t>
            </a:r>
          </a:p>
        </p:txBody>
      </p:sp>
    </p:spTree>
    <p:extLst>
      <p:ext uri="{BB962C8B-B14F-4D97-AF65-F5344CB8AC3E}">
        <p14:creationId xmlns:p14="http://schemas.microsoft.com/office/powerpoint/2010/main" val="26299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B432829-C171-CCD1-7E45-895DDB96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168"/>
            <a:ext cx="4356100" cy="2336800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7B7D11D0-5A85-4B75-4591-137A3835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61" y="2583249"/>
            <a:ext cx="6769100" cy="406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D9EDE-EEF3-041D-98C9-2EE1EFA7B1E2}"/>
              </a:ext>
            </a:extLst>
          </p:cNvPr>
          <p:cNvSpPr txBox="1"/>
          <p:nvPr/>
        </p:nvSpPr>
        <p:spPr>
          <a:xfrm>
            <a:off x="1181939" y="312461"/>
            <a:ext cx="43134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wavelengths</a:t>
            </a:r>
          </a:p>
          <a:p>
            <a:r>
              <a:rPr lang="en-US" sz="2800" dirty="0"/>
              <a:t>penalized during spinodal</a:t>
            </a:r>
          </a:p>
          <a:p>
            <a:r>
              <a:rPr lang="en-US" sz="2800" dirty="0"/>
              <a:t>decomposition because of</a:t>
            </a:r>
          </a:p>
          <a:p>
            <a:r>
              <a:rPr lang="en-US" sz="2800" dirty="0"/>
              <a:t>gradient energy term</a:t>
            </a:r>
          </a:p>
        </p:txBody>
      </p:sp>
    </p:spTree>
    <p:extLst>
      <p:ext uri="{BB962C8B-B14F-4D97-AF65-F5344CB8AC3E}">
        <p14:creationId xmlns:p14="http://schemas.microsoft.com/office/powerpoint/2010/main" val="320687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08CA-792F-3D39-07EF-D3E1B11B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Spinodal in ceramics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7E18A-BF8E-2E1C-B097-74797BDDC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4199">
            <a:off x="2029125" y="1681811"/>
            <a:ext cx="6612666" cy="1037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C9D02-C2E9-5656-A160-21F8A098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0663">
            <a:off x="1209287" y="5239951"/>
            <a:ext cx="8978965" cy="1037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11727-4F07-DADD-9F2B-9CE26ED0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050" y="3620266"/>
            <a:ext cx="6677496" cy="10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6887-449F-BD25-2B69-8DA9CCA0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84" y="117990"/>
            <a:ext cx="5958016" cy="1325563"/>
          </a:xfrm>
        </p:spPr>
        <p:txBody>
          <a:bodyPr/>
          <a:lstStyle/>
          <a:p>
            <a:r>
              <a:rPr lang="en-US" dirty="0"/>
              <a:t>Ceramics (contain ions)</a:t>
            </a:r>
          </a:p>
        </p:txBody>
      </p:sp>
      <p:pic>
        <p:nvPicPr>
          <p:cNvPr id="4" name="Picture 3" descr="c.jpg">
            <a:extLst>
              <a:ext uri="{FF2B5EF4-FFF2-40B4-BE49-F238E27FC236}">
                <a16:creationId xmlns:a16="http://schemas.microsoft.com/office/drawing/2014/main" id="{8B9B596F-7190-79A0-4FC8-E5DE5667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71" y="1522338"/>
            <a:ext cx="6140182" cy="143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6BC16-7C88-A585-1896-EF7CF48D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77" y="3293333"/>
            <a:ext cx="9757646" cy="121491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E5384061-345A-0201-4175-29EB86A0189C}"/>
              </a:ext>
            </a:extLst>
          </p:cNvPr>
          <p:cNvSpPr/>
          <p:nvPr/>
        </p:nvSpPr>
        <p:spPr>
          <a:xfrm flipV="1">
            <a:off x="4467202" y="4589548"/>
            <a:ext cx="3052119" cy="45719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BA3EF1-C008-A458-3610-F17BED1C0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84" y="5223757"/>
            <a:ext cx="5181600" cy="33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788845-4928-9220-BD4A-B8021B578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92" y="5718884"/>
            <a:ext cx="5918200" cy="34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F2083A-68CB-89F7-2037-2579129B1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92" y="6226711"/>
            <a:ext cx="4699000" cy="431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F8D1A1-3A8A-D401-40B8-E42510029465}"/>
              </a:ext>
            </a:extLst>
          </p:cNvPr>
          <p:cNvSpPr txBox="1"/>
          <p:nvPr/>
        </p:nvSpPr>
        <p:spPr>
          <a:xfrm>
            <a:off x="6536724" y="206659"/>
            <a:ext cx="565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Virkar</a:t>
            </a:r>
            <a:r>
              <a:rPr lang="en-GB" dirty="0">
                <a:solidFill>
                  <a:srgbClr val="00B0F0"/>
                </a:solidFill>
              </a:rPr>
              <a:t> &amp; </a:t>
            </a:r>
            <a:r>
              <a:rPr lang="en-GB" dirty="0" err="1">
                <a:solidFill>
                  <a:srgbClr val="00B0F0"/>
                </a:solidFill>
              </a:rPr>
              <a:t>Plichta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Journal of the American Ceramic Society  66 (1983) 451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8089" y="1882407"/>
            <a:ext cx="7942651" cy="49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However, </a:t>
            </a:r>
            <a:r>
              <a:rPr lang="en-US" sz="3600" i="1" dirty="0">
                <a:solidFill>
                  <a:srgbClr val="0000FF"/>
                </a:solidFill>
                <a:latin typeface="Arial"/>
                <a:cs typeface="Arial"/>
              </a:rPr>
              <a:t>diffusion coefficient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is actually a function of  the concentration gradient. Large gradients </a:t>
            </a:r>
            <a:r>
              <a:rPr lang="en-US" sz="3600" i="1" dirty="0">
                <a:solidFill>
                  <a:srgbClr val="0000FF"/>
                </a:solidFill>
                <a:latin typeface="Arial"/>
                <a:cs typeface="Arial"/>
              </a:rPr>
              <a:t>retard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diffusion. i.e. free energy is a function of gradient of concentration.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912" y="337719"/>
            <a:ext cx="816899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/>
                <a:cs typeface="Arial"/>
              </a:rPr>
              <a:t>Most rapidly growing Fourier components have infinitely small wavelength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868" y="2141763"/>
            <a:ext cx="1666945" cy="39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28A46C-67FB-E271-37D4-8934F9C716DC}"/>
              </a:ext>
            </a:extLst>
          </p:cNvPr>
          <p:cNvSpPr txBox="1"/>
          <p:nvPr/>
        </p:nvSpPr>
        <p:spPr>
          <a:xfrm>
            <a:off x="1891679" y="6122404"/>
            <a:ext cx="7210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+mj-lt"/>
              </a:rPr>
              <a:t>www.phase-trans.msm.cam.ac.uk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ED06A-634B-BC3E-2FF6-89B3AC28D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" y="27710"/>
            <a:ext cx="8093507" cy="5998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C2239-1762-F979-36FB-26CC5FEF0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33904" y="1589157"/>
            <a:ext cx="4381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4"/>
    </mc:Choice>
    <mc:Fallback xmlns="">
      <p:transition spd="slow" advTm="52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73" y="1585596"/>
            <a:ext cx="8525235" cy="1934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08" y="329316"/>
            <a:ext cx="8464083" cy="906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4159" y="100466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(1855)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3BFEAE-8484-B44C-A97E-034C37AE05EF}"/>
              </a:ext>
            </a:extLst>
          </p:cNvPr>
          <p:cNvGrpSpPr/>
          <p:nvPr/>
        </p:nvGrpSpPr>
        <p:grpSpPr>
          <a:xfrm>
            <a:off x="1769196" y="4130566"/>
            <a:ext cx="6486830" cy="2355119"/>
            <a:chOff x="245196" y="4130565"/>
            <a:chExt cx="6486830" cy="23551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4FF1A6-D142-0344-81F6-F9B6BB668C2B}"/>
                </a:ext>
              </a:extLst>
            </p:cNvPr>
            <p:cNvSpPr txBox="1"/>
            <p:nvPr/>
          </p:nvSpPr>
          <p:spPr>
            <a:xfrm>
              <a:off x="4435370" y="4130565"/>
              <a:ext cx="5068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93E9B4-5129-0D42-A0AB-3545B8938706}"/>
                </a:ext>
              </a:extLst>
            </p:cNvPr>
            <p:cNvSpPr txBox="1"/>
            <p:nvPr/>
          </p:nvSpPr>
          <p:spPr>
            <a:xfrm>
              <a:off x="4808294" y="4376785"/>
              <a:ext cx="19237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concentration</a:t>
              </a:r>
            </a:p>
            <a:p>
              <a:r>
                <a:rPr lang="en-US" sz="2400" dirty="0"/>
                <a:t>gradient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507D4A-6FB6-B943-A54D-EF3D84627443}"/>
                </a:ext>
              </a:extLst>
            </p:cNvPr>
            <p:cNvSpPr txBox="1"/>
            <p:nvPr/>
          </p:nvSpPr>
          <p:spPr>
            <a:xfrm>
              <a:off x="1754121" y="5654687"/>
              <a:ext cx="149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2400"/>
                <a:t>iffusion</a:t>
              </a:r>
              <a:endParaRPr lang="en-US" sz="2400" dirty="0"/>
            </a:p>
            <a:p>
              <a:pPr algn="ctr"/>
              <a:r>
                <a:rPr lang="en-US" sz="2400" dirty="0"/>
                <a:t>coefficient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B12579-DCF2-7944-B8F1-2DECF339B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2675" y="5207782"/>
              <a:ext cx="210735" cy="359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7A0618-DA92-EB43-AC21-A1AA5D832DE0}"/>
                </a:ext>
              </a:extLst>
            </p:cNvPr>
            <p:cNvSpPr txBox="1"/>
            <p:nvPr/>
          </p:nvSpPr>
          <p:spPr>
            <a:xfrm>
              <a:off x="245196" y="5272405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flux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175ED-D5E8-0144-9D90-FD8985707D15}"/>
              </a:ext>
            </a:extLst>
          </p:cNvPr>
          <p:cNvGrpSpPr/>
          <p:nvPr/>
        </p:nvGrpSpPr>
        <p:grpSpPr>
          <a:xfrm>
            <a:off x="8345219" y="3955062"/>
            <a:ext cx="2158940" cy="2578866"/>
            <a:chOff x="6821219" y="3955062"/>
            <a:chExt cx="2158940" cy="257886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6F1E4B-7932-3445-B4F1-F503A9354EC5}"/>
                </a:ext>
              </a:extLst>
            </p:cNvPr>
            <p:cNvCxnSpPr/>
            <p:nvPr/>
          </p:nvCxnSpPr>
          <p:spPr>
            <a:xfrm>
              <a:off x="7264812" y="4493079"/>
              <a:ext cx="1455828" cy="14294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B58FC7-5982-624A-A8CA-076EEBEB49DB}"/>
                </a:ext>
              </a:extLst>
            </p:cNvPr>
            <p:cNvCxnSpPr>
              <a:cxnSpLocks/>
            </p:cNvCxnSpPr>
            <p:nvPr/>
          </p:nvCxnSpPr>
          <p:spPr>
            <a:xfrm>
              <a:off x="7755805" y="4945493"/>
              <a:ext cx="0" cy="5245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4EA3E78-41C2-B74D-9104-C1CE8F190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5805" y="5468830"/>
              <a:ext cx="4782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176FF0-8BFC-7B4D-9A02-8568D1F9E4F9}"/>
                </a:ext>
              </a:extLst>
            </p:cNvPr>
            <p:cNvGrpSpPr/>
            <p:nvPr/>
          </p:nvGrpSpPr>
          <p:grpSpPr>
            <a:xfrm>
              <a:off x="6821219" y="3955062"/>
              <a:ext cx="2158940" cy="2578866"/>
              <a:chOff x="6821219" y="3955062"/>
              <a:chExt cx="2158940" cy="257886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FBE96A-958C-2E40-8C5C-C93D776DEEBF}"/>
                  </a:ext>
                </a:extLst>
              </p:cNvPr>
              <p:cNvGrpSpPr/>
              <p:nvPr/>
            </p:nvGrpSpPr>
            <p:grpSpPr>
              <a:xfrm>
                <a:off x="7005293" y="4229409"/>
                <a:ext cx="1974866" cy="2085991"/>
                <a:chOff x="7141779" y="3368013"/>
                <a:chExt cx="1446473" cy="1613890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9EDF9B2-343C-6644-BEB5-E2CD8FA94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31117" y="3368013"/>
                  <a:ext cx="0" cy="16138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DA117C3-6AF6-554A-9122-91B299A63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1779" y="4871544"/>
                  <a:ext cx="144647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3DA7CCB-2F6E-1046-A88C-411F29972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1219" y="5099832"/>
                <a:ext cx="190500" cy="2159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72DF57C-818B-5640-8F8C-3CB1D2360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4776" y="6318028"/>
                <a:ext cx="215900" cy="215900"/>
              </a:xfrm>
              <a:prstGeom prst="rect">
                <a:avLst/>
              </a:prstGeom>
            </p:spPr>
          </p:pic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662BC2C-570C-F448-B8F9-BE90A2C2EC90}"/>
                  </a:ext>
                </a:extLst>
              </p:cNvPr>
              <p:cNvCxnSpPr/>
              <p:nvPr/>
            </p:nvCxnSpPr>
            <p:spPr>
              <a:xfrm>
                <a:off x="7620000" y="4376785"/>
                <a:ext cx="840828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CFAC434-0ECE-E24F-B038-85E4FD5F7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7326" y="3955062"/>
                <a:ext cx="266700" cy="3429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08AC0F9-AE12-2242-B287-8CCDE56E5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8518" y="5588669"/>
                <a:ext cx="762000" cy="215900"/>
              </a:xfrm>
              <a:prstGeom prst="rect">
                <a:avLst/>
              </a:prstGeom>
            </p:spPr>
          </p:pic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F8096C-8E03-244D-91C2-5F91868B3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556" y="3966308"/>
            <a:ext cx="3690072" cy="16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8D6DC4-3F59-CF45-B45A-E9FA9F49B9F8}"/>
              </a:ext>
            </a:extLst>
          </p:cNvPr>
          <p:cNvGrpSpPr/>
          <p:nvPr/>
        </p:nvGrpSpPr>
        <p:grpSpPr>
          <a:xfrm>
            <a:off x="1073278" y="1513341"/>
            <a:ext cx="3898463" cy="3346629"/>
            <a:chOff x="673537" y="279441"/>
            <a:chExt cx="3898463" cy="33466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54D091-21D3-6B4C-8DA8-B7BD80F59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537" y="2111576"/>
              <a:ext cx="3898463" cy="15144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7E30D-7163-4245-8CC0-EAF8600D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537" y="279441"/>
              <a:ext cx="3473607" cy="155504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53C5DC-F9F4-FEF2-9BEA-0E1DD45F7BF7}"/>
              </a:ext>
            </a:extLst>
          </p:cNvPr>
          <p:cNvSpPr txBox="1"/>
          <p:nvPr/>
        </p:nvSpPr>
        <p:spPr>
          <a:xfrm>
            <a:off x="6421026" y="1967697"/>
            <a:ext cx="469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concentration gradient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5E1FF-BC2A-86D4-B356-B9A2C697EAC9}"/>
              </a:ext>
            </a:extLst>
          </p:cNvPr>
          <p:cNvSpPr txBox="1"/>
          <p:nvPr/>
        </p:nvSpPr>
        <p:spPr>
          <a:xfrm>
            <a:off x="6711650" y="3779557"/>
            <a:ext cx="4099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free energy gradient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5B862-6B61-E419-581B-7FD1DE03514D}"/>
              </a:ext>
            </a:extLst>
          </p:cNvPr>
          <p:cNvSpPr txBox="1"/>
          <p:nvPr/>
        </p:nvSpPr>
        <p:spPr>
          <a:xfrm>
            <a:off x="342358" y="5344659"/>
            <a:ext cx="11279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 dependence of </a:t>
            </a:r>
            <a:r>
              <a:rPr lang="en-US" sz="4400" i="1" dirty="0"/>
              <a:t>D</a:t>
            </a:r>
            <a:r>
              <a:rPr lang="en-US" sz="4400" dirty="0">
                <a:solidFill>
                  <a:srgbClr val="FF0000"/>
                </a:solidFill>
              </a:rPr>
              <a:t> or </a:t>
            </a:r>
            <a:r>
              <a:rPr lang="en-US" sz="4400" i="1" dirty="0"/>
              <a:t>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      on magnitude of the gradient</a:t>
            </a:r>
          </a:p>
        </p:txBody>
      </p:sp>
    </p:spTree>
    <p:extLst>
      <p:ext uri="{BB962C8B-B14F-4D97-AF65-F5344CB8AC3E}">
        <p14:creationId xmlns:p14="http://schemas.microsoft.com/office/powerpoint/2010/main" val="37672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61A6-00C0-8814-D77D-001741D02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435" y="531627"/>
            <a:ext cx="9144000" cy="3700130"/>
          </a:xfrm>
        </p:spPr>
        <p:txBody>
          <a:bodyPr>
            <a:normAutofit/>
          </a:bodyPr>
          <a:lstStyle/>
          <a:p>
            <a:r>
              <a:rPr lang="en-US" dirty="0"/>
              <a:t>consider a small volume element containing one-dimensional composition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6F4C6-E590-451B-131B-00AD0307B3CE}"/>
              </a:ext>
            </a:extLst>
          </p:cNvPr>
          <p:cNvGrpSpPr/>
          <p:nvPr/>
        </p:nvGrpSpPr>
        <p:grpSpPr>
          <a:xfrm>
            <a:off x="544183" y="4034150"/>
            <a:ext cx="3550682" cy="1985079"/>
            <a:chOff x="8082665" y="340215"/>
            <a:chExt cx="3550682" cy="1985079"/>
          </a:xfrm>
        </p:grpSpPr>
        <p:pic>
          <p:nvPicPr>
            <p:cNvPr id="5" name="Picture 4" descr="A black line on a white background&#10;&#10;Description automatically generated">
              <a:extLst>
                <a:ext uri="{FF2B5EF4-FFF2-40B4-BE49-F238E27FC236}">
                  <a16:creationId xmlns:a16="http://schemas.microsoft.com/office/drawing/2014/main" id="{F7AF543F-AD34-F212-CBAE-4342AC8B5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5047" y="340215"/>
              <a:ext cx="2908300" cy="1689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BB0E10-1140-F5B0-C5E5-E9288B12C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2665" y="866470"/>
              <a:ext cx="546100" cy="419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AFDB58-3BA9-5FD8-3E7D-342D308A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1847" y="2071294"/>
              <a:ext cx="774700" cy="254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8ED65C-E0E3-A129-D215-EFF946A753B1}"/>
              </a:ext>
            </a:extLst>
          </p:cNvPr>
          <p:cNvSpPr txBox="1"/>
          <p:nvPr/>
        </p:nvSpPr>
        <p:spPr>
          <a:xfrm>
            <a:off x="7673546" y="5723250"/>
            <a:ext cx="4337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Hilliard, Phase Transformations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(1970) 497-560.</a:t>
            </a:r>
          </a:p>
        </p:txBody>
      </p:sp>
    </p:spTree>
    <p:extLst>
      <p:ext uri="{BB962C8B-B14F-4D97-AF65-F5344CB8AC3E}">
        <p14:creationId xmlns:p14="http://schemas.microsoft.com/office/powerpoint/2010/main" val="144793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C137E-2E9E-E000-4150-7CC075E07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436" y="420843"/>
            <a:ext cx="1680519" cy="1111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90545F-2933-C476-9C41-78CF2A591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55" y="466835"/>
            <a:ext cx="1547938" cy="106509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88A3D6E-3D33-CDF5-5F3E-0EBBC3E3AB34}"/>
              </a:ext>
            </a:extLst>
          </p:cNvPr>
          <p:cNvGrpSpPr/>
          <p:nvPr/>
        </p:nvGrpSpPr>
        <p:grpSpPr>
          <a:xfrm>
            <a:off x="1256564" y="132001"/>
            <a:ext cx="3550682" cy="1985079"/>
            <a:chOff x="8082665" y="340215"/>
            <a:chExt cx="3550682" cy="1985079"/>
          </a:xfrm>
        </p:grpSpPr>
        <p:pic>
          <p:nvPicPr>
            <p:cNvPr id="19" name="Picture 18" descr="A black line on a white background&#10;&#10;Description automatically generated">
              <a:extLst>
                <a:ext uri="{FF2B5EF4-FFF2-40B4-BE49-F238E27FC236}">
                  <a16:creationId xmlns:a16="http://schemas.microsoft.com/office/drawing/2014/main" id="{D459C27F-5607-A3E0-9AE0-72F22A54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5047" y="340215"/>
              <a:ext cx="2908300" cy="1689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F61BC2-D1B1-964C-12F5-80AE9D817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82665" y="866470"/>
              <a:ext cx="546100" cy="4191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131A56-2FC2-95FB-4048-F0FCD538C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91847" y="2071294"/>
              <a:ext cx="774700" cy="25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9AE6C5-ACEC-586B-ED9E-F6A6E8ADF59C}"/>
              </a:ext>
            </a:extLst>
          </p:cNvPr>
          <p:cNvGrpSpPr/>
          <p:nvPr/>
        </p:nvGrpSpPr>
        <p:grpSpPr>
          <a:xfrm>
            <a:off x="426799" y="2702230"/>
            <a:ext cx="11624488" cy="3706116"/>
            <a:chOff x="426799" y="2702230"/>
            <a:chExt cx="11624488" cy="370611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22029C-BD60-6EE9-B8B4-2EA55D440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6365" y="5991530"/>
              <a:ext cx="7772400" cy="41681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DADE4A-B20B-960C-3639-E5A408844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7594" y="4348412"/>
              <a:ext cx="10163693" cy="129966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C0FB3C6-4815-5E60-24EE-79248BC65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6799" y="2702230"/>
              <a:ext cx="8631532" cy="114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5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F29FE-CCBB-3981-AA56-CC442214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jpg">
            <a:extLst>
              <a:ext uri="{FF2B5EF4-FFF2-40B4-BE49-F238E27FC236}">
                <a16:creationId xmlns:a16="http://schemas.microsoft.com/office/drawing/2014/main" id="{16BE6F0E-EEDD-0052-9D81-24A8DDDF5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6" y="276413"/>
            <a:ext cx="8795907" cy="2002116"/>
          </a:xfrm>
          <a:prstGeom prst="rect">
            <a:avLst/>
          </a:prstGeom>
        </p:spPr>
      </p:pic>
      <p:pic>
        <p:nvPicPr>
          <p:cNvPr id="6" name="Picture 5" descr="c.jpg">
            <a:extLst>
              <a:ext uri="{FF2B5EF4-FFF2-40B4-BE49-F238E27FC236}">
                <a16:creationId xmlns:a16="http://schemas.microsoft.com/office/drawing/2014/main" id="{61FDA25F-A2F1-C8F2-D633-B64A63935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3" y="2509900"/>
            <a:ext cx="3790611" cy="619901"/>
          </a:xfrm>
          <a:prstGeom prst="rect">
            <a:avLst/>
          </a:prstGeom>
        </p:spPr>
      </p:pic>
      <p:pic>
        <p:nvPicPr>
          <p:cNvPr id="8" name="Picture 7" descr="b.jpg">
            <a:extLst>
              <a:ext uri="{FF2B5EF4-FFF2-40B4-BE49-F238E27FC236}">
                <a16:creationId xmlns:a16="http://schemas.microsoft.com/office/drawing/2014/main" id="{ECD61972-BE8D-F71A-B159-A6E1B6E2E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0" y="3942372"/>
            <a:ext cx="8262784" cy="1524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6C07F-EDDC-B69C-9C1A-B4D117E65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663" y="3322470"/>
            <a:ext cx="3080555" cy="30914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0C4FC87-1AF7-9183-FCE8-B19D6A7362CB}"/>
              </a:ext>
            </a:extLst>
          </p:cNvPr>
          <p:cNvGrpSpPr/>
          <p:nvPr/>
        </p:nvGrpSpPr>
        <p:grpSpPr>
          <a:xfrm>
            <a:off x="3487479" y="276413"/>
            <a:ext cx="2299144" cy="3838387"/>
            <a:chOff x="3487479" y="276413"/>
            <a:chExt cx="2299144" cy="3838387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F2F25F28-FF20-3B73-1A27-BAE114A5419E}"/>
                </a:ext>
              </a:extLst>
            </p:cNvPr>
            <p:cNvSpPr/>
            <p:nvPr/>
          </p:nvSpPr>
          <p:spPr>
            <a:xfrm>
              <a:off x="5007934" y="276413"/>
              <a:ext cx="778689" cy="882536"/>
            </a:xfrm>
            <a:prstGeom prst="frame">
              <a:avLst>
                <a:gd name="adj1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E365A-774F-35FC-4649-4C3EC09BB2C5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3487479" y="1158949"/>
              <a:ext cx="1909800" cy="295585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sm" len="sm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7AA7ED-25D1-84C1-1DC3-FBF5B7A1ED98}"/>
              </a:ext>
            </a:extLst>
          </p:cNvPr>
          <p:cNvGrpSpPr/>
          <p:nvPr/>
        </p:nvGrpSpPr>
        <p:grpSpPr>
          <a:xfrm>
            <a:off x="5177481" y="297550"/>
            <a:ext cx="1653290" cy="3583037"/>
            <a:chOff x="4133333" y="276413"/>
            <a:chExt cx="1653290" cy="3583037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CC57431C-63D8-3ABF-558E-D991135BC0EB}"/>
                </a:ext>
              </a:extLst>
            </p:cNvPr>
            <p:cNvSpPr/>
            <p:nvPr/>
          </p:nvSpPr>
          <p:spPr>
            <a:xfrm>
              <a:off x="5007934" y="276413"/>
              <a:ext cx="778689" cy="882536"/>
            </a:xfrm>
            <a:prstGeom prst="frame">
              <a:avLst>
                <a:gd name="adj1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182EF3-355E-0CF8-0357-BA622D6362B0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4133333" y="1158949"/>
              <a:ext cx="1263946" cy="270050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sm" len="sm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F7B3D7-32D9-D2CD-2749-D6C8E2BF9919}"/>
              </a:ext>
            </a:extLst>
          </p:cNvPr>
          <p:cNvGrpSpPr/>
          <p:nvPr/>
        </p:nvGrpSpPr>
        <p:grpSpPr>
          <a:xfrm>
            <a:off x="4176604" y="1159938"/>
            <a:ext cx="3043196" cy="2782434"/>
            <a:chOff x="4176604" y="1159938"/>
            <a:chExt cx="3043196" cy="2782434"/>
          </a:xfrm>
        </p:grpSpPr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E12EE744-F0F8-8278-29BF-395F1A352FBA}"/>
                </a:ext>
              </a:extLst>
            </p:cNvPr>
            <p:cNvSpPr/>
            <p:nvPr/>
          </p:nvSpPr>
          <p:spPr>
            <a:xfrm>
              <a:off x="4176604" y="1159938"/>
              <a:ext cx="1359223" cy="882536"/>
            </a:xfrm>
            <a:prstGeom prst="frame">
              <a:avLst>
                <a:gd name="adj1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highlight>
                  <a:srgbClr val="00FFFF"/>
                </a:highlight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5CB307-FAB7-F2E3-ECBB-D9670BAC91A1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4856216" y="2042474"/>
              <a:ext cx="2363584" cy="1899898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 w="sm" len="sm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55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"/>
          <a:stretch/>
        </p:blipFill>
        <p:spPr>
          <a:xfrm>
            <a:off x="1892015" y="467330"/>
            <a:ext cx="7259456" cy="1534788"/>
          </a:xfrm>
          <a:prstGeom prst="rect">
            <a:avLst/>
          </a:prstGeom>
        </p:spPr>
      </p:pic>
      <p:pic>
        <p:nvPicPr>
          <p:cNvPr id="3" name="Picture 2" descr="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4" y="2397312"/>
            <a:ext cx="5498304" cy="1143747"/>
          </a:xfrm>
          <a:prstGeom prst="rect">
            <a:avLst/>
          </a:prstGeom>
        </p:spPr>
      </p:pic>
      <p:pic>
        <p:nvPicPr>
          <p:cNvPr id="4" name="Picture 3" descr="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93" y="4384787"/>
            <a:ext cx="7418607" cy="17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373D6-1AFA-9C6A-E7B9-2CEDF64D24C9}"/>
              </a:ext>
            </a:extLst>
          </p:cNvPr>
          <p:cNvSpPr txBox="1"/>
          <p:nvPr/>
        </p:nvSpPr>
        <p:spPr>
          <a:xfrm>
            <a:off x="716692" y="383059"/>
            <a:ext cx="3930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strain gradients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25E22-57E7-4504-BF21-BD983250CEE9}"/>
              </a:ext>
            </a:extLst>
          </p:cNvPr>
          <p:cNvSpPr txBox="1"/>
          <p:nvPr/>
        </p:nvSpPr>
        <p:spPr>
          <a:xfrm>
            <a:off x="5671752" y="506169"/>
            <a:ext cx="628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solute cause lattice parameter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386DF-0118-9E6E-8FB7-6C9B0C4F0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29" y="1898993"/>
            <a:ext cx="5880100" cy="120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81809-0E97-8BF2-335B-A69A1DB13258}"/>
              </a:ext>
            </a:extLst>
          </p:cNvPr>
          <p:cNvSpPr txBox="1"/>
          <p:nvPr/>
        </p:nvSpPr>
        <p:spPr>
          <a:xfrm>
            <a:off x="478130" y="1898993"/>
            <a:ext cx="2443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strain energy</a:t>
            </a:r>
          </a:p>
          <a:p>
            <a:r>
              <a:rPr lang="en-US" sz="3200" dirty="0"/>
              <a:t>per atom 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B16281-8BA4-2D40-6AAB-BC5AF0AD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85" y="3981275"/>
            <a:ext cx="6159500" cy="120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A01040-60AA-2AE3-2036-6B0288472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171" y="5728869"/>
            <a:ext cx="8385121" cy="4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dient_energ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949552"/>
            <a:ext cx="5548923" cy="4910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1855" y="2249644"/>
            <a:ext cx="5548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Impossible to avoid partitioning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substitutional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solutes if local equilibrium is demanded. </a:t>
            </a:r>
          </a:p>
        </p:txBody>
      </p:sp>
      <p:pic>
        <p:nvPicPr>
          <p:cNvPr id="5" name="Picture 4" descr="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52" y="148964"/>
            <a:ext cx="7418607" cy="173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6F13A-72DD-9543-A636-98CFAF05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215" y="4904231"/>
            <a:ext cx="2351861" cy="16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251</Words>
  <Application>Microsoft Macintosh PowerPoint</Application>
  <PresentationFormat>Widescreen</PresentationFormat>
  <Paragraphs>60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Geneva</vt:lpstr>
      <vt:lpstr>Noto Sans</vt:lpstr>
      <vt:lpstr>Symbol</vt:lpstr>
      <vt:lpstr>Office Theme</vt:lpstr>
      <vt:lpstr>PowerPoint Presentation</vt:lpstr>
      <vt:lpstr>PowerPoint Presentation</vt:lpstr>
      <vt:lpstr>PowerPoint Presentation</vt:lpstr>
      <vt:lpstr>consider a small volume element containing one-dimensional composition variation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Spinodal in ceramics</vt:lpstr>
      <vt:lpstr>Ceramics (contain ions)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Harry Bhadeshia</dc:creator>
  <cp:lastModifiedBy>Harry Bhadeshia</cp:lastModifiedBy>
  <cp:revision>22</cp:revision>
  <dcterms:created xsi:type="dcterms:W3CDTF">2024-12-14T14:27:49Z</dcterms:created>
  <dcterms:modified xsi:type="dcterms:W3CDTF">2024-12-15T09:01:18Z</dcterms:modified>
</cp:coreProperties>
</file>