
<file path=[Content_Types].xml><?xml version="1.0" encoding="utf-8"?>
<Types xmlns="http://schemas.openxmlformats.org/package/2006/content-types">
  <Default Extension="xml" ContentType="application/xml"/>
  <Default Extension="bmp" ContentType="image/bmp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301" r:id="rId3"/>
    <p:sldId id="289" r:id="rId4"/>
    <p:sldId id="258" r:id="rId5"/>
    <p:sldId id="302" r:id="rId6"/>
    <p:sldId id="259" r:id="rId7"/>
    <p:sldId id="280" r:id="rId8"/>
    <p:sldId id="261" r:id="rId9"/>
    <p:sldId id="269" r:id="rId10"/>
    <p:sldId id="262" r:id="rId11"/>
    <p:sldId id="268" r:id="rId12"/>
    <p:sldId id="263" r:id="rId13"/>
    <p:sldId id="281" r:id="rId14"/>
    <p:sldId id="264" r:id="rId15"/>
    <p:sldId id="298" r:id="rId16"/>
    <p:sldId id="297" r:id="rId17"/>
    <p:sldId id="299" r:id="rId18"/>
    <p:sldId id="285" r:id="rId19"/>
    <p:sldId id="300" r:id="rId20"/>
    <p:sldId id="282" r:id="rId21"/>
    <p:sldId id="283" r:id="rId22"/>
    <p:sldId id="286" r:id="rId23"/>
    <p:sldId id="287" r:id="rId24"/>
    <p:sldId id="265" r:id="rId25"/>
    <p:sldId id="288" r:id="rId26"/>
    <p:sldId id="284" r:id="rId27"/>
    <p:sldId id="291" r:id="rId28"/>
    <p:sldId id="290" r:id="rId29"/>
    <p:sldId id="292" r:id="rId30"/>
    <p:sldId id="293" r:id="rId31"/>
    <p:sldId id="294" r:id="rId32"/>
    <p:sldId id="29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2787"/>
    <p:restoredTop sz="90929"/>
  </p:normalViewPr>
  <p:slideViewPr>
    <p:cSldViewPr>
      <p:cViewPr varScale="1">
        <p:scale>
          <a:sx n="187" d="100"/>
          <a:sy n="187" d="100"/>
        </p:scale>
        <p:origin x="-11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BECB35-4739-484C-BC41-FE281E465E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65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FE1FF-2425-5F4F-8ECB-A5A7F2B56EBD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BC274-AFBB-8243-8074-6F75BEFD6154}" type="slidenum">
              <a:rPr lang="en-US"/>
              <a:pPr/>
              <a:t>10</a:t>
            </a:fld>
            <a:endParaRPr lang="en-US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85CC5-EBE5-744B-846F-1EE66D222AF9}" type="slidenum">
              <a:rPr lang="en-US"/>
              <a:pPr/>
              <a:t>11</a:t>
            </a:fld>
            <a:endParaRPr lang="en-US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C1AA5-568A-9249-B8C7-E00C7640433A}" type="slidenum">
              <a:rPr lang="en-US"/>
              <a:pPr/>
              <a:t>12</a:t>
            </a:fld>
            <a:endParaRPr lang="en-US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C9C5D-FCD2-0A4B-8BC3-DA740A80F328}" type="slidenum">
              <a:rPr lang="en-US"/>
              <a:pPr/>
              <a:t>13</a:t>
            </a:fld>
            <a:endParaRPr lang="en-US"/>
          </a:p>
        </p:txBody>
      </p:sp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E0350-DBAF-654C-928D-157F811B5AE5}" type="slidenum">
              <a:rPr lang="en-US"/>
              <a:pPr/>
              <a:t>14</a:t>
            </a:fld>
            <a:endParaRPr lang="en-US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FC7EA-9460-1546-B764-44BD5B79F0EA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E55A3-822D-2F43-A6C3-4D1F35ADEBB6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39CE7-6EFE-434D-84F4-DF5A8561AAA5}" type="slidenum">
              <a:rPr lang="en-US"/>
              <a:pPr/>
              <a:t>17</a:t>
            </a:fld>
            <a:endParaRPr lang="en-US"/>
          </a:p>
        </p:txBody>
      </p:sp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E9100-8F87-B54A-B8F2-DCBC4EF96145}" type="slidenum">
              <a:rPr lang="en-US"/>
              <a:pPr/>
              <a:t>18</a:t>
            </a:fld>
            <a:endParaRPr lang="en-US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52E6D-8535-E849-970A-C6AEF5CA8B96}" type="slidenum">
              <a:rPr lang="en-US"/>
              <a:pPr/>
              <a:t>19</a:t>
            </a:fld>
            <a:endParaRPr lang="en-US"/>
          </a:p>
        </p:txBody>
      </p:sp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0CC53-2D3B-924A-8131-F35EBAC3E94F}" type="slidenum">
              <a:rPr lang="en-US"/>
              <a:pPr/>
              <a:t>2</a:t>
            </a:fld>
            <a:endParaRPr lang="en-US"/>
          </a:p>
        </p:txBody>
      </p:sp>
      <p:sp>
        <p:nvSpPr>
          <p:cNvPr id="1351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F196E-80D9-314D-8CC0-2F0819DDF0C4}" type="slidenum">
              <a:rPr lang="en-US"/>
              <a:pPr/>
              <a:t>20</a:t>
            </a:fld>
            <a:endParaRPr lang="en-US"/>
          </a:p>
        </p:txBody>
      </p:sp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EA35A-8914-7F49-9B8D-8D49EAB0AA8B}" type="slidenum">
              <a:rPr lang="en-US"/>
              <a:pPr/>
              <a:t>21</a:t>
            </a:fld>
            <a:endParaRPr lang="en-US"/>
          </a:p>
        </p:txBody>
      </p:sp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40F36-C6C2-3F4D-A264-AAFB4D89921E}" type="slidenum">
              <a:rPr lang="en-US"/>
              <a:pPr/>
              <a:t>22</a:t>
            </a:fld>
            <a:endParaRPr lang="en-US"/>
          </a:p>
        </p:txBody>
      </p:sp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49DF0-EDD7-FD43-9FE9-EF83EF0C308F}" type="slidenum">
              <a:rPr lang="en-US"/>
              <a:pPr/>
              <a:t>23</a:t>
            </a:fld>
            <a:endParaRPr lang="en-US"/>
          </a:p>
        </p:txBody>
      </p:sp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A97AF-52CC-8A4F-930F-F1572BFBB658}" type="slidenum">
              <a:rPr lang="en-US"/>
              <a:pPr/>
              <a:t>24</a:t>
            </a:fld>
            <a:endParaRPr lang="en-US"/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1B76F-9D8E-9942-975D-2B4CFF42779D}" type="slidenum">
              <a:rPr lang="en-US"/>
              <a:pPr/>
              <a:t>25</a:t>
            </a:fld>
            <a:endParaRPr lang="en-US"/>
          </a:p>
        </p:txBody>
      </p:sp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A7DD3-286C-4E40-8457-113DE0B44FF1}" type="slidenum">
              <a:rPr lang="en-US"/>
              <a:pPr/>
              <a:t>26</a:t>
            </a:fld>
            <a:endParaRPr lang="en-US"/>
          </a:p>
        </p:txBody>
      </p:sp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A35C2E-4A56-184B-95BC-2FDD04A03DE4}" type="slidenum">
              <a:rPr lang="en-US"/>
              <a:pPr/>
              <a:t>27</a:t>
            </a:fld>
            <a:endParaRPr lang="en-US"/>
          </a:p>
        </p:txBody>
      </p:sp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3977B-7778-BA4C-9393-5FF3A7E57C74}" type="slidenum">
              <a:rPr lang="en-US"/>
              <a:pPr/>
              <a:t>28</a:t>
            </a:fld>
            <a:endParaRPr lang="en-US"/>
          </a:p>
        </p:txBody>
      </p:sp>
      <p:sp>
        <p:nvSpPr>
          <p:cNvPr id="972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681E5-847A-0143-803E-DB6E3E18194B}" type="slidenum">
              <a:rPr lang="en-US"/>
              <a:pPr/>
              <a:t>29</a:t>
            </a:fld>
            <a:endParaRPr lang="en-US"/>
          </a:p>
        </p:txBody>
      </p:sp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C61F3-A33C-9146-BEA7-CEFF40D31319}" type="slidenum">
              <a:rPr lang="en-US"/>
              <a:pPr/>
              <a:t>3</a:t>
            </a:fld>
            <a:endParaRPr lang="en-US"/>
          </a:p>
        </p:txBody>
      </p:sp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37967-531A-3240-88B7-5D1E30F6D417}" type="slidenum">
              <a:rPr lang="en-US"/>
              <a:pPr/>
              <a:t>30</a:t>
            </a:fld>
            <a:endParaRPr lang="en-US"/>
          </a:p>
        </p:txBody>
      </p:sp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12F45-E2F3-6447-B835-D1DEF62546C2}" type="slidenum">
              <a:rPr lang="en-US"/>
              <a:pPr/>
              <a:t>31</a:t>
            </a:fld>
            <a:endParaRPr lang="en-US"/>
          </a:p>
        </p:txBody>
      </p:sp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21F44-016F-9A4D-A45F-620ED55A0659}" type="slidenum">
              <a:rPr lang="en-US"/>
              <a:pPr/>
              <a:t>32</a:t>
            </a:fld>
            <a:endParaRPr lang="en-US"/>
          </a:p>
        </p:txBody>
      </p:sp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AA6C7-EA43-8147-8C92-7AAC00BC5AC5}" type="slidenum">
              <a:rPr lang="en-US"/>
              <a:pPr/>
              <a:t>4</a:t>
            </a:fld>
            <a:endParaRPr 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A6B4E-237D-6843-A72A-7F9FA829436B}" type="slidenum">
              <a:rPr lang="en-US"/>
              <a:pPr/>
              <a:t>5</a:t>
            </a:fld>
            <a:endParaRPr lang="en-US"/>
          </a:p>
        </p:txBody>
      </p:sp>
      <p:sp>
        <p:nvSpPr>
          <p:cNvPr id="1372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CAC42-DB22-BF44-A017-F38B55DAB311}" type="slidenum">
              <a:rPr lang="en-US"/>
              <a:pPr/>
              <a:t>6</a:t>
            </a:fld>
            <a:endParaRPr lang="en-US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B8BE8-1BB0-FE4D-8223-93EE5AF20E13}" type="slidenum">
              <a:rPr lang="en-US"/>
              <a:pPr/>
              <a:t>7</a:t>
            </a:fld>
            <a:endParaRPr lang="en-US"/>
          </a:p>
        </p:txBody>
      </p:sp>
      <p:sp>
        <p:nvSpPr>
          <p:cNvPr id="839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94A81-3428-4049-9F0D-A38B213A35C7}" type="slidenum">
              <a:rPr lang="en-US"/>
              <a:pPr/>
              <a:t>8</a:t>
            </a:fld>
            <a:endParaRPr lang="en-US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3285C-21A9-6744-8EE1-EDB93FC503CE}" type="slidenum">
              <a:rPr lang="en-US"/>
              <a:pPr/>
              <a:t>9</a:t>
            </a:fld>
            <a:endParaRPr lang="en-US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E6F41-29D0-BE46-8996-5710707321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0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FE7CB-DB22-274D-BEFA-A8C93C4920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FBE89-010F-7D4B-88F4-0A87C1C08D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A2EBF-562F-514C-80CE-C42284FC16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9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CAEA8-0BCD-4448-836B-75456EE4C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1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E8892-EDE0-3B45-BC01-D319DFF3A1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65F1F-55CE-7C48-B4C1-F8D77DCB5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5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2C4B6-2E26-4744-A841-6148E5D30E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0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70D66-82F1-CF48-BD18-D2861645C1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0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B8FD5-C409-7A45-9046-2B90EC61F9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4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F7CF2-204E-D342-BB0E-726857F4E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4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A2F943-503A-2540-B082-637AF71258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bmp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6.png"/><Relationship Id="rId1" Type="http://schemas.microsoft.com/office/2007/relationships/media" Target="file://localhost/Users/harshadbhadeshia/Teaching/Part.IB/lectures/Pictures/dislocation.mov" TargetMode="External"/><Relationship Id="rId2" Type="http://schemas.openxmlformats.org/officeDocument/2006/relationships/video" Target="file://localhost/Users/harshadbhadeshia/Teaching/Part.IB/lectures/Pictures/dislocation.m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Part IB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Materials Science and Metallurgy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Course A: Metals &amp; Alloys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3810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 rot="16200000">
            <a:off x="1781175" y="2662238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81200" y="2743200"/>
            <a:ext cx="5133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charset="0"/>
              </a:rPr>
              <a:t>Professor Harry Bhadeshia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371600" y="3962400"/>
            <a:ext cx="594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Comic Sans MS" charset="0"/>
              </a:rPr>
              <a:t>Lecture 10: Iron Alloys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seve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4238"/>
            <a:ext cx="8407400" cy="58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200400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772400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81000" y="62484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omic Sans MS" charset="0"/>
              </a:rPr>
              <a:t>Yamasaki &amp; Bhadeshia, 2004</a:t>
            </a:r>
          </a:p>
        </p:txBody>
      </p:sp>
      <p:pic>
        <p:nvPicPr>
          <p:cNvPr id="50183" name="Picture 7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088"/>
            <a:ext cx="2514600" cy="18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M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772400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54710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781800" y="9144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Times" charset="0"/>
              </a:rPr>
              <a:t>       20 µm</a:t>
            </a:r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7086600" y="990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9" name="Picture 9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5562600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581400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775450" cy="476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19" name="Picture 3" descr="cementit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1568450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austenit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13843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1" name="Picture 5" descr="ferrit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76863"/>
            <a:ext cx="1143000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2" name="Picture 6" descr="ferrit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29263"/>
            <a:ext cx="1143000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0002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3250"/>
            <a:ext cx="8610600" cy="57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54710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6781800" y="9144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Times" charset="0"/>
              </a:rPr>
              <a:t>       20 µm</a:t>
            </a:r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7086600" y="990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4163"/>
            <a:ext cx="8382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5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71628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2" name="Picture 4" descr="zhiva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1981200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381000" y="1752600"/>
            <a:ext cx="30480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reeform 2"/>
          <p:cNvSpPr>
            <a:spLocks/>
          </p:cNvSpPr>
          <p:nvPr/>
        </p:nvSpPr>
        <p:spPr bwMode="auto">
          <a:xfrm>
            <a:off x="649288" y="989013"/>
            <a:ext cx="2055812" cy="2659062"/>
          </a:xfrm>
          <a:custGeom>
            <a:avLst/>
            <a:gdLst>
              <a:gd name="T0" fmla="*/ 0 w 1295"/>
              <a:gd name="T1" fmla="*/ 0 h 1675"/>
              <a:gd name="T2" fmla="*/ 0 w 1295"/>
              <a:gd name="T3" fmla="*/ 1379 h 1675"/>
              <a:gd name="T4" fmla="*/ 1295 w 1295"/>
              <a:gd name="T5" fmla="*/ 1675 h 1675"/>
              <a:gd name="T6" fmla="*/ 1295 w 1295"/>
              <a:gd name="T7" fmla="*/ 183 h 1675"/>
              <a:gd name="T8" fmla="*/ 0 w 1295"/>
              <a:gd name="T9" fmla="*/ 0 h 1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5" h="1675">
                <a:moveTo>
                  <a:pt x="0" y="0"/>
                </a:moveTo>
                <a:lnTo>
                  <a:pt x="0" y="1379"/>
                </a:lnTo>
                <a:lnTo>
                  <a:pt x="1295" y="1675"/>
                </a:lnTo>
                <a:lnTo>
                  <a:pt x="1295" y="183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47" name="Freeform 3"/>
          <p:cNvSpPr>
            <a:spLocks/>
          </p:cNvSpPr>
          <p:nvPr/>
        </p:nvSpPr>
        <p:spPr bwMode="auto">
          <a:xfrm>
            <a:off x="649288" y="541338"/>
            <a:ext cx="3173412" cy="738187"/>
          </a:xfrm>
          <a:custGeom>
            <a:avLst/>
            <a:gdLst>
              <a:gd name="T0" fmla="*/ 0 w 1999"/>
              <a:gd name="T1" fmla="*/ 282 h 465"/>
              <a:gd name="T2" fmla="*/ 788 w 1999"/>
              <a:gd name="T3" fmla="*/ 0 h 465"/>
              <a:gd name="T4" fmla="*/ 1999 w 1999"/>
              <a:gd name="T5" fmla="*/ 155 h 465"/>
              <a:gd name="T6" fmla="*/ 1267 w 1999"/>
              <a:gd name="T7" fmla="*/ 465 h 465"/>
              <a:gd name="T8" fmla="*/ 1267 w 1999"/>
              <a:gd name="T9" fmla="*/ 465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9" h="465">
                <a:moveTo>
                  <a:pt x="0" y="282"/>
                </a:moveTo>
                <a:lnTo>
                  <a:pt x="788" y="0"/>
                </a:lnTo>
                <a:lnTo>
                  <a:pt x="1999" y="155"/>
                </a:lnTo>
                <a:lnTo>
                  <a:pt x="1267" y="465"/>
                </a:lnTo>
                <a:lnTo>
                  <a:pt x="1267" y="465"/>
                </a:lnTo>
              </a:path>
            </a:pathLst>
          </a:custGeom>
          <a:noFill/>
          <a:ln w="508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48" name="Line 4"/>
          <p:cNvSpPr>
            <a:spLocks noChangeShapeType="1"/>
          </p:cNvSpPr>
          <p:nvPr/>
        </p:nvSpPr>
        <p:spPr bwMode="auto">
          <a:xfrm>
            <a:off x="671513" y="3178175"/>
            <a:ext cx="1587" cy="1588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 flipV="1">
            <a:off x="1946275" y="2530475"/>
            <a:ext cx="1588" cy="22225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>
            <a:off x="3822700" y="2933700"/>
            <a:ext cx="1588" cy="1588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1" name="Line 7"/>
          <p:cNvSpPr>
            <a:spLocks noChangeShapeType="1"/>
          </p:cNvSpPr>
          <p:nvPr/>
        </p:nvSpPr>
        <p:spPr bwMode="auto">
          <a:xfrm>
            <a:off x="649288" y="989013"/>
            <a:ext cx="1587" cy="1587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2" name="Freeform 8"/>
          <p:cNvSpPr>
            <a:spLocks/>
          </p:cNvSpPr>
          <p:nvPr/>
        </p:nvSpPr>
        <p:spPr bwMode="auto">
          <a:xfrm>
            <a:off x="671513" y="787400"/>
            <a:ext cx="3173412" cy="2390775"/>
          </a:xfrm>
          <a:custGeom>
            <a:avLst/>
            <a:gdLst>
              <a:gd name="T0" fmla="*/ 0 w 1999"/>
              <a:gd name="T1" fmla="*/ 1506 h 1506"/>
              <a:gd name="T2" fmla="*/ 0 w 1999"/>
              <a:gd name="T3" fmla="*/ 1506 h 1506"/>
              <a:gd name="T4" fmla="*/ 788 w 1999"/>
              <a:gd name="T5" fmla="*/ 1112 h 1506"/>
              <a:gd name="T6" fmla="*/ 1999 w 1999"/>
              <a:gd name="T7" fmla="*/ 1338 h 1506"/>
              <a:gd name="T8" fmla="*/ 1999 w 1999"/>
              <a:gd name="T9" fmla="*/ 0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9" h="1506">
                <a:moveTo>
                  <a:pt x="0" y="1506"/>
                </a:moveTo>
                <a:lnTo>
                  <a:pt x="0" y="1506"/>
                </a:lnTo>
                <a:lnTo>
                  <a:pt x="788" y="1112"/>
                </a:lnTo>
                <a:lnTo>
                  <a:pt x="1999" y="1338"/>
                </a:lnTo>
                <a:lnTo>
                  <a:pt x="1999" y="0"/>
                </a:lnTo>
              </a:path>
            </a:pathLst>
          </a:custGeom>
          <a:noFill/>
          <a:ln w="2222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3" name="Line 9"/>
          <p:cNvSpPr>
            <a:spLocks noChangeShapeType="1"/>
          </p:cNvSpPr>
          <p:nvPr/>
        </p:nvSpPr>
        <p:spPr bwMode="auto">
          <a:xfrm flipV="1">
            <a:off x="1922463" y="541338"/>
            <a:ext cx="1587" cy="2011362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 flipV="1">
            <a:off x="2705100" y="2933700"/>
            <a:ext cx="1139825" cy="73660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5" name="Freeform 11"/>
          <p:cNvSpPr>
            <a:spLocks/>
          </p:cNvSpPr>
          <p:nvPr/>
        </p:nvSpPr>
        <p:spPr bwMode="auto">
          <a:xfrm>
            <a:off x="649288" y="989013"/>
            <a:ext cx="3195637" cy="1966912"/>
          </a:xfrm>
          <a:custGeom>
            <a:avLst/>
            <a:gdLst>
              <a:gd name="T0" fmla="*/ 0 w 2013"/>
              <a:gd name="T1" fmla="*/ 0 h 1239"/>
              <a:gd name="T2" fmla="*/ 2013 w 2013"/>
              <a:gd name="T3" fmla="*/ 1239 h 1239"/>
              <a:gd name="T4" fmla="*/ 2013 w 2013"/>
              <a:gd name="T5" fmla="*/ 1239 h 1239"/>
              <a:gd name="T6" fmla="*/ 2013 w 2013"/>
              <a:gd name="T7" fmla="*/ 1239 h 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3" h="1239">
                <a:moveTo>
                  <a:pt x="0" y="0"/>
                </a:moveTo>
                <a:lnTo>
                  <a:pt x="2013" y="1239"/>
                </a:lnTo>
                <a:lnTo>
                  <a:pt x="2013" y="1239"/>
                </a:lnTo>
                <a:lnTo>
                  <a:pt x="2013" y="1239"/>
                </a:lnTo>
              </a:path>
            </a:pathLst>
          </a:custGeom>
          <a:noFill/>
          <a:ln w="31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6" name="Line 12"/>
          <p:cNvSpPr>
            <a:spLocks noChangeShapeType="1"/>
          </p:cNvSpPr>
          <p:nvPr/>
        </p:nvSpPr>
        <p:spPr bwMode="auto">
          <a:xfrm flipV="1">
            <a:off x="671513" y="809625"/>
            <a:ext cx="3173412" cy="2368550"/>
          </a:xfrm>
          <a:prstGeom prst="line">
            <a:avLst/>
          </a:pr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7" name="Line 13"/>
          <p:cNvSpPr>
            <a:spLocks noChangeShapeType="1"/>
          </p:cNvSpPr>
          <p:nvPr/>
        </p:nvSpPr>
        <p:spPr bwMode="auto">
          <a:xfrm>
            <a:off x="1922463" y="541338"/>
            <a:ext cx="760412" cy="3084512"/>
          </a:xfrm>
          <a:prstGeom prst="line">
            <a:avLst/>
          </a:pr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8" name="Line 14"/>
          <p:cNvSpPr>
            <a:spLocks noChangeShapeType="1"/>
          </p:cNvSpPr>
          <p:nvPr/>
        </p:nvSpPr>
        <p:spPr bwMode="auto">
          <a:xfrm flipV="1">
            <a:off x="1922463" y="1279525"/>
            <a:ext cx="782637" cy="1273175"/>
          </a:xfrm>
          <a:prstGeom prst="line">
            <a:avLst/>
          </a:pr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9" name="Oval 15"/>
          <p:cNvSpPr>
            <a:spLocks noChangeArrowheads="1"/>
          </p:cNvSpPr>
          <p:nvPr/>
        </p:nvSpPr>
        <p:spPr bwMode="auto">
          <a:xfrm>
            <a:off x="2133600" y="1905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60" name="Oval 16"/>
          <p:cNvSpPr>
            <a:spLocks noChangeArrowheads="1"/>
          </p:cNvSpPr>
          <p:nvPr/>
        </p:nvSpPr>
        <p:spPr bwMode="auto">
          <a:xfrm>
            <a:off x="3733800" y="27813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61" name="Oval 17"/>
          <p:cNvSpPr>
            <a:spLocks noChangeArrowheads="1"/>
          </p:cNvSpPr>
          <p:nvPr/>
        </p:nvSpPr>
        <p:spPr bwMode="auto">
          <a:xfrm>
            <a:off x="2590800" y="35052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62" name="Oval 18"/>
          <p:cNvSpPr>
            <a:spLocks noChangeArrowheads="1"/>
          </p:cNvSpPr>
          <p:nvPr/>
        </p:nvSpPr>
        <p:spPr bwMode="auto">
          <a:xfrm>
            <a:off x="533400" y="30480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63" name="Oval 19"/>
          <p:cNvSpPr>
            <a:spLocks noChangeArrowheads="1"/>
          </p:cNvSpPr>
          <p:nvPr/>
        </p:nvSpPr>
        <p:spPr bwMode="auto">
          <a:xfrm>
            <a:off x="1828800" y="24384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64" name="Oval 20"/>
          <p:cNvSpPr>
            <a:spLocks noChangeArrowheads="1"/>
          </p:cNvSpPr>
          <p:nvPr/>
        </p:nvSpPr>
        <p:spPr bwMode="auto">
          <a:xfrm>
            <a:off x="2590800" y="11430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65" name="Oval 21"/>
          <p:cNvSpPr>
            <a:spLocks noChangeArrowheads="1"/>
          </p:cNvSpPr>
          <p:nvPr/>
        </p:nvSpPr>
        <p:spPr bwMode="auto">
          <a:xfrm>
            <a:off x="3733800" y="6858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66" name="Oval 22"/>
          <p:cNvSpPr>
            <a:spLocks noChangeArrowheads="1"/>
          </p:cNvSpPr>
          <p:nvPr/>
        </p:nvSpPr>
        <p:spPr bwMode="auto">
          <a:xfrm>
            <a:off x="1828800" y="4572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67" name="Oval 23"/>
          <p:cNvSpPr>
            <a:spLocks noChangeArrowheads="1"/>
          </p:cNvSpPr>
          <p:nvPr/>
        </p:nvSpPr>
        <p:spPr bwMode="auto">
          <a:xfrm>
            <a:off x="533400" y="8382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68" name="Freeform 24"/>
          <p:cNvSpPr>
            <a:spLocks/>
          </p:cNvSpPr>
          <p:nvPr/>
        </p:nvSpPr>
        <p:spPr bwMode="auto">
          <a:xfrm>
            <a:off x="5183188" y="3389313"/>
            <a:ext cx="2055812" cy="2659062"/>
          </a:xfrm>
          <a:custGeom>
            <a:avLst/>
            <a:gdLst>
              <a:gd name="T0" fmla="*/ 0 w 1295"/>
              <a:gd name="T1" fmla="*/ 0 h 1675"/>
              <a:gd name="T2" fmla="*/ 0 w 1295"/>
              <a:gd name="T3" fmla="*/ 1379 h 1675"/>
              <a:gd name="T4" fmla="*/ 1295 w 1295"/>
              <a:gd name="T5" fmla="*/ 1675 h 1675"/>
              <a:gd name="T6" fmla="*/ 1295 w 1295"/>
              <a:gd name="T7" fmla="*/ 183 h 1675"/>
              <a:gd name="T8" fmla="*/ 0 w 1295"/>
              <a:gd name="T9" fmla="*/ 0 h 1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5" h="1675">
                <a:moveTo>
                  <a:pt x="0" y="0"/>
                </a:moveTo>
                <a:lnTo>
                  <a:pt x="0" y="1379"/>
                </a:lnTo>
                <a:lnTo>
                  <a:pt x="1295" y="1675"/>
                </a:lnTo>
                <a:lnTo>
                  <a:pt x="1295" y="183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9" name="Freeform 25"/>
          <p:cNvSpPr>
            <a:spLocks/>
          </p:cNvSpPr>
          <p:nvPr/>
        </p:nvSpPr>
        <p:spPr bwMode="auto">
          <a:xfrm>
            <a:off x="5183188" y="2941638"/>
            <a:ext cx="3173412" cy="738187"/>
          </a:xfrm>
          <a:custGeom>
            <a:avLst/>
            <a:gdLst>
              <a:gd name="T0" fmla="*/ 0 w 1999"/>
              <a:gd name="T1" fmla="*/ 282 h 465"/>
              <a:gd name="T2" fmla="*/ 788 w 1999"/>
              <a:gd name="T3" fmla="*/ 0 h 465"/>
              <a:gd name="T4" fmla="*/ 1999 w 1999"/>
              <a:gd name="T5" fmla="*/ 155 h 465"/>
              <a:gd name="T6" fmla="*/ 1267 w 1999"/>
              <a:gd name="T7" fmla="*/ 465 h 465"/>
              <a:gd name="T8" fmla="*/ 1267 w 1999"/>
              <a:gd name="T9" fmla="*/ 465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9" h="465">
                <a:moveTo>
                  <a:pt x="0" y="282"/>
                </a:moveTo>
                <a:lnTo>
                  <a:pt x="788" y="0"/>
                </a:lnTo>
                <a:lnTo>
                  <a:pt x="1999" y="155"/>
                </a:lnTo>
                <a:lnTo>
                  <a:pt x="1267" y="465"/>
                </a:lnTo>
                <a:lnTo>
                  <a:pt x="1267" y="465"/>
                </a:lnTo>
              </a:path>
            </a:pathLst>
          </a:custGeom>
          <a:noFill/>
          <a:ln w="508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0" name="Line 26"/>
          <p:cNvSpPr>
            <a:spLocks noChangeShapeType="1"/>
          </p:cNvSpPr>
          <p:nvPr/>
        </p:nvSpPr>
        <p:spPr bwMode="auto">
          <a:xfrm>
            <a:off x="5205413" y="5578475"/>
            <a:ext cx="1587" cy="1588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1" name="Line 27"/>
          <p:cNvSpPr>
            <a:spLocks noChangeShapeType="1"/>
          </p:cNvSpPr>
          <p:nvPr/>
        </p:nvSpPr>
        <p:spPr bwMode="auto">
          <a:xfrm flipV="1">
            <a:off x="6480175" y="4930775"/>
            <a:ext cx="1588" cy="22225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2" name="Line 28"/>
          <p:cNvSpPr>
            <a:spLocks noChangeShapeType="1"/>
          </p:cNvSpPr>
          <p:nvPr/>
        </p:nvSpPr>
        <p:spPr bwMode="auto">
          <a:xfrm>
            <a:off x="8356600" y="5334000"/>
            <a:ext cx="1588" cy="1588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3" name="Line 29"/>
          <p:cNvSpPr>
            <a:spLocks noChangeShapeType="1"/>
          </p:cNvSpPr>
          <p:nvPr/>
        </p:nvSpPr>
        <p:spPr bwMode="auto">
          <a:xfrm>
            <a:off x="5183188" y="3389313"/>
            <a:ext cx="1587" cy="1587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4" name="Freeform 30"/>
          <p:cNvSpPr>
            <a:spLocks/>
          </p:cNvSpPr>
          <p:nvPr/>
        </p:nvSpPr>
        <p:spPr bwMode="auto">
          <a:xfrm>
            <a:off x="5205413" y="3187700"/>
            <a:ext cx="3173412" cy="2390775"/>
          </a:xfrm>
          <a:custGeom>
            <a:avLst/>
            <a:gdLst>
              <a:gd name="T0" fmla="*/ 0 w 1999"/>
              <a:gd name="T1" fmla="*/ 1506 h 1506"/>
              <a:gd name="T2" fmla="*/ 0 w 1999"/>
              <a:gd name="T3" fmla="*/ 1506 h 1506"/>
              <a:gd name="T4" fmla="*/ 788 w 1999"/>
              <a:gd name="T5" fmla="*/ 1112 h 1506"/>
              <a:gd name="T6" fmla="*/ 1999 w 1999"/>
              <a:gd name="T7" fmla="*/ 1338 h 1506"/>
              <a:gd name="T8" fmla="*/ 1999 w 1999"/>
              <a:gd name="T9" fmla="*/ 0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9" h="1506">
                <a:moveTo>
                  <a:pt x="0" y="1506"/>
                </a:moveTo>
                <a:lnTo>
                  <a:pt x="0" y="1506"/>
                </a:lnTo>
                <a:lnTo>
                  <a:pt x="788" y="1112"/>
                </a:lnTo>
                <a:lnTo>
                  <a:pt x="1999" y="1338"/>
                </a:lnTo>
                <a:lnTo>
                  <a:pt x="1999" y="0"/>
                </a:lnTo>
              </a:path>
            </a:pathLst>
          </a:custGeom>
          <a:noFill/>
          <a:ln w="2222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5" name="Line 31"/>
          <p:cNvSpPr>
            <a:spLocks noChangeShapeType="1"/>
          </p:cNvSpPr>
          <p:nvPr/>
        </p:nvSpPr>
        <p:spPr bwMode="auto">
          <a:xfrm flipV="1">
            <a:off x="6456363" y="2941638"/>
            <a:ext cx="1587" cy="2011362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6" name="Line 32"/>
          <p:cNvSpPr>
            <a:spLocks noChangeShapeType="1"/>
          </p:cNvSpPr>
          <p:nvPr/>
        </p:nvSpPr>
        <p:spPr bwMode="auto">
          <a:xfrm flipV="1">
            <a:off x="7239000" y="5334000"/>
            <a:ext cx="1139825" cy="73660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7" name="Oval 33"/>
          <p:cNvSpPr>
            <a:spLocks noChangeArrowheads="1"/>
          </p:cNvSpPr>
          <p:nvPr/>
        </p:nvSpPr>
        <p:spPr bwMode="auto">
          <a:xfrm>
            <a:off x="8267700" y="51816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78" name="Oval 34"/>
          <p:cNvSpPr>
            <a:spLocks noChangeArrowheads="1"/>
          </p:cNvSpPr>
          <p:nvPr/>
        </p:nvSpPr>
        <p:spPr bwMode="auto">
          <a:xfrm>
            <a:off x="7124700" y="59055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79" name="Oval 35"/>
          <p:cNvSpPr>
            <a:spLocks noChangeArrowheads="1"/>
          </p:cNvSpPr>
          <p:nvPr/>
        </p:nvSpPr>
        <p:spPr bwMode="auto">
          <a:xfrm>
            <a:off x="5067300" y="54483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80" name="Oval 36"/>
          <p:cNvSpPr>
            <a:spLocks noChangeArrowheads="1"/>
          </p:cNvSpPr>
          <p:nvPr/>
        </p:nvSpPr>
        <p:spPr bwMode="auto">
          <a:xfrm>
            <a:off x="6362700" y="48387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81" name="Oval 37"/>
          <p:cNvSpPr>
            <a:spLocks noChangeArrowheads="1"/>
          </p:cNvSpPr>
          <p:nvPr/>
        </p:nvSpPr>
        <p:spPr bwMode="auto">
          <a:xfrm>
            <a:off x="7124700" y="35433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82" name="Oval 38"/>
          <p:cNvSpPr>
            <a:spLocks noChangeArrowheads="1"/>
          </p:cNvSpPr>
          <p:nvPr/>
        </p:nvSpPr>
        <p:spPr bwMode="auto">
          <a:xfrm>
            <a:off x="8267700" y="30861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83" name="Oval 39"/>
          <p:cNvSpPr>
            <a:spLocks noChangeArrowheads="1"/>
          </p:cNvSpPr>
          <p:nvPr/>
        </p:nvSpPr>
        <p:spPr bwMode="auto">
          <a:xfrm>
            <a:off x="6362700" y="28575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84" name="Oval 40"/>
          <p:cNvSpPr>
            <a:spLocks noChangeArrowheads="1"/>
          </p:cNvSpPr>
          <p:nvPr/>
        </p:nvSpPr>
        <p:spPr bwMode="auto">
          <a:xfrm>
            <a:off x="5067300" y="32385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85" name="Line 41"/>
          <p:cNvSpPr>
            <a:spLocks noChangeShapeType="1"/>
          </p:cNvSpPr>
          <p:nvPr/>
        </p:nvSpPr>
        <p:spPr bwMode="auto">
          <a:xfrm>
            <a:off x="5181600" y="3429000"/>
            <a:ext cx="2057400" cy="25908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86" name="Line 42"/>
          <p:cNvSpPr>
            <a:spLocks noChangeShapeType="1"/>
          </p:cNvSpPr>
          <p:nvPr/>
        </p:nvSpPr>
        <p:spPr bwMode="auto">
          <a:xfrm flipH="1">
            <a:off x="5181600" y="3657600"/>
            <a:ext cx="2057400" cy="1905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87" name="Line 43"/>
          <p:cNvSpPr>
            <a:spLocks noChangeShapeType="1"/>
          </p:cNvSpPr>
          <p:nvPr/>
        </p:nvSpPr>
        <p:spPr bwMode="auto">
          <a:xfrm>
            <a:off x="7239000" y="3657600"/>
            <a:ext cx="1143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88" name="Line 44"/>
          <p:cNvSpPr>
            <a:spLocks noChangeShapeType="1"/>
          </p:cNvSpPr>
          <p:nvPr/>
        </p:nvSpPr>
        <p:spPr bwMode="auto">
          <a:xfrm flipH="1">
            <a:off x="7239000" y="3200400"/>
            <a:ext cx="1143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89" name="Line 45"/>
          <p:cNvSpPr>
            <a:spLocks noChangeShapeType="1"/>
          </p:cNvSpPr>
          <p:nvPr/>
        </p:nvSpPr>
        <p:spPr bwMode="auto">
          <a:xfrm flipH="1">
            <a:off x="5257800" y="3200400"/>
            <a:ext cx="3048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90" name="Line 46"/>
          <p:cNvSpPr>
            <a:spLocks noChangeShapeType="1"/>
          </p:cNvSpPr>
          <p:nvPr/>
        </p:nvSpPr>
        <p:spPr bwMode="auto">
          <a:xfrm>
            <a:off x="6477000" y="2971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91" name="Oval 47"/>
          <p:cNvSpPr>
            <a:spLocks noChangeArrowheads="1"/>
          </p:cNvSpPr>
          <p:nvPr/>
        </p:nvSpPr>
        <p:spPr bwMode="auto">
          <a:xfrm>
            <a:off x="6019800" y="4572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92" name="Oval 48"/>
          <p:cNvSpPr>
            <a:spLocks noChangeArrowheads="1"/>
          </p:cNvSpPr>
          <p:nvPr/>
        </p:nvSpPr>
        <p:spPr bwMode="auto">
          <a:xfrm>
            <a:off x="7696200" y="4419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93" name="Oval 49"/>
          <p:cNvSpPr>
            <a:spLocks noChangeArrowheads="1"/>
          </p:cNvSpPr>
          <p:nvPr/>
        </p:nvSpPr>
        <p:spPr bwMode="auto">
          <a:xfrm>
            <a:off x="6705600" y="3200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134194" name="Text Box 50"/>
          <p:cNvSpPr txBox="1">
            <a:spLocks noChangeArrowheads="1"/>
          </p:cNvSpPr>
          <p:nvPr/>
        </p:nvSpPr>
        <p:spPr bwMode="auto">
          <a:xfrm>
            <a:off x="4114800" y="228600"/>
            <a:ext cx="388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0000FF"/>
                </a:solidFill>
                <a:latin typeface="Comic Sans MS" charset="0"/>
              </a:rPr>
              <a:t>body-centred cubic (ferrite)</a:t>
            </a:r>
          </a:p>
        </p:txBody>
      </p:sp>
      <p:sp>
        <p:nvSpPr>
          <p:cNvPr id="134195" name="Text Box 51"/>
          <p:cNvSpPr txBox="1">
            <a:spLocks noChangeArrowheads="1"/>
          </p:cNvSpPr>
          <p:nvPr/>
        </p:nvSpPr>
        <p:spPr bwMode="auto">
          <a:xfrm>
            <a:off x="533400" y="5257800"/>
            <a:ext cx="411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0000FF"/>
                </a:solidFill>
                <a:latin typeface="Comic Sans MS" charset="0"/>
              </a:rPr>
              <a:t>cubic close-packed (austenite)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7213"/>
            <a:ext cx="8324850" cy="56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2286000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425"/>
            <a:ext cx="8870950" cy="66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2058988" y="5070475"/>
            <a:ext cx="6734175" cy="500063"/>
            <a:chOff x="1459" y="3194"/>
            <a:chExt cx="4772" cy="315"/>
          </a:xfrm>
        </p:grpSpPr>
        <p:sp>
          <p:nvSpPr>
            <p:cNvPr id="92163" name="Rectangle 3"/>
            <p:cNvSpPr>
              <a:spLocks noChangeArrowheads="1"/>
            </p:cNvSpPr>
            <p:nvPr/>
          </p:nvSpPr>
          <p:spPr bwMode="auto">
            <a:xfrm>
              <a:off x="5455" y="3194"/>
              <a:ext cx="776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700" b="1">
                  <a:solidFill>
                    <a:srgbClr val="DD0806"/>
                  </a:solidFill>
                  <a:latin typeface="Geneva" charset="0"/>
                </a:rPr>
                <a:t>1200</a:t>
              </a:r>
            </a:p>
          </p:txBody>
        </p:sp>
        <p:sp>
          <p:nvSpPr>
            <p:cNvPr id="92164" name="Rectangle 4"/>
            <p:cNvSpPr>
              <a:spLocks noChangeArrowheads="1"/>
            </p:cNvSpPr>
            <p:nvPr/>
          </p:nvSpPr>
          <p:spPr bwMode="auto">
            <a:xfrm>
              <a:off x="4748" y="3194"/>
              <a:ext cx="777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700" b="1">
                  <a:solidFill>
                    <a:srgbClr val="DD0806"/>
                  </a:solidFill>
                  <a:latin typeface="Geneva" charset="0"/>
                </a:rPr>
                <a:t>1000</a:t>
              </a:r>
            </a:p>
          </p:txBody>
        </p:sp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>
              <a:off x="4123" y="3194"/>
              <a:ext cx="614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700" b="1">
                  <a:solidFill>
                    <a:srgbClr val="DD0806"/>
                  </a:solidFill>
                  <a:latin typeface="Geneva" charset="0"/>
                </a:rPr>
                <a:t>800</a:t>
              </a:r>
            </a:p>
          </p:txBody>
        </p:sp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>
              <a:off x="3415" y="3194"/>
              <a:ext cx="614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700" b="1">
                  <a:solidFill>
                    <a:srgbClr val="DD0806"/>
                  </a:solidFill>
                  <a:latin typeface="Geneva" charset="0"/>
                </a:rPr>
                <a:t>600</a:t>
              </a:r>
            </a:p>
          </p:txBody>
        </p:sp>
        <p:sp>
          <p:nvSpPr>
            <p:cNvPr id="92167" name="Rectangle 7"/>
            <p:cNvSpPr>
              <a:spLocks noChangeArrowheads="1"/>
            </p:cNvSpPr>
            <p:nvPr/>
          </p:nvSpPr>
          <p:spPr bwMode="auto">
            <a:xfrm>
              <a:off x="2719" y="3194"/>
              <a:ext cx="614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700" b="1">
                  <a:solidFill>
                    <a:srgbClr val="DD0806"/>
                  </a:solidFill>
                  <a:latin typeface="Geneva" charset="0"/>
                </a:rPr>
                <a:t>400</a:t>
              </a:r>
            </a:p>
          </p:txBody>
        </p:sp>
        <p:sp>
          <p:nvSpPr>
            <p:cNvPr id="92168" name="Rectangle 8"/>
            <p:cNvSpPr>
              <a:spLocks noChangeArrowheads="1"/>
            </p:cNvSpPr>
            <p:nvPr/>
          </p:nvSpPr>
          <p:spPr bwMode="auto">
            <a:xfrm>
              <a:off x="2011" y="3194"/>
              <a:ext cx="615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700" b="1">
                  <a:solidFill>
                    <a:srgbClr val="DD0806"/>
                  </a:solidFill>
                  <a:latin typeface="Geneva" charset="0"/>
                </a:rPr>
                <a:t>200</a:t>
              </a:r>
            </a:p>
          </p:txBody>
        </p:sp>
        <p:sp>
          <p:nvSpPr>
            <p:cNvPr id="92169" name="Rectangle 9"/>
            <p:cNvSpPr>
              <a:spLocks noChangeArrowheads="1"/>
            </p:cNvSpPr>
            <p:nvPr/>
          </p:nvSpPr>
          <p:spPr bwMode="auto">
            <a:xfrm>
              <a:off x="1459" y="3194"/>
              <a:ext cx="290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700" b="1">
                  <a:solidFill>
                    <a:srgbClr val="DD0806"/>
                  </a:solidFill>
                  <a:latin typeface="Geneva" charset="0"/>
                </a:rPr>
                <a:t>0</a:t>
              </a:r>
            </a:p>
          </p:txBody>
        </p:sp>
      </p:grp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2252663" y="4927600"/>
            <a:ext cx="5976937" cy="82550"/>
            <a:chOff x="1596" y="3104"/>
            <a:chExt cx="4236" cy="52"/>
          </a:xfrm>
        </p:grpSpPr>
        <p:sp>
          <p:nvSpPr>
            <p:cNvPr id="92171" name="Line 11"/>
            <p:cNvSpPr>
              <a:spLocks noChangeShapeType="1"/>
            </p:cNvSpPr>
            <p:nvPr/>
          </p:nvSpPr>
          <p:spPr bwMode="auto">
            <a:xfrm flipV="1">
              <a:off x="1596" y="3104"/>
              <a:ext cx="0" cy="52"/>
            </a:xfrm>
            <a:prstGeom prst="line">
              <a:avLst/>
            </a:prstGeom>
            <a:noFill/>
            <a:ln w="508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2" name="Line 12"/>
            <p:cNvSpPr>
              <a:spLocks noChangeShapeType="1"/>
            </p:cNvSpPr>
            <p:nvPr/>
          </p:nvSpPr>
          <p:spPr bwMode="auto">
            <a:xfrm flipV="1">
              <a:off x="1944" y="3104"/>
              <a:ext cx="0" cy="28"/>
            </a:xfrm>
            <a:prstGeom prst="line">
              <a:avLst/>
            </a:prstGeom>
            <a:noFill/>
            <a:ln w="508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3" name="Line 13"/>
            <p:cNvSpPr>
              <a:spLocks noChangeShapeType="1"/>
            </p:cNvSpPr>
            <p:nvPr/>
          </p:nvSpPr>
          <p:spPr bwMode="auto">
            <a:xfrm flipV="1">
              <a:off x="2304" y="3104"/>
              <a:ext cx="0" cy="52"/>
            </a:xfrm>
            <a:prstGeom prst="line">
              <a:avLst/>
            </a:prstGeom>
            <a:noFill/>
            <a:ln w="508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4" name="Line 14"/>
            <p:cNvSpPr>
              <a:spLocks noChangeShapeType="1"/>
            </p:cNvSpPr>
            <p:nvPr/>
          </p:nvSpPr>
          <p:spPr bwMode="auto">
            <a:xfrm flipV="1">
              <a:off x="2652" y="3104"/>
              <a:ext cx="0" cy="28"/>
            </a:xfrm>
            <a:prstGeom prst="line">
              <a:avLst/>
            </a:prstGeom>
            <a:noFill/>
            <a:ln w="508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5" name="Line 15"/>
            <p:cNvSpPr>
              <a:spLocks noChangeShapeType="1"/>
            </p:cNvSpPr>
            <p:nvPr/>
          </p:nvSpPr>
          <p:spPr bwMode="auto">
            <a:xfrm flipV="1">
              <a:off x="3012" y="3104"/>
              <a:ext cx="0" cy="52"/>
            </a:xfrm>
            <a:prstGeom prst="line">
              <a:avLst/>
            </a:prstGeom>
            <a:noFill/>
            <a:ln w="508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6" name="Line 16"/>
            <p:cNvSpPr>
              <a:spLocks noChangeShapeType="1"/>
            </p:cNvSpPr>
            <p:nvPr/>
          </p:nvSpPr>
          <p:spPr bwMode="auto">
            <a:xfrm flipV="1">
              <a:off x="3360" y="3104"/>
              <a:ext cx="0" cy="28"/>
            </a:xfrm>
            <a:prstGeom prst="line">
              <a:avLst/>
            </a:prstGeom>
            <a:noFill/>
            <a:ln w="508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7" name="Line 17"/>
            <p:cNvSpPr>
              <a:spLocks noChangeShapeType="1"/>
            </p:cNvSpPr>
            <p:nvPr/>
          </p:nvSpPr>
          <p:spPr bwMode="auto">
            <a:xfrm flipV="1">
              <a:off x="3708" y="3104"/>
              <a:ext cx="0" cy="52"/>
            </a:xfrm>
            <a:prstGeom prst="line">
              <a:avLst/>
            </a:prstGeom>
            <a:noFill/>
            <a:ln w="508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8" name="Line 18"/>
            <p:cNvSpPr>
              <a:spLocks noChangeShapeType="1"/>
            </p:cNvSpPr>
            <p:nvPr/>
          </p:nvSpPr>
          <p:spPr bwMode="auto">
            <a:xfrm flipV="1">
              <a:off x="4068" y="3104"/>
              <a:ext cx="0" cy="28"/>
            </a:xfrm>
            <a:prstGeom prst="line">
              <a:avLst/>
            </a:prstGeom>
            <a:noFill/>
            <a:ln w="508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9" name="Line 19"/>
            <p:cNvSpPr>
              <a:spLocks noChangeShapeType="1"/>
            </p:cNvSpPr>
            <p:nvPr/>
          </p:nvSpPr>
          <p:spPr bwMode="auto">
            <a:xfrm flipV="1">
              <a:off x="4416" y="3104"/>
              <a:ext cx="0" cy="52"/>
            </a:xfrm>
            <a:prstGeom prst="line">
              <a:avLst/>
            </a:prstGeom>
            <a:noFill/>
            <a:ln w="508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0" name="Line 20"/>
            <p:cNvSpPr>
              <a:spLocks noChangeShapeType="1"/>
            </p:cNvSpPr>
            <p:nvPr/>
          </p:nvSpPr>
          <p:spPr bwMode="auto">
            <a:xfrm flipV="1">
              <a:off x="4776" y="3104"/>
              <a:ext cx="0" cy="28"/>
            </a:xfrm>
            <a:prstGeom prst="line">
              <a:avLst/>
            </a:prstGeom>
            <a:noFill/>
            <a:ln w="508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1" name="Line 21"/>
            <p:cNvSpPr>
              <a:spLocks noChangeShapeType="1"/>
            </p:cNvSpPr>
            <p:nvPr/>
          </p:nvSpPr>
          <p:spPr bwMode="auto">
            <a:xfrm flipV="1">
              <a:off x="5124" y="3104"/>
              <a:ext cx="0" cy="52"/>
            </a:xfrm>
            <a:prstGeom prst="line">
              <a:avLst/>
            </a:prstGeom>
            <a:noFill/>
            <a:ln w="508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2" name="Line 22"/>
            <p:cNvSpPr>
              <a:spLocks noChangeShapeType="1"/>
            </p:cNvSpPr>
            <p:nvPr/>
          </p:nvSpPr>
          <p:spPr bwMode="auto">
            <a:xfrm flipV="1">
              <a:off x="5484" y="3104"/>
              <a:ext cx="0" cy="28"/>
            </a:xfrm>
            <a:prstGeom prst="line">
              <a:avLst/>
            </a:prstGeom>
            <a:noFill/>
            <a:ln w="508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3" name="Line 23"/>
            <p:cNvSpPr>
              <a:spLocks noChangeShapeType="1"/>
            </p:cNvSpPr>
            <p:nvPr/>
          </p:nvSpPr>
          <p:spPr bwMode="auto">
            <a:xfrm flipV="1">
              <a:off x="5832" y="3104"/>
              <a:ext cx="0" cy="52"/>
            </a:xfrm>
            <a:prstGeom prst="line">
              <a:avLst/>
            </a:prstGeom>
            <a:noFill/>
            <a:ln w="508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4" name="Line 24"/>
            <p:cNvSpPr>
              <a:spLocks noChangeShapeType="1"/>
            </p:cNvSpPr>
            <p:nvPr/>
          </p:nvSpPr>
          <p:spPr bwMode="auto">
            <a:xfrm>
              <a:off x="1604" y="3112"/>
              <a:ext cx="4208" cy="0"/>
            </a:xfrm>
            <a:prstGeom prst="line">
              <a:avLst/>
            </a:prstGeom>
            <a:noFill/>
            <a:ln w="508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185" name="Group 25"/>
          <p:cNvGrpSpPr>
            <a:grpSpLocks/>
          </p:cNvGrpSpPr>
          <p:nvPr/>
        </p:nvGrpSpPr>
        <p:grpSpPr bwMode="auto">
          <a:xfrm>
            <a:off x="230188" y="1412875"/>
            <a:ext cx="1944687" cy="3167063"/>
            <a:chOff x="163" y="890"/>
            <a:chExt cx="1377" cy="1995"/>
          </a:xfrm>
        </p:grpSpPr>
        <p:sp>
          <p:nvSpPr>
            <p:cNvPr id="92186" name="Rectangle 26"/>
            <p:cNvSpPr>
              <a:spLocks noChangeArrowheads="1"/>
            </p:cNvSpPr>
            <p:nvPr/>
          </p:nvSpPr>
          <p:spPr bwMode="auto">
            <a:xfrm>
              <a:off x="476" y="2570"/>
              <a:ext cx="999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700" b="1">
                  <a:solidFill>
                    <a:srgbClr val="0000D4"/>
                  </a:solidFill>
                  <a:latin typeface="Geneva" charset="0"/>
                </a:rPr>
                <a:t>Pearlite</a:t>
              </a:r>
            </a:p>
          </p:txBody>
        </p:sp>
        <p:sp>
          <p:nvSpPr>
            <p:cNvPr id="92187" name="Rectangle 27"/>
            <p:cNvSpPr>
              <a:spLocks noChangeArrowheads="1"/>
            </p:cNvSpPr>
            <p:nvPr/>
          </p:nvSpPr>
          <p:spPr bwMode="auto">
            <a:xfrm>
              <a:off x="163" y="1730"/>
              <a:ext cx="1365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700" b="1">
                  <a:solidFill>
                    <a:srgbClr val="0000D4"/>
                  </a:solidFill>
                  <a:latin typeface="Geneva" charset="0"/>
                </a:rPr>
                <a:t>Martensite</a:t>
              </a:r>
            </a:p>
          </p:txBody>
        </p:sp>
        <p:sp>
          <p:nvSpPr>
            <p:cNvPr id="92188" name="Rectangle 28"/>
            <p:cNvSpPr>
              <a:spLocks noChangeArrowheads="1"/>
            </p:cNvSpPr>
            <p:nvPr/>
          </p:nvSpPr>
          <p:spPr bwMode="auto">
            <a:xfrm>
              <a:off x="619" y="890"/>
              <a:ext cx="921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700" b="1">
                  <a:solidFill>
                    <a:srgbClr val="0000D4"/>
                  </a:solidFill>
                  <a:latin typeface="Geneva" charset="0"/>
                </a:rPr>
                <a:t>Bainite</a:t>
              </a:r>
            </a:p>
          </p:txBody>
        </p:sp>
      </p:grpSp>
      <p:grpSp>
        <p:nvGrpSpPr>
          <p:cNvPr id="92189" name="Group 29"/>
          <p:cNvGrpSpPr>
            <a:grpSpLocks/>
          </p:cNvGrpSpPr>
          <p:nvPr/>
        </p:nvGrpSpPr>
        <p:grpSpPr bwMode="auto">
          <a:xfrm>
            <a:off x="2217738" y="927100"/>
            <a:ext cx="34925" cy="4013200"/>
            <a:chOff x="1572" y="584"/>
            <a:chExt cx="24" cy="2528"/>
          </a:xfrm>
        </p:grpSpPr>
        <p:sp>
          <p:nvSpPr>
            <p:cNvPr id="92190" name="Line 30"/>
            <p:cNvSpPr>
              <a:spLocks noChangeShapeType="1"/>
            </p:cNvSpPr>
            <p:nvPr/>
          </p:nvSpPr>
          <p:spPr bwMode="auto">
            <a:xfrm>
              <a:off x="1572" y="3112"/>
              <a:ext cx="12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1" name="Line 31"/>
            <p:cNvSpPr>
              <a:spLocks noChangeShapeType="1"/>
            </p:cNvSpPr>
            <p:nvPr/>
          </p:nvSpPr>
          <p:spPr bwMode="auto">
            <a:xfrm>
              <a:off x="1572" y="2272"/>
              <a:ext cx="12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2" name="Line 32"/>
            <p:cNvSpPr>
              <a:spLocks noChangeShapeType="1"/>
            </p:cNvSpPr>
            <p:nvPr/>
          </p:nvSpPr>
          <p:spPr bwMode="auto">
            <a:xfrm>
              <a:off x="1572" y="1432"/>
              <a:ext cx="12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3" name="Line 33"/>
            <p:cNvSpPr>
              <a:spLocks noChangeShapeType="1"/>
            </p:cNvSpPr>
            <p:nvPr/>
          </p:nvSpPr>
          <p:spPr bwMode="auto">
            <a:xfrm>
              <a:off x="1572" y="592"/>
              <a:ext cx="12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4" name="Line 34"/>
            <p:cNvSpPr>
              <a:spLocks noChangeShapeType="1"/>
            </p:cNvSpPr>
            <p:nvPr/>
          </p:nvSpPr>
          <p:spPr bwMode="auto">
            <a:xfrm flipV="1">
              <a:off x="1596" y="584"/>
              <a:ext cx="0" cy="2524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95" name="Rectangle 35"/>
          <p:cNvSpPr>
            <a:spLocks noChangeArrowheads="1"/>
          </p:cNvSpPr>
          <p:nvPr/>
        </p:nvSpPr>
        <p:spPr bwMode="auto">
          <a:xfrm>
            <a:off x="2263775" y="952500"/>
            <a:ext cx="5937250" cy="3956050"/>
          </a:xfrm>
          <a:prstGeom prst="rect">
            <a:avLst/>
          </a:prstGeom>
          <a:noFill/>
          <a:ln w="50800">
            <a:solidFill>
              <a:srgbClr val="DD08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196" name="Group 36"/>
          <p:cNvGrpSpPr>
            <a:grpSpLocks/>
          </p:cNvGrpSpPr>
          <p:nvPr/>
        </p:nvGrpSpPr>
        <p:grpSpPr bwMode="auto">
          <a:xfrm>
            <a:off x="2252663" y="1149350"/>
            <a:ext cx="4995862" cy="3582988"/>
            <a:chOff x="1596" y="724"/>
            <a:chExt cx="3541" cy="2257"/>
          </a:xfrm>
        </p:grpSpPr>
        <p:sp>
          <p:nvSpPr>
            <p:cNvPr id="92197" name="Freeform 37"/>
            <p:cNvSpPr>
              <a:spLocks/>
            </p:cNvSpPr>
            <p:nvPr/>
          </p:nvSpPr>
          <p:spPr bwMode="auto">
            <a:xfrm>
              <a:off x="1596" y="2404"/>
              <a:ext cx="529" cy="577"/>
            </a:xfrm>
            <a:custGeom>
              <a:avLst/>
              <a:gdLst>
                <a:gd name="T0" fmla="*/ 0 w 529"/>
                <a:gd name="T1" fmla="*/ 576 h 577"/>
                <a:gd name="T2" fmla="*/ 528 w 529"/>
                <a:gd name="T3" fmla="*/ 576 h 577"/>
                <a:gd name="T4" fmla="*/ 528 w 529"/>
                <a:gd name="T5" fmla="*/ 0 h 577"/>
                <a:gd name="T6" fmla="*/ 0 w 529"/>
                <a:gd name="T7" fmla="*/ 0 h 577"/>
                <a:gd name="T8" fmla="*/ 0 w 529"/>
                <a:gd name="T9" fmla="*/ 57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577">
                  <a:moveTo>
                    <a:pt x="0" y="576"/>
                  </a:moveTo>
                  <a:lnTo>
                    <a:pt x="528" y="576"/>
                  </a:lnTo>
                  <a:lnTo>
                    <a:pt x="528" y="0"/>
                  </a:lnTo>
                  <a:lnTo>
                    <a:pt x="0" y="0"/>
                  </a:lnTo>
                  <a:lnTo>
                    <a:pt x="0" y="576"/>
                  </a:lnTo>
                </a:path>
              </a:pathLst>
            </a:custGeom>
            <a:solidFill>
              <a:srgbClr val="8901F3"/>
            </a:solidFill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8" name="Freeform 38"/>
            <p:cNvSpPr>
              <a:spLocks/>
            </p:cNvSpPr>
            <p:nvPr/>
          </p:nvSpPr>
          <p:spPr bwMode="auto">
            <a:xfrm>
              <a:off x="1596" y="1564"/>
              <a:ext cx="793" cy="577"/>
            </a:xfrm>
            <a:custGeom>
              <a:avLst/>
              <a:gdLst>
                <a:gd name="T0" fmla="*/ 0 w 793"/>
                <a:gd name="T1" fmla="*/ 576 h 577"/>
                <a:gd name="T2" fmla="*/ 792 w 793"/>
                <a:gd name="T3" fmla="*/ 576 h 577"/>
                <a:gd name="T4" fmla="*/ 792 w 793"/>
                <a:gd name="T5" fmla="*/ 0 h 577"/>
                <a:gd name="T6" fmla="*/ 0 w 793"/>
                <a:gd name="T7" fmla="*/ 0 h 577"/>
                <a:gd name="T8" fmla="*/ 0 w 793"/>
                <a:gd name="T9" fmla="*/ 57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3" h="577">
                  <a:moveTo>
                    <a:pt x="0" y="576"/>
                  </a:moveTo>
                  <a:lnTo>
                    <a:pt x="792" y="576"/>
                  </a:lnTo>
                  <a:lnTo>
                    <a:pt x="792" y="0"/>
                  </a:lnTo>
                  <a:lnTo>
                    <a:pt x="0" y="0"/>
                  </a:lnTo>
                  <a:lnTo>
                    <a:pt x="0" y="576"/>
                  </a:lnTo>
                </a:path>
              </a:pathLst>
            </a:custGeom>
            <a:solidFill>
              <a:srgbClr val="8901F3"/>
            </a:solidFill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9" name="Freeform 39"/>
            <p:cNvSpPr>
              <a:spLocks/>
            </p:cNvSpPr>
            <p:nvPr/>
          </p:nvSpPr>
          <p:spPr bwMode="auto">
            <a:xfrm>
              <a:off x="1596" y="724"/>
              <a:ext cx="3541" cy="577"/>
            </a:xfrm>
            <a:custGeom>
              <a:avLst/>
              <a:gdLst>
                <a:gd name="T0" fmla="*/ 0 w 3541"/>
                <a:gd name="T1" fmla="*/ 576 h 577"/>
                <a:gd name="T2" fmla="*/ 3540 w 3541"/>
                <a:gd name="T3" fmla="*/ 576 h 577"/>
                <a:gd name="T4" fmla="*/ 3540 w 3541"/>
                <a:gd name="T5" fmla="*/ 0 h 577"/>
                <a:gd name="T6" fmla="*/ 0 w 3541"/>
                <a:gd name="T7" fmla="*/ 0 h 577"/>
                <a:gd name="T8" fmla="*/ 0 w 3541"/>
                <a:gd name="T9" fmla="*/ 57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1" h="577">
                  <a:moveTo>
                    <a:pt x="0" y="576"/>
                  </a:moveTo>
                  <a:lnTo>
                    <a:pt x="3540" y="576"/>
                  </a:lnTo>
                  <a:lnTo>
                    <a:pt x="3540" y="0"/>
                  </a:lnTo>
                  <a:lnTo>
                    <a:pt x="0" y="0"/>
                  </a:lnTo>
                  <a:lnTo>
                    <a:pt x="0" y="576"/>
                  </a:lnTo>
                </a:path>
              </a:pathLst>
            </a:custGeom>
            <a:solidFill>
              <a:srgbClr val="8901F3"/>
            </a:solidFill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00" name="Rectangle 40"/>
          <p:cNvSpPr>
            <a:spLocks noChangeArrowheads="1"/>
          </p:cNvSpPr>
          <p:nvPr/>
        </p:nvSpPr>
        <p:spPr bwMode="auto">
          <a:xfrm>
            <a:off x="2770188" y="5622925"/>
            <a:ext cx="48037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700" b="1">
                <a:solidFill>
                  <a:srgbClr val="0000D4"/>
                </a:solidFill>
                <a:latin typeface="Geneva" charset="0"/>
              </a:rPr>
              <a:t>kilocycles to Crack Initiation</a:t>
            </a:r>
          </a:p>
        </p:txBody>
      </p:sp>
      <p:sp>
        <p:nvSpPr>
          <p:cNvPr id="92201" name="Rectangle 41"/>
          <p:cNvSpPr>
            <a:spLocks noChangeArrowheads="1"/>
          </p:cNvSpPr>
          <p:nvPr/>
        </p:nvSpPr>
        <p:spPr bwMode="auto">
          <a:xfrm>
            <a:off x="228600" y="6248400"/>
            <a:ext cx="2362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GB" sz="2000" b="1">
                <a:solidFill>
                  <a:schemeClr val="accent2"/>
                </a:solidFill>
              </a:rPr>
              <a:t>Yates, Jerath</a:t>
            </a:r>
          </a:p>
        </p:txBody>
      </p:sp>
      <p:sp>
        <p:nvSpPr>
          <p:cNvPr id="92202" name="AutoShape 42"/>
          <p:cNvSpPr>
            <a:spLocks noChangeArrowheads="1"/>
          </p:cNvSpPr>
          <p:nvPr/>
        </p:nvSpPr>
        <p:spPr bwMode="auto">
          <a:xfrm>
            <a:off x="7315200" y="1333500"/>
            <a:ext cx="677863" cy="457200"/>
          </a:xfrm>
          <a:prstGeom prst="rightArrow">
            <a:avLst>
              <a:gd name="adj1" fmla="val 50000"/>
              <a:gd name="adj2" fmla="val 74139"/>
            </a:avLst>
          </a:prstGeom>
          <a:solidFill>
            <a:schemeClr val="hlink"/>
          </a:solidFill>
          <a:ln w="76200">
            <a:solidFill>
              <a:srgbClr val="DC008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r>
              <a:rPr lang="en-GB"/>
              <a:t> 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28600" y="6248400"/>
            <a:ext cx="19605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GB" sz="2000" b="1">
                <a:solidFill>
                  <a:schemeClr val="accent1"/>
                </a:solidFill>
              </a:rPr>
              <a:t>Yates, Jerath</a:t>
            </a:r>
          </a:p>
        </p:txBody>
      </p:sp>
      <p:pic>
        <p:nvPicPr>
          <p:cNvPr id="9318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69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2138"/>
            <a:ext cx="8686800" cy="567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Line 2"/>
          <p:cNvSpPr>
            <a:spLocks noChangeShapeType="1"/>
          </p:cNvSpPr>
          <p:nvPr/>
        </p:nvSpPr>
        <p:spPr bwMode="auto">
          <a:xfrm flipH="1" flipV="1">
            <a:off x="-609600" y="-896938"/>
            <a:ext cx="1270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1" name="Line 3"/>
          <p:cNvSpPr>
            <a:spLocks noChangeShapeType="1"/>
          </p:cNvSpPr>
          <p:nvPr/>
        </p:nvSpPr>
        <p:spPr bwMode="auto">
          <a:xfrm flipH="1" flipV="1">
            <a:off x="-609600" y="-896938"/>
            <a:ext cx="1270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Oval 4"/>
          <p:cNvSpPr>
            <a:spLocks noChangeArrowheads="1"/>
          </p:cNvSpPr>
          <p:nvPr/>
        </p:nvSpPr>
        <p:spPr bwMode="auto">
          <a:xfrm>
            <a:off x="3503613" y="679450"/>
            <a:ext cx="2003425" cy="40005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3" name="Oval 5"/>
          <p:cNvSpPr>
            <a:spLocks noChangeArrowheads="1"/>
          </p:cNvSpPr>
          <p:nvPr/>
        </p:nvSpPr>
        <p:spPr bwMode="auto">
          <a:xfrm>
            <a:off x="2181225" y="2068513"/>
            <a:ext cx="1924050" cy="3603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4" name="Oval 6"/>
          <p:cNvSpPr>
            <a:spLocks noChangeArrowheads="1"/>
          </p:cNvSpPr>
          <p:nvPr/>
        </p:nvSpPr>
        <p:spPr bwMode="auto">
          <a:xfrm>
            <a:off x="5106988" y="2068513"/>
            <a:ext cx="2016125" cy="3603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5" name="Oval 7"/>
          <p:cNvSpPr>
            <a:spLocks noChangeArrowheads="1"/>
          </p:cNvSpPr>
          <p:nvPr/>
        </p:nvSpPr>
        <p:spPr bwMode="auto">
          <a:xfrm>
            <a:off x="2154238" y="3751263"/>
            <a:ext cx="2084387" cy="3476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6" name="Oval 8"/>
          <p:cNvSpPr>
            <a:spLocks noChangeArrowheads="1"/>
          </p:cNvSpPr>
          <p:nvPr/>
        </p:nvSpPr>
        <p:spPr bwMode="auto">
          <a:xfrm>
            <a:off x="5159375" y="3684588"/>
            <a:ext cx="2084388" cy="3476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5173663" y="4098925"/>
            <a:ext cx="2163762" cy="360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8" name="Oval 10"/>
          <p:cNvSpPr>
            <a:spLocks noChangeArrowheads="1"/>
          </p:cNvSpPr>
          <p:nvPr/>
        </p:nvSpPr>
        <p:spPr bwMode="auto">
          <a:xfrm>
            <a:off x="2154238" y="4259263"/>
            <a:ext cx="2084387" cy="3460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9" name="Oval 11"/>
          <p:cNvSpPr>
            <a:spLocks noChangeArrowheads="1"/>
          </p:cNvSpPr>
          <p:nvPr/>
        </p:nvSpPr>
        <p:spPr bwMode="auto">
          <a:xfrm>
            <a:off x="5186363" y="4525963"/>
            <a:ext cx="2082800" cy="3476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0" name="Oval 12"/>
          <p:cNvSpPr>
            <a:spLocks noChangeArrowheads="1"/>
          </p:cNvSpPr>
          <p:nvPr/>
        </p:nvSpPr>
        <p:spPr bwMode="auto">
          <a:xfrm>
            <a:off x="2168525" y="4725988"/>
            <a:ext cx="2082800" cy="3476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221" name="Group 13"/>
          <p:cNvGrpSpPr>
            <a:grpSpLocks/>
          </p:cNvGrpSpPr>
          <p:nvPr/>
        </p:nvGrpSpPr>
        <p:grpSpPr bwMode="auto">
          <a:xfrm>
            <a:off x="3516313" y="1119188"/>
            <a:ext cx="815975" cy="508000"/>
            <a:chOff x="2094" y="1050"/>
            <a:chExt cx="514" cy="320"/>
          </a:xfrm>
        </p:grpSpPr>
        <p:sp>
          <p:nvSpPr>
            <p:cNvPr id="94222" name="Line 14"/>
            <p:cNvSpPr>
              <a:spLocks noChangeShapeType="1"/>
            </p:cNvSpPr>
            <p:nvPr/>
          </p:nvSpPr>
          <p:spPr bwMode="auto">
            <a:xfrm flipH="1">
              <a:off x="2178" y="1050"/>
              <a:ext cx="430" cy="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3" name="Freeform 15"/>
            <p:cNvSpPr>
              <a:spLocks/>
            </p:cNvSpPr>
            <p:nvPr/>
          </p:nvSpPr>
          <p:spPr bwMode="auto">
            <a:xfrm>
              <a:off x="2094" y="1278"/>
              <a:ext cx="110" cy="92"/>
            </a:xfrm>
            <a:custGeom>
              <a:avLst/>
              <a:gdLst>
                <a:gd name="T0" fmla="*/ 84 w 110"/>
                <a:gd name="T1" fmla="*/ 42 h 92"/>
                <a:gd name="T2" fmla="*/ 68 w 110"/>
                <a:gd name="T3" fmla="*/ 0 h 92"/>
                <a:gd name="T4" fmla="*/ 0 w 110"/>
                <a:gd name="T5" fmla="*/ 92 h 92"/>
                <a:gd name="T6" fmla="*/ 110 w 110"/>
                <a:gd name="T7" fmla="*/ 75 h 92"/>
                <a:gd name="T8" fmla="*/ 84 w 110"/>
                <a:gd name="T9" fmla="*/ 4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92">
                  <a:moveTo>
                    <a:pt x="84" y="42"/>
                  </a:moveTo>
                  <a:lnTo>
                    <a:pt x="68" y="0"/>
                  </a:lnTo>
                  <a:lnTo>
                    <a:pt x="0" y="92"/>
                  </a:lnTo>
                  <a:lnTo>
                    <a:pt x="110" y="75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224" name="Group 16"/>
          <p:cNvGrpSpPr>
            <a:grpSpLocks/>
          </p:cNvGrpSpPr>
          <p:nvPr/>
        </p:nvGrpSpPr>
        <p:grpSpPr bwMode="auto">
          <a:xfrm>
            <a:off x="4692650" y="1106488"/>
            <a:ext cx="935038" cy="508000"/>
            <a:chOff x="2835" y="1042"/>
            <a:chExt cx="589" cy="320"/>
          </a:xfrm>
        </p:grpSpPr>
        <p:sp>
          <p:nvSpPr>
            <p:cNvPr id="94225" name="Line 17"/>
            <p:cNvSpPr>
              <a:spLocks noChangeShapeType="1"/>
            </p:cNvSpPr>
            <p:nvPr/>
          </p:nvSpPr>
          <p:spPr bwMode="auto">
            <a:xfrm>
              <a:off x="2835" y="1042"/>
              <a:ext cx="496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6" name="Freeform 18"/>
            <p:cNvSpPr>
              <a:spLocks/>
            </p:cNvSpPr>
            <p:nvPr/>
          </p:nvSpPr>
          <p:spPr bwMode="auto">
            <a:xfrm>
              <a:off x="3314" y="1269"/>
              <a:ext cx="110" cy="93"/>
            </a:xfrm>
            <a:custGeom>
              <a:avLst/>
              <a:gdLst>
                <a:gd name="T0" fmla="*/ 17 w 110"/>
                <a:gd name="T1" fmla="*/ 42 h 93"/>
                <a:gd name="T2" fmla="*/ 0 w 110"/>
                <a:gd name="T3" fmla="*/ 84 h 93"/>
                <a:gd name="T4" fmla="*/ 110 w 110"/>
                <a:gd name="T5" fmla="*/ 93 h 93"/>
                <a:gd name="T6" fmla="*/ 42 w 110"/>
                <a:gd name="T7" fmla="*/ 0 h 93"/>
                <a:gd name="T8" fmla="*/ 17 w 11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93">
                  <a:moveTo>
                    <a:pt x="17" y="42"/>
                  </a:moveTo>
                  <a:lnTo>
                    <a:pt x="0" y="84"/>
                  </a:lnTo>
                  <a:lnTo>
                    <a:pt x="110" y="93"/>
                  </a:lnTo>
                  <a:lnTo>
                    <a:pt x="42" y="0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227" name="Group 19"/>
          <p:cNvGrpSpPr>
            <a:grpSpLocks/>
          </p:cNvGrpSpPr>
          <p:nvPr/>
        </p:nvGrpSpPr>
        <p:grpSpPr bwMode="auto">
          <a:xfrm>
            <a:off x="3049588" y="2909888"/>
            <a:ext cx="133350" cy="533400"/>
            <a:chOff x="1800" y="2178"/>
            <a:chExt cx="84" cy="336"/>
          </a:xfrm>
        </p:grpSpPr>
        <p:sp>
          <p:nvSpPr>
            <p:cNvPr id="94228" name="Line 20"/>
            <p:cNvSpPr>
              <a:spLocks noChangeShapeType="1"/>
            </p:cNvSpPr>
            <p:nvPr/>
          </p:nvSpPr>
          <p:spPr bwMode="auto">
            <a:xfrm>
              <a:off x="1842" y="2178"/>
              <a:ext cx="1" cy="2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9" name="Freeform 21"/>
            <p:cNvSpPr>
              <a:spLocks/>
            </p:cNvSpPr>
            <p:nvPr/>
          </p:nvSpPr>
          <p:spPr bwMode="auto">
            <a:xfrm>
              <a:off x="1800" y="2413"/>
              <a:ext cx="84" cy="101"/>
            </a:xfrm>
            <a:custGeom>
              <a:avLst/>
              <a:gdLst>
                <a:gd name="T0" fmla="*/ 42 w 84"/>
                <a:gd name="T1" fmla="*/ 0 h 101"/>
                <a:gd name="T2" fmla="*/ 0 w 84"/>
                <a:gd name="T3" fmla="*/ 0 h 101"/>
                <a:gd name="T4" fmla="*/ 42 w 84"/>
                <a:gd name="T5" fmla="*/ 101 h 101"/>
                <a:gd name="T6" fmla="*/ 84 w 84"/>
                <a:gd name="T7" fmla="*/ 0 h 101"/>
                <a:gd name="T8" fmla="*/ 42 w 84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1">
                  <a:moveTo>
                    <a:pt x="42" y="0"/>
                  </a:moveTo>
                  <a:lnTo>
                    <a:pt x="0" y="0"/>
                  </a:lnTo>
                  <a:lnTo>
                    <a:pt x="42" y="101"/>
                  </a:lnTo>
                  <a:lnTo>
                    <a:pt x="8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230" name="Group 22"/>
          <p:cNvGrpSpPr>
            <a:grpSpLocks/>
          </p:cNvGrpSpPr>
          <p:nvPr/>
        </p:nvGrpSpPr>
        <p:grpSpPr bwMode="auto">
          <a:xfrm>
            <a:off x="6027738" y="2870200"/>
            <a:ext cx="133350" cy="466725"/>
            <a:chOff x="3676" y="2153"/>
            <a:chExt cx="84" cy="294"/>
          </a:xfrm>
        </p:grpSpPr>
        <p:sp>
          <p:nvSpPr>
            <p:cNvPr id="94231" name="Line 23"/>
            <p:cNvSpPr>
              <a:spLocks noChangeShapeType="1"/>
            </p:cNvSpPr>
            <p:nvPr/>
          </p:nvSpPr>
          <p:spPr bwMode="auto">
            <a:xfrm>
              <a:off x="3718" y="2153"/>
              <a:ext cx="1" cy="1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2" name="Freeform 24"/>
            <p:cNvSpPr>
              <a:spLocks/>
            </p:cNvSpPr>
            <p:nvPr/>
          </p:nvSpPr>
          <p:spPr bwMode="auto">
            <a:xfrm>
              <a:off x="3676" y="2346"/>
              <a:ext cx="84" cy="101"/>
            </a:xfrm>
            <a:custGeom>
              <a:avLst/>
              <a:gdLst>
                <a:gd name="T0" fmla="*/ 42 w 84"/>
                <a:gd name="T1" fmla="*/ 0 h 101"/>
                <a:gd name="T2" fmla="*/ 0 w 84"/>
                <a:gd name="T3" fmla="*/ 0 h 101"/>
                <a:gd name="T4" fmla="*/ 42 w 84"/>
                <a:gd name="T5" fmla="*/ 101 h 101"/>
                <a:gd name="T6" fmla="*/ 84 w 84"/>
                <a:gd name="T7" fmla="*/ 0 h 101"/>
                <a:gd name="T8" fmla="*/ 42 w 84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1">
                  <a:moveTo>
                    <a:pt x="42" y="0"/>
                  </a:moveTo>
                  <a:lnTo>
                    <a:pt x="0" y="0"/>
                  </a:lnTo>
                  <a:lnTo>
                    <a:pt x="42" y="101"/>
                  </a:lnTo>
                  <a:lnTo>
                    <a:pt x="8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2555875" y="5300663"/>
            <a:ext cx="11763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  <a:latin typeface="Geneva" charset="0"/>
              </a:rPr>
              <a:t>UPPER BAINITE</a:t>
            </a:r>
            <a:endParaRPr lang="en-GB">
              <a:latin typeface="Times" charset="0"/>
            </a:endParaRP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2368550" y="5514975"/>
            <a:ext cx="15779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  <a:latin typeface="Geneva" charset="0"/>
              </a:rPr>
              <a:t>(High Temperature)</a:t>
            </a:r>
            <a:endParaRPr lang="en-GB">
              <a:latin typeface="Times" charset="0"/>
            </a:endParaRPr>
          </a:p>
        </p:txBody>
      </p:sp>
      <p:sp>
        <p:nvSpPr>
          <p:cNvPr id="94235" name="Rectangle 27"/>
          <p:cNvSpPr>
            <a:spLocks noChangeArrowheads="1"/>
          </p:cNvSpPr>
          <p:nvPr/>
        </p:nvSpPr>
        <p:spPr bwMode="auto">
          <a:xfrm>
            <a:off x="5534025" y="5273675"/>
            <a:ext cx="12461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  <a:latin typeface="Geneva" charset="0"/>
              </a:rPr>
              <a:t>LOWER BAINITE</a:t>
            </a:r>
            <a:endParaRPr lang="en-GB">
              <a:latin typeface="Times" charset="0"/>
            </a:endParaRPr>
          </a:p>
        </p:txBody>
      </p:sp>
      <p:sp>
        <p:nvSpPr>
          <p:cNvPr id="94236" name="Rectangle 28"/>
          <p:cNvSpPr>
            <a:spLocks noChangeArrowheads="1"/>
          </p:cNvSpPr>
          <p:nvPr/>
        </p:nvSpPr>
        <p:spPr bwMode="auto">
          <a:xfrm>
            <a:off x="5373688" y="5487988"/>
            <a:ext cx="15541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  <a:latin typeface="Geneva" charset="0"/>
              </a:rPr>
              <a:t>(Low Temperature)</a:t>
            </a:r>
            <a:endParaRPr lang="en-GB">
              <a:latin typeface="Times" charset="0"/>
            </a:endParaRP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3382963" y="225425"/>
            <a:ext cx="2273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  <a:latin typeface="Geneva" charset="0"/>
              </a:rPr>
              <a:t>Carbon supersaturated plate</a:t>
            </a:r>
            <a:endParaRPr lang="en-GB">
              <a:latin typeface="Times" charset="0"/>
            </a:endParaRPr>
          </a:p>
        </p:txBody>
      </p:sp>
      <p:sp>
        <p:nvSpPr>
          <p:cNvPr id="94238" name="Rectangle 30"/>
          <p:cNvSpPr>
            <a:spLocks noChangeArrowheads="1"/>
          </p:cNvSpPr>
          <p:nvPr/>
        </p:nvSpPr>
        <p:spPr bwMode="auto">
          <a:xfrm>
            <a:off x="1593850" y="1200150"/>
            <a:ext cx="17160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  <a:latin typeface="Geneva" charset="0"/>
              </a:rPr>
              <a:t>Carbon diffusion into </a:t>
            </a:r>
            <a:endParaRPr lang="en-GB">
              <a:latin typeface="Times" charset="0"/>
            </a:endParaRPr>
          </a:p>
        </p:txBody>
      </p:sp>
      <p:sp>
        <p:nvSpPr>
          <p:cNvPr id="94239" name="Rectangle 31"/>
          <p:cNvSpPr>
            <a:spLocks noChangeArrowheads="1"/>
          </p:cNvSpPr>
          <p:nvPr/>
        </p:nvSpPr>
        <p:spPr bwMode="auto">
          <a:xfrm>
            <a:off x="1593850" y="1414463"/>
            <a:ext cx="742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  <a:latin typeface="Geneva" charset="0"/>
              </a:rPr>
              <a:t>austenite</a:t>
            </a:r>
            <a:endParaRPr lang="en-GB">
              <a:latin typeface="Times" charset="0"/>
            </a:endParaRPr>
          </a:p>
        </p:txBody>
      </p:sp>
      <p:sp>
        <p:nvSpPr>
          <p:cNvPr id="94240" name="Rectangle 32"/>
          <p:cNvSpPr>
            <a:spLocks noChangeArrowheads="1"/>
          </p:cNvSpPr>
          <p:nvPr/>
        </p:nvSpPr>
        <p:spPr bwMode="auto">
          <a:xfrm>
            <a:off x="5680075" y="1146175"/>
            <a:ext cx="17160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  <a:latin typeface="Geneva" charset="0"/>
              </a:rPr>
              <a:t>Carbon diffusion into </a:t>
            </a:r>
            <a:endParaRPr lang="en-GB">
              <a:latin typeface="Times" charset="0"/>
            </a:endParaRPr>
          </a:p>
        </p:txBody>
      </p:sp>
      <p:sp>
        <p:nvSpPr>
          <p:cNvPr id="94241" name="Rectangle 33"/>
          <p:cNvSpPr>
            <a:spLocks noChangeArrowheads="1"/>
          </p:cNvSpPr>
          <p:nvPr/>
        </p:nvSpPr>
        <p:spPr bwMode="auto">
          <a:xfrm>
            <a:off x="5680075" y="1360488"/>
            <a:ext cx="1774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  <a:latin typeface="Geneva" charset="0"/>
              </a:rPr>
              <a:t>austenite and carbide </a:t>
            </a:r>
            <a:endParaRPr lang="en-GB">
              <a:latin typeface="Times" charset="0"/>
            </a:endParaRPr>
          </a:p>
        </p:txBody>
      </p:sp>
      <p:sp>
        <p:nvSpPr>
          <p:cNvPr id="94242" name="Rectangle 34"/>
          <p:cNvSpPr>
            <a:spLocks noChangeArrowheads="1"/>
          </p:cNvSpPr>
          <p:nvPr/>
        </p:nvSpPr>
        <p:spPr bwMode="auto">
          <a:xfrm>
            <a:off x="5680075" y="1573213"/>
            <a:ext cx="17367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  <a:latin typeface="Geneva" charset="0"/>
              </a:rPr>
              <a:t>precipitation in ferrite</a:t>
            </a:r>
            <a:endParaRPr lang="en-GB">
              <a:latin typeface="Times" charset="0"/>
            </a:endParaRPr>
          </a:p>
        </p:txBody>
      </p:sp>
      <p:sp>
        <p:nvSpPr>
          <p:cNvPr id="94243" name="Rectangle 35"/>
          <p:cNvSpPr>
            <a:spLocks noChangeArrowheads="1"/>
          </p:cNvSpPr>
          <p:nvPr/>
        </p:nvSpPr>
        <p:spPr bwMode="auto">
          <a:xfrm>
            <a:off x="3770313" y="3097213"/>
            <a:ext cx="17049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  <a:latin typeface="Geneva" charset="0"/>
              </a:rPr>
              <a:t>Carbide precipitation </a:t>
            </a:r>
            <a:endParaRPr lang="en-GB">
              <a:latin typeface="Times" charset="0"/>
            </a:endParaRPr>
          </a:p>
        </p:txBody>
      </p:sp>
      <p:sp>
        <p:nvSpPr>
          <p:cNvPr id="94244" name="Rectangle 36"/>
          <p:cNvSpPr>
            <a:spLocks noChangeArrowheads="1"/>
          </p:cNvSpPr>
          <p:nvPr/>
        </p:nvSpPr>
        <p:spPr bwMode="auto">
          <a:xfrm>
            <a:off x="3770313" y="3309938"/>
            <a:ext cx="11747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300">
                <a:solidFill>
                  <a:srgbClr val="000000"/>
                </a:solidFill>
                <a:latin typeface="Geneva" charset="0"/>
              </a:rPr>
              <a:t>from austenite</a:t>
            </a:r>
            <a:endParaRPr lang="en-GB">
              <a:latin typeface="Times" charset="0"/>
            </a:endParaRPr>
          </a:p>
        </p:txBody>
      </p:sp>
      <p:pic>
        <p:nvPicPr>
          <p:cNvPr id="94245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000125"/>
            <a:ext cx="76930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4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2895600"/>
            <a:ext cx="7693025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47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4792663"/>
            <a:ext cx="769302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4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6689725"/>
            <a:ext cx="7693025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49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8586788"/>
            <a:ext cx="76930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9525"/>
            <a:ext cx="8562975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962775" y="6161088"/>
            <a:ext cx="1125538" cy="544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7173913" y="6324600"/>
            <a:ext cx="86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500">
                <a:solidFill>
                  <a:srgbClr val="000000"/>
                </a:solidFill>
                <a:latin typeface="Times New Roman" charset="0"/>
              </a:rPr>
              <a:t>200 Å </a:t>
            </a:r>
            <a:endParaRPr lang="en-GB" sz="2000">
              <a:latin typeface="Times New Roman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7456488" y="6248400"/>
            <a:ext cx="158750" cy="52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773113" y="1371600"/>
            <a:ext cx="282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Symbol" charset="0"/>
              </a:rPr>
              <a:t>g</a:t>
            </a:r>
            <a:endParaRPr lang="en-US">
              <a:latin typeface="Times New Roman" charset="0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3938588" y="1143000"/>
            <a:ext cx="2809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Symbol" charset="0"/>
              </a:rPr>
              <a:t>g</a:t>
            </a:r>
            <a:endParaRPr lang="en-US">
              <a:latin typeface="Times New Roman" charset="0"/>
            </a:endParaRP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587750" y="1828800"/>
            <a:ext cx="280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Symbol" charset="0"/>
              </a:rPr>
              <a:t>a</a:t>
            </a:r>
            <a:endParaRPr lang="en-US">
              <a:latin typeface="Times New Roman" charset="0"/>
            </a:endParaRP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3727450" y="3154363"/>
            <a:ext cx="282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Symbol" charset="0"/>
              </a:rPr>
              <a:t>a</a:t>
            </a:r>
            <a:endParaRPr lang="en-US">
              <a:latin typeface="Times New Roman" charset="0"/>
            </a:endParaRP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914400" y="4876800"/>
            <a:ext cx="280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Symbol" charset="0"/>
              </a:rPr>
              <a:t>a</a:t>
            </a:r>
            <a:endParaRPr lang="en-US">
              <a:latin typeface="Times New Roman" charset="0"/>
            </a:endParaRP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381000" y="6172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Mateo, 2002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0104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762000" y="61722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Cambridge University / Science Musuem, London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2138"/>
            <a:ext cx="8686800" cy="567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military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568325"/>
            <a:ext cx="6908800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Oval 2"/>
          <p:cNvSpPr>
            <a:spLocks noChangeArrowheads="1"/>
          </p:cNvSpPr>
          <p:nvPr/>
        </p:nvSpPr>
        <p:spPr bwMode="auto">
          <a:xfrm>
            <a:off x="512763" y="1947863"/>
            <a:ext cx="231775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Oval 3"/>
          <p:cNvSpPr>
            <a:spLocks noChangeArrowheads="1"/>
          </p:cNvSpPr>
          <p:nvPr/>
        </p:nvSpPr>
        <p:spPr bwMode="auto">
          <a:xfrm>
            <a:off x="2043113" y="1947863"/>
            <a:ext cx="233362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1531938" y="2368550"/>
            <a:ext cx="233362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1022350" y="2368550"/>
            <a:ext cx="231775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512763" y="2368550"/>
            <a:ext cx="231775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1531938" y="1947863"/>
            <a:ext cx="233362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554288" y="1947863"/>
            <a:ext cx="231775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54288" y="2368550"/>
            <a:ext cx="231775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512763" y="2789238"/>
            <a:ext cx="231775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2043113" y="2789238"/>
            <a:ext cx="233362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1531938" y="3209925"/>
            <a:ext cx="233362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Oval 13"/>
          <p:cNvSpPr>
            <a:spLocks noChangeArrowheads="1"/>
          </p:cNvSpPr>
          <p:nvPr/>
        </p:nvSpPr>
        <p:spPr bwMode="auto">
          <a:xfrm>
            <a:off x="1022350" y="3209925"/>
            <a:ext cx="231775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Oval 14"/>
          <p:cNvSpPr>
            <a:spLocks noChangeArrowheads="1"/>
          </p:cNvSpPr>
          <p:nvPr/>
        </p:nvSpPr>
        <p:spPr bwMode="auto">
          <a:xfrm>
            <a:off x="512763" y="3209925"/>
            <a:ext cx="231775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Oval 15"/>
          <p:cNvSpPr>
            <a:spLocks noChangeArrowheads="1"/>
          </p:cNvSpPr>
          <p:nvPr/>
        </p:nvSpPr>
        <p:spPr bwMode="auto">
          <a:xfrm>
            <a:off x="1531938" y="2789238"/>
            <a:ext cx="233362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8" name="Oval 16"/>
          <p:cNvSpPr>
            <a:spLocks noChangeArrowheads="1"/>
          </p:cNvSpPr>
          <p:nvPr/>
        </p:nvSpPr>
        <p:spPr bwMode="auto">
          <a:xfrm>
            <a:off x="2043113" y="3209925"/>
            <a:ext cx="233362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Oval 17"/>
          <p:cNvSpPr>
            <a:spLocks noChangeArrowheads="1"/>
          </p:cNvSpPr>
          <p:nvPr/>
        </p:nvSpPr>
        <p:spPr bwMode="auto">
          <a:xfrm>
            <a:off x="2554288" y="2789238"/>
            <a:ext cx="231775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0" name="Oval 18"/>
          <p:cNvSpPr>
            <a:spLocks noChangeArrowheads="1"/>
          </p:cNvSpPr>
          <p:nvPr/>
        </p:nvSpPr>
        <p:spPr bwMode="auto">
          <a:xfrm>
            <a:off x="2554288" y="3209925"/>
            <a:ext cx="231775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1" name="Oval 19"/>
          <p:cNvSpPr>
            <a:spLocks noChangeArrowheads="1"/>
          </p:cNvSpPr>
          <p:nvPr/>
        </p:nvSpPr>
        <p:spPr bwMode="auto">
          <a:xfrm>
            <a:off x="1022350" y="3630613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2" name="Oval 20"/>
          <p:cNvSpPr>
            <a:spLocks noChangeArrowheads="1"/>
          </p:cNvSpPr>
          <p:nvPr/>
        </p:nvSpPr>
        <p:spPr bwMode="auto">
          <a:xfrm>
            <a:off x="2554288" y="3630613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3" name="Oval 21"/>
          <p:cNvSpPr>
            <a:spLocks noChangeArrowheads="1"/>
          </p:cNvSpPr>
          <p:nvPr/>
        </p:nvSpPr>
        <p:spPr bwMode="auto">
          <a:xfrm>
            <a:off x="512763" y="3630613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4" name="Oval 22"/>
          <p:cNvSpPr>
            <a:spLocks noChangeArrowheads="1"/>
          </p:cNvSpPr>
          <p:nvPr/>
        </p:nvSpPr>
        <p:spPr bwMode="auto">
          <a:xfrm>
            <a:off x="1531938" y="3630613"/>
            <a:ext cx="233362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5" name="Oval 23"/>
          <p:cNvSpPr>
            <a:spLocks noChangeArrowheads="1"/>
          </p:cNvSpPr>
          <p:nvPr/>
        </p:nvSpPr>
        <p:spPr bwMode="auto">
          <a:xfrm>
            <a:off x="1531938" y="4051300"/>
            <a:ext cx="233362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6" name="Oval 24"/>
          <p:cNvSpPr>
            <a:spLocks noChangeArrowheads="1"/>
          </p:cNvSpPr>
          <p:nvPr/>
        </p:nvSpPr>
        <p:spPr bwMode="auto">
          <a:xfrm>
            <a:off x="512763" y="4051300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7" name="Oval 25"/>
          <p:cNvSpPr>
            <a:spLocks noChangeArrowheads="1"/>
          </p:cNvSpPr>
          <p:nvPr/>
        </p:nvSpPr>
        <p:spPr bwMode="auto">
          <a:xfrm>
            <a:off x="2043113" y="4051300"/>
            <a:ext cx="233362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8" name="Oval 26"/>
          <p:cNvSpPr>
            <a:spLocks noChangeArrowheads="1"/>
          </p:cNvSpPr>
          <p:nvPr/>
        </p:nvSpPr>
        <p:spPr bwMode="auto">
          <a:xfrm>
            <a:off x="2554288" y="4051300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9" name="Oval 27"/>
          <p:cNvSpPr>
            <a:spLocks noChangeArrowheads="1"/>
          </p:cNvSpPr>
          <p:nvPr/>
        </p:nvSpPr>
        <p:spPr bwMode="auto">
          <a:xfrm>
            <a:off x="1022350" y="4471988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0" name="Oval 28"/>
          <p:cNvSpPr>
            <a:spLocks noChangeArrowheads="1"/>
          </p:cNvSpPr>
          <p:nvPr/>
        </p:nvSpPr>
        <p:spPr bwMode="auto">
          <a:xfrm>
            <a:off x="2554288" y="4471988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1" name="Oval 29"/>
          <p:cNvSpPr>
            <a:spLocks noChangeArrowheads="1"/>
          </p:cNvSpPr>
          <p:nvPr/>
        </p:nvSpPr>
        <p:spPr bwMode="auto">
          <a:xfrm>
            <a:off x="512763" y="4471988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>
            <a:off x="1531938" y="4471988"/>
            <a:ext cx="233362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>
            <a:off x="2043113" y="4471988"/>
            <a:ext cx="233362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4" name="Rectangle 32"/>
          <p:cNvSpPr>
            <a:spLocks noChangeArrowheads="1"/>
          </p:cNvSpPr>
          <p:nvPr/>
        </p:nvSpPr>
        <p:spPr bwMode="auto">
          <a:xfrm>
            <a:off x="1022350" y="1947863"/>
            <a:ext cx="231775" cy="185737"/>
          </a:xfrm>
          <a:prstGeom prst="rect">
            <a:avLst/>
          </a:prstGeom>
          <a:solidFill>
            <a:schemeClr val="tx1"/>
          </a:solidFill>
          <a:ln w="12700">
            <a:solidFill>
              <a:srgbClr val="FF50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5" name="Rectangle 33"/>
          <p:cNvSpPr>
            <a:spLocks noChangeArrowheads="1"/>
          </p:cNvSpPr>
          <p:nvPr/>
        </p:nvSpPr>
        <p:spPr bwMode="auto">
          <a:xfrm>
            <a:off x="1022350" y="2789238"/>
            <a:ext cx="231775" cy="185737"/>
          </a:xfrm>
          <a:prstGeom prst="rect">
            <a:avLst/>
          </a:prstGeom>
          <a:solidFill>
            <a:schemeClr val="tx1"/>
          </a:solidFill>
          <a:ln w="12700">
            <a:solidFill>
              <a:srgbClr val="FF50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6" name="Rectangle 34"/>
          <p:cNvSpPr>
            <a:spLocks noChangeArrowheads="1"/>
          </p:cNvSpPr>
          <p:nvPr/>
        </p:nvSpPr>
        <p:spPr bwMode="auto">
          <a:xfrm>
            <a:off x="2043113" y="2368550"/>
            <a:ext cx="233362" cy="185738"/>
          </a:xfrm>
          <a:prstGeom prst="rect">
            <a:avLst/>
          </a:prstGeom>
          <a:solidFill>
            <a:schemeClr val="tx1"/>
          </a:solidFill>
          <a:ln w="12700">
            <a:solidFill>
              <a:srgbClr val="FF50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7" name="Rectangle 35"/>
          <p:cNvSpPr>
            <a:spLocks noChangeArrowheads="1"/>
          </p:cNvSpPr>
          <p:nvPr/>
        </p:nvSpPr>
        <p:spPr bwMode="auto">
          <a:xfrm>
            <a:off x="1022350" y="4051300"/>
            <a:ext cx="231775" cy="184150"/>
          </a:xfrm>
          <a:prstGeom prst="rect">
            <a:avLst/>
          </a:prstGeom>
          <a:solidFill>
            <a:schemeClr val="tx1"/>
          </a:solidFill>
          <a:ln w="12700">
            <a:solidFill>
              <a:srgbClr val="FF50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8" name="Rectangle 36"/>
          <p:cNvSpPr>
            <a:spLocks noChangeArrowheads="1"/>
          </p:cNvSpPr>
          <p:nvPr/>
        </p:nvSpPr>
        <p:spPr bwMode="auto">
          <a:xfrm>
            <a:off x="2043113" y="3630613"/>
            <a:ext cx="233362" cy="184150"/>
          </a:xfrm>
          <a:prstGeom prst="rect">
            <a:avLst/>
          </a:prstGeom>
          <a:solidFill>
            <a:schemeClr val="tx1"/>
          </a:solidFill>
          <a:ln w="12700">
            <a:solidFill>
              <a:srgbClr val="FF50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9" name="Oval 37"/>
          <p:cNvSpPr>
            <a:spLocks noChangeArrowheads="1"/>
          </p:cNvSpPr>
          <p:nvPr/>
        </p:nvSpPr>
        <p:spPr bwMode="auto">
          <a:xfrm>
            <a:off x="5907088" y="506413"/>
            <a:ext cx="233362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0" name="Oval 38"/>
          <p:cNvSpPr>
            <a:spLocks noChangeArrowheads="1"/>
          </p:cNvSpPr>
          <p:nvPr/>
        </p:nvSpPr>
        <p:spPr bwMode="auto">
          <a:xfrm>
            <a:off x="7437438" y="506413"/>
            <a:ext cx="233362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1" name="Oval 39"/>
          <p:cNvSpPr>
            <a:spLocks noChangeArrowheads="1"/>
          </p:cNvSpPr>
          <p:nvPr/>
        </p:nvSpPr>
        <p:spPr bwMode="auto">
          <a:xfrm>
            <a:off x="6927850" y="506413"/>
            <a:ext cx="233363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2" name="Oval 40"/>
          <p:cNvSpPr>
            <a:spLocks noChangeArrowheads="1"/>
          </p:cNvSpPr>
          <p:nvPr/>
        </p:nvSpPr>
        <p:spPr bwMode="auto">
          <a:xfrm>
            <a:off x="7948613" y="506413"/>
            <a:ext cx="233362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3" name="Rectangle 41"/>
          <p:cNvSpPr>
            <a:spLocks noChangeArrowheads="1"/>
          </p:cNvSpPr>
          <p:nvPr/>
        </p:nvSpPr>
        <p:spPr bwMode="auto">
          <a:xfrm>
            <a:off x="6418263" y="506413"/>
            <a:ext cx="231775" cy="184150"/>
          </a:xfrm>
          <a:prstGeom prst="rect">
            <a:avLst/>
          </a:prstGeom>
          <a:solidFill>
            <a:schemeClr val="tx1"/>
          </a:solidFill>
          <a:ln w="12700">
            <a:solidFill>
              <a:srgbClr val="FF50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4" name="Oval 42"/>
          <p:cNvSpPr>
            <a:spLocks noChangeArrowheads="1"/>
          </p:cNvSpPr>
          <p:nvPr/>
        </p:nvSpPr>
        <p:spPr bwMode="auto">
          <a:xfrm>
            <a:off x="6673850" y="927100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5" name="Oval 43"/>
          <p:cNvSpPr>
            <a:spLocks noChangeArrowheads="1"/>
          </p:cNvSpPr>
          <p:nvPr/>
        </p:nvSpPr>
        <p:spPr bwMode="auto">
          <a:xfrm>
            <a:off x="6162675" y="927100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6" name="Oval 44"/>
          <p:cNvSpPr>
            <a:spLocks noChangeArrowheads="1"/>
          </p:cNvSpPr>
          <p:nvPr/>
        </p:nvSpPr>
        <p:spPr bwMode="auto">
          <a:xfrm>
            <a:off x="5651500" y="927100"/>
            <a:ext cx="233363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7" name="Oval 45"/>
          <p:cNvSpPr>
            <a:spLocks noChangeArrowheads="1"/>
          </p:cNvSpPr>
          <p:nvPr/>
        </p:nvSpPr>
        <p:spPr bwMode="auto">
          <a:xfrm>
            <a:off x="7693025" y="927100"/>
            <a:ext cx="233363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8" name="Rectangle 46"/>
          <p:cNvSpPr>
            <a:spLocks noChangeArrowheads="1"/>
          </p:cNvSpPr>
          <p:nvPr/>
        </p:nvSpPr>
        <p:spPr bwMode="auto">
          <a:xfrm>
            <a:off x="7183438" y="927100"/>
            <a:ext cx="231775" cy="184150"/>
          </a:xfrm>
          <a:prstGeom prst="rect">
            <a:avLst/>
          </a:prstGeom>
          <a:solidFill>
            <a:schemeClr val="tx1"/>
          </a:solidFill>
          <a:ln w="12700">
            <a:solidFill>
              <a:srgbClr val="FF50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9" name="Oval 47"/>
          <p:cNvSpPr>
            <a:spLocks noChangeArrowheads="1"/>
          </p:cNvSpPr>
          <p:nvPr/>
        </p:nvSpPr>
        <p:spPr bwMode="auto">
          <a:xfrm>
            <a:off x="5378450" y="1347788"/>
            <a:ext cx="233363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0" name="Oval 48"/>
          <p:cNvSpPr>
            <a:spLocks noChangeArrowheads="1"/>
          </p:cNvSpPr>
          <p:nvPr/>
        </p:nvSpPr>
        <p:spPr bwMode="auto">
          <a:xfrm>
            <a:off x="6910388" y="1347788"/>
            <a:ext cx="233362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1" name="Oval 49"/>
          <p:cNvSpPr>
            <a:spLocks noChangeArrowheads="1"/>
          </p:cNvSpPr>
          <p:nvPr/>
        </p:nvSpPr>
        <p:spPr bwMode="auto">
          <a:xfrm>
            <a:off x="6399213" y="1347788"/>
            <a:ext cx="233362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2" name="Oval 50"/>
          <p:cNvSpPr>
            <a:spLocks noChangeArrowheads="1"/>
          </p:cNvSpPr>
          <p:nvPr/>
        </p:nvSpPr>
        <p:spPr bwMode="auto">
          <a:xfrm>
            <a:off x="7419975" y="1347788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3" name="Rectangle 51"/>
          <p:cNvSpPr>
            <a:spLocks noChangeArrowheads="1"/>
          </p:cNvSpPr>
          <p:nvPr/>
        </p:nvSpPr>
        <p:spPr bwMode="auto">
          <a:xfrm>
            <a:off x="5888038" y="1347788"/>
            <a:ext cx="233362" cy="184150"/>
          </a:xfrm>
          <a:prstGeom prst="rect">
            <a:avLst/>
          </a:prstGeom>
          <a:solidFill>
            <a:schemeClr val="tx1"/>
          </a:solidFill>
          <a:ln w="12700">
            <a:solidFill>
              <a:srgbClr val="FF50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4" name="Oval 52"/>
          <p:cNvSpPr>
            <a:spLocks noChangeArrowheads="1"/>
          </p:cNvSpPr>
          <p:nvPr/>
        </p:nvSpPr>
        <p:spPr bwMode="auto">
          <a:xfrm>
            <a:off x="6143625" y="1768475"/>
            <a:ext cx="233363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5" name="Oval 53"/>
          <p:cNvSpPr>
            <a:spLocks noChangeArrowheads="1"/>
          </p:cNvSpPr>
          <p:nvPr/>
        </p:nvSpPr>
        <p:spPr bwMode="auto">
          <a:xfrm>
            <a:off x="5634038" y="1768475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6" name="Oval 54"/>
          <p:cNvSpPr>
            <a:spLocks noChangeArrowheads="1"/>
          </p:cNvSpPr>
          <p:nvPr/>
        </p:nvSpPr>
        <p:spPr bwMode="auto">
          <a:xfrm>
            <a:off x="5124450" y="1768475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7" name="Oval 55"/>
          <p:cNvSpPr>
            <a:spLocks noChangeArrowheads="1"/>
          </p:cNvSpPr>
          <p:nvPr/>
        </p:nvSpPr>
        <p:spPr bwMode="auto">
          <a:xfrm>
            <a:off x="6654800" y="1768475"/>
            <a:ext cx="233363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8" name="Oval 56"/>
          <p:cNvSpPr>
            <a:spLocks noChangeArrowheads="1"/>
          </p:cNvSpPr>
          <p:nvPr/>
        </p:nvSpPr>
        <p:spPr bwMode="auto">
          <a:xfrm>
            <a:off x="7165975" y="1768475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9" name="Oval 57"/>
          <p:cNvSpPr>
            <a:spLocks noChangeArrowheads="1"/>
          </p:cNvSpPr>
          <p:nvPr/>
        </p:nvSpPr>
        <p:spPr bwMode="auto">
          <a:xfrm>
            <a:off x="5634038" y="2189163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0" name="Oval 58"/>
          <p:cNvSpPr>
            <a:spLocks noChangeArrowheads="1"/>
          </p:cNvSpPr>
          <p:nvPr/>
        </p:nvSpPr>
        <p:spPr bwMode="auto">
          <a:xfrm>
            <a:off x="7165975" y="2189163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1" name="Oval 59"/>
          <p:cNvSpPr>
            <a:spLocks noChangeArrowheads="1"/>
          </p:cNvSpPr>
          <p:nvPr/>
        </p:nvSpPr>
        <p:spPr bwMode="auto">
          <a:xfrm>
            <a:off x="5124450" y="2189163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2" name="Oval 60"/>
          <p:cNvSpPr>
            <a:spLocks noChangeArrowheads="1"/>
          </p:cNvSpPr>
          <p:nvPr/>
        </p:nvSpPr>
        <p:spPr bwMode="auto">
          <a:xfrm>
            <a:off x="6143625" y="2189163"/>
            <a:ext cx="233363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3" name="Oval 61"/>
          <p:cNvSpPr>
            <a:spLocks noChangeArrowheads="1"/>
          </p:cNvSpPr>
          <p:nvPr/>
        </p:nvSpPr>
        <p:spPr bwMode="auto">
          <a:xfrm>
            <a:off x="6143625" y="2609850"/>
            <a:ext cx="233363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4" name="Oval 62"/>
          <p:cNvSpPr>
            <a:spLocks noChangeArrowheads="1"/>
          </p:cNvSpPr>
          <p:nvPr/>
        </p:nvSpPr>
        <p:spPr bwMode="auto">
          <a:xfrm>
            <a:off x="5124450" y="2609850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5" name="Oval 63"/>
          <p:cNvSpPr>
            <a:spLocks noChangeArrowheads="1"/>
          </p:cNvSpPr>
          <p:nvPr/>
        </p:nvSpPr>
        <p:spPr bwMode="auto">
          <a:xfrm>
            <a:off x="6654800" y="2609850"/>
            <a:ext cx="233363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6" name="Oval 64"/>
          <p:cNvSpPr>
            <a:spLocks noChangeArrowheads="1"/>
          </p:cNvSpPr>
          <p:nvPr/>
        </p:nvSpPr>
        <p:spPr bwMode="auto">
          <a:xfrm>
            <a:off x="7165975" y="2609850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7" name="Oval 65"/>
          <p:cNvSpPr>
            <a:spLocks noChangeArrowheads="1"/>
          </p:cNvSpPr>
          <p:nvPr/>
        </p:nvSpPr>
        <p:spPr bwMode="auto">
          <a:xfrm>
            <a:off x="5634038" y="3030538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8" name="Oval 66"/>
          <p:cNvSpPr>
            <a:spLocks noChangeArrowheads="1"/>
          </p:cNvSpPr>
          <p:nvPr/>
        </p:nvSpPr>
        <p:spPr bwMode="auto">
          <a:xfrm>
            <a:off x="7165975" y="3030538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9" name="Oval 67"/>
          <p:cNvSpPr>
            <a:spLocks noChangeArrowheads="1"/>
          </p:cNvSpPr>
          <p:nvPr/>
        </p:nvSpPr>
        <p:spPr bwMode="auto">
          <a:xfrm>
            <a:off x="5124450" y="3030538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0" name="Oval 68"/>
          <p:cNvSpPr>
            <a:spLocks noChangeArrowheads="1"/>
          </p:cNvSpPr>
          <p:nvPr/>
        </p:nvSpPr>
        <p:spPr bwMode="auto">
          <a:xfrm>
            <a:off x="6143625" y="3030538"/>
            <a:ext cx="233363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1" name="Oval 69"/>
          <p:cNvSpPr>
            <a:spLocks noChangeArrowheads="1"/>
          </p:cNvSpPr>
          <p:nvPr/>
        </p:nvSpPr>
        <p:spPr bwMode="auto">
          <a:xfrm>
            <a:off x="6654800" y="3030538"/>
            <a:ext cx="233363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2" name="Rectangle 70"/>
          <p:cNvSpPr>
            <a:spLocks noChangeArrowheads="1"/>
          </p:cNvSpPr>
          <p:nvPr/>
        </p:nvSpPr>
        <p:spPr bwMode="auto">
          <a:xfrm>
            <a:off x="5634038" y="2609850"/>
            <a:ext cx="231775" cy="184150"/>
          </a:xfrm>
          <a:prstGeom prst="rect">
            <a:avLst/>
          </a:prstGeom>
          <a:solidFill>
            <a:schemeClr val="tx1"/>
          </a:solidFill>
          <a:ln w="12700">
            <a:solidFill>
              <a:srgbClr val="FF50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3" name="Rectangle 71"/>
          <p:cNvSpPr>
            <a:spLocks noChangeArrowheads="1"/>
          </p:cNvSpPr>
          <p:nvPr/>
        </p:nvSpPr>
        <p:spPr bwMode="auto">
          <a:xfrm>
            <a:off x="6654800" y="2189163"/>
            <a:ext cx="233363" cy="184150"/>
          </a:xfrm>
          <a:prstGeom prst="rect">
            <a:avLst/>
          </a:prstGeom>
          <a:solidFill>
            <a:schemeClr val="tx1"/>
          </a:solidFill>
          <a:ln w="12700">
            <a:solidFill>
              <a:srgbClr val="FF50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4" name="Rectangle 72"/>
          <p:cNvSpPr>
            <a:spLocks noChangeArrowheads="1"/>
          </p:cNvSpPr>
          <p:nvPr/>
        </p:nvSpPr>
        <p:spPr bwMode="auto">
          <a:xfrm>
            <a:off x="406400" y="1854200"/>
            <a:ext cx="2449513" cy="2905125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5" name="Freeform 73"/>
          <p:cNvSpPr>
            <a:spLocks/>
          </p:cNvSpPr>
          <p:nvPr/>
        </p:nvSpPr>
        <p:spPr bwMode="auto">
          <a:xfrm>
            <a:off x="5046663" y="381000"/>
            <a:ext cx="3346450" cy="2884488"/>
          </a:xfrm>
          <a:custGeom>
            <a:avLst/>
            <a:gdLst>
              <a:gd name="T0" fmla="*/ 1736 w 2372"/>
              <a:gd name="T1" fmla="*/ 1816 h 1817"/>
              <a:gd name="T2" fmla="*/ 1736 w 2372"/>
              <a:gd name="T3" fmla="*/ 928 h 1817"/>
              <a:gd name="T4" fmla="*/ 2371 w 2372"/>
              <a:gd name="T5" fmla="*/ 0 h 1817"/>
              <a:gd name="T6" fmla="*/ 622 w 2372"/>
              <a:gd name="T7" fmla="*/ 0 h 1817"/>
              <a:gd name="T8" fmla="*/ 0 w 2372"/>
              <a:gd name="T9" fmla="*/ 888 h 1817"/>
              <a:gd name="T10" fmla="*/ 0 w 2372"/>
              <a:gd name="T11" fmla="*/ 1816 h 1817"/>
              <a:gd name="T12" fmla="*/ 1736 w 2372"/>
              <a:gd name="T13" fmla="*/ 1816 h 1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72" h="1817">
                <a:moveTo>
                  <a:pt x="1736" y="1816"/>
                </a:moveTo>
                <a:lnTo>
                  <a:pt x="1736" y="928"/>
                </a:lnTo>
                <a:lnTo>
                  <a:pt x="2371" y="0"/>
                </a:lnTo>
                <a:lnTo>
                  <a:pt x="622" y="0"/>
                </a:lnTo>
                <a:lnTo>
                  <a:pt x="0" y="888"/>
                </a:lnTo>
                <a:lnTo>
                  <a:pt x="0" y="1816"/>
                </a:lnTo>
                <a:lnTo>
                  <a:pt x="1736" y="1816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6" name="Line 74"/>
          <p:cNvSpPr>
            <a:spLocks noChangeShapeType="1"/>
          </p:cNvSpPr>
          <p:nvPr/>
        </p:nvSpPr>
        <p:spPr bwMode="auto">
          <a:xfrm>
            <a:off x="5068888" y="1857375"/>
            <a:ext cx="2401887" cy="0"/>
          </a:xfrm>
          <a:prstGeom prst="line">
            <a:avLst/>
          </a:prstGeom>
          <a:noFill/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307" name="Group 75"/>
          <p:cNvGrpSpPr>
            <a:grpSpLocks/>
          </p:cNvGrpSpPr>
          <p:nvPr/>
        </p:nvGrpSpPr>
        <p:grpSpPr bwMode="auto">
          <a:xfrm>
            <a:off x="5062538" y="1851025"/>
            <a:ext cx="2341562" cy="4763"/>
            <a:chOff x="3588" y="1166"/>
            <a:chExt cx="1659" cy="3"/>
          </a:xfrm>
        </p:grpSpPr>
        <p:sp>
          <p:nvSpPr>
            <p:cNvPr id="95308" name="Freeform 76"/>
            <p:cNvSpPr>
              <a:spLocks/>
            </p:cNvSpPr>
            <p:nvPr/>
          </p:nvSpPr>
          <p:spPr bwMode="auto">
            <a:xfrm>
              <a:off x="3588" y="1166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09" name="Freeform 77"/>
            <p:cNvSpPr>
              <a:spLocks/>
            </p:cNvSpPr>
            <p:nvPr/>
          </p:nvSpPr>
          <p:spPr bwMode="auto">
            <a:xfrm>
              <a:off x="3666" y="1166"/>
              <a:ext cx="31" cy="3"/>
            </a:xfrm>
            <a:custGeom>
              <a:avLst/>
              <a:gdLst>
                <a:gd name="T0" fmla="*/ 0 w 31"/>
                <a:gd name="T1" fmla="*/ 2 h 3"/>
                <a:gd name="T2" fmla="*/ 30 w 31"/>
                <a:gd name="T3" fmla="*/ 2 h 3"/>
                <a:gd name="T4" fmla="*/ 30 w 31"/>
                <a:gd name="T5" fmla="*/ 0 h 3"/>
                <a:gd name="T6" fmla="*/ 0 w 31"/>
                <a:gd name="T7" fmla="*/ 0 h 3"/>
                <a:gd name="T8" fmla="*/ 0 w 3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0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10" name="Freeform 78"/>
            <p:cNvSpPr>
              <a:spLocks/>
            </p:cNvSpPr>
            <p:nvPr/>
          </p:nvSpPr>
          <p:spPr bwMode="auto">
            <a:xfrm>
              <a:off x="3743" y="1166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11" name="Freeform 79"/>
            <p:cNvSpPr>
              <a:spLocks/>
            </p:cNvSpPr>
            <p:nvPr/>
          </p:nvSpPr>
          <p:spPr bwMode="auto">
            <a:xfrm>
              <a:off x="3821" y="1166"/>
              <a:ext cx="31" cy="3"/>
            </a:xfrm>
            <a:custGeom>
              <a:avLst/>
              <a:gdLst>
                <a:gd name="T0" fmla="*/ 0 w 31"/>
                <a:gd name="T1" fmla="*/ 2 h 3"/>
                <a:gd name="T2" fmla="*/ 30 w 31"/>
                <a:gd name="T3" fmla="*/ 2 h 3"/>
                <a:gd name="T4" fmla="*/ 30 w 31"/>
                <a:gd name="T5" fmla="*/ 0 h 3"/>
                <a:gd name="T6" fmla="*/ 0 w 31"/>
                <a:gd name="T7" fmla="*/ 0 h 3"/>
                <a:gd name="T8" fmla="*/ 0 w 3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0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12" name="Freeform 80"/>
            <p:cNvSpPr>
              <a:spLocks/>
            </p:cNvSpPr>
            <p:nvPr/>
          </p:nvSpPr>
          <p:spPr bwMode="auto">
            <a:xfrm>
              <a:off x="3898" y="1166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13" name="Freeform 81"/>
            <p:cNvSpPr>
              <a:spLocks/>
            </p:cNvSpPr>
            <p:nvPr/>
          </p:nvSpPr>
          <p:spPr bwMode="auto">
            <a:xfrm>
              <a:off x="3976" y="1166"/>
              <a:ext cx="31" cy="3"/>
            </a:xfrm>
            <a:custGeom>
              <a:avLst/>
              <a:gdLst>
                <a:gd name="T0" fmla="*/ 0 w 31"/>
                <a:gd name="T1" fmla="*/ 2 h 3"/>
                <a:gd name="T2" fmla="*/ 30 w 31"/>
                <a:gd name="T3" fmla="*/ 2 h 3"/>
                <a:gd name="T4" fmla="*/ 30 w 31"/>
                <a:gd name="T5" fmla="*/ 0 h 3"/>
                <a:gd name="T6" fmla="*/ 0 w 31"/>
                <a:gd name="T7" fmla="*/ 0 h 3"/>
                <a:gd name="T8" fmla="*/ 0 w 3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0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14" name="Freeform 82"/>
            <p:cNvSpPr>
              <a:spLocks/>
            </p:cNvSpPr>
            <p:nvPr/>
          </p:nvSpPr>
          <p:spPr bwMode="auto">
            <a:xfrm>
              <a:off x="4053" y="1166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15" name="Freeform 83"/>
            <p:cNvSpPr>
              <a:spLocks/>
            </p:cNvSpPr>
            <p:nvPr/>
          </p:nvSpPr>
          <p:spPr bwMode="auto">
            <a:xfrm>
              <a:off x="4131" y="1166"/>
              <a:ext cx="31" cy="3"/>
            </a:xfrm>
            <a:custGeom>
              <a:avLst/>
              <a:gdLst>
                <a:gd name="T0" fmla="*/ 0 w 31"/>
                <a:gd name="T1" fmla="*/ 2 h 3"/>
                <a:gd name="T2" fmla="*/ 30 w 31"/>
                <a:gd name="T3" fmla="*/ 2 h 3"/>
                <a:gd name="T4" fmla="*/ 30 w 31"/>
                <a:gd name="T5" fmla="*/ 0 h 3"/>
                <a:gd name="T6" fmla="*/ 0 w 31"/>
                <a:gd name="T7" fmla="*/ 0 h 3"/>
                <a:gd name="T8" fmla="*/ 0 w 3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0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16" name="Freeform 84"/>
            <p:cNvSpPr>
              <a:spLocks/>
            </p:cNvSpPr>
            <p:nvPr/>
          </p:nvSpPr>
          <p:spPr bwMode="auto">
            <a:xfrm>
              <a:off x="4208" y="1166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17" name="Freeform 85"/>
            <p:cNvSpPr>
              <a:spLocks/>
            </p:cNvSpPr>
            <p:nvPr/>
          </p:nvSpPr>
          <p:spPr bwMode="auto">
            <a:xfrm>
              <a:off x="4286" y="1166"/>
              <a:ext cx="31" cy="3"/>
            </a:xfrm>
            <a:custGeom>
              <a:avLst/>
              <a:gdLst>
                <a:gd name="T0" fmla="*/ 0 w 31"/>
                <a:gd name="T1" fmla="*/ 2 h 3"/>
                <a:gd name="T2" fmla="*/ 30 w 31"/>
                <a:gd name="T3" fmla="*/ 2 h 3"/>
                <a:gd name="T4" fmla="*/ 30 w 31"/>
                <a:gd name="T5" fmla="*/ 0 h 3"/>
                <a:gd name="T6" fmla="*/ 0 w 31"/>
                <a:gd name="T7" fmla="*/ 0 h 3"/>
                <a:gd name="T8" fmla="*/ 0 w 3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0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18" name="Freeform 86"/>
            <p:cNvSpPr>
              <a:spLocks/>
            </p:cNvSpPr>
            <p:nvPr/>
          </p:nvSpPr>
          <p:spPr bwMode="auto">
            <a:xfrm>
              <a:off x="4363" y="1166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19" name="Freeform 87"/>
            <p:cNvSpPr>
              <a:spLocks/>
            </p:cNvSpPr>
            <p:nvPr/>
          </p:nvSpPr>
          <p:spPr bwMode="auto">
            <a:xfrm>
              <a:off x="4441" y="1166"/>
              <a:ext cx="31" cy="3"/>
            </a:xfrm>
            <a:custGeom>
              <a:avLst/>
              <a:gdLst>
                <a:gd name="T0" fmla="*/ 0 w 31"/>
                <a:gd name="T1" fmla="*/ 2 h 3"/>
                <a:gd name="T2" fmla="*/ 30 w 31"/>
                <a:gd name="T3" fmla="*/ 2 h 3"/>
                <a:gd name="T4" fmla="*/ 30 w 31"/>
                <a:gd name="T5" fmla="*/ 0 h 3"/>
                <a:gd name="T6" fmla="*/ 0 w 31"/>
                <a:gd name="T7" fmla="*/ 0 h 3"/>
                <a:gd name="T8" fmla="*/ 0 w 3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0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20" name="Freeform 88"/>
            <p:cNvSpPr>
              <a:spLocks/>
            </p:cNvSpPr>
            <p:nvPr/>
          </p:nvSpPr>
          <p:spPr bwMode="auto">
            <a:xfrm>
              <a:off x="4518" y="1166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21" name="Freeform 89"/>
            <p:cNvSpPr>
              <a:spLocks/>
            </p:cNvSpPr>
            <p:nvPr/>
          </p:nvSpPr>
          <p:spPr bwMode="auto">
            <a:xfrm>
              <a:off x="4596" y="1166"/>
              <a:ext cx="31" cy="3"/>
            </a:xfrm>
            <a:custGeom>
              <a:avLst/>
              <a:gdLst>
                <a:gd name="T0" fmla="*/ 0 w 31"/>
                <a:gd name="T1" fmla="*/ 2 h 3"/>
                <a:gd name="T2" fmla="*/ 30 w 31"/>
                <a:gd name="T3" fmla="*/ 2 h 3"/>
                <a:gd name="T4" fmla="*/ 30 w 31"/>
                <a:gd name="T5" fmla="*/ 0 h 3"/>
                <a:gd name="T6" fmla="*/ 0 w 31"/>
                <a:gd name="T7" fmla="*/ 0 h 3"/>
                <a:gd name="T8" fmla="*/ 0 w 3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0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22" name="Freeform 90"/>
            <p:cNvSpPr>
              <a:spLocks/>
            </p:cNvSpPr>
            <p:nvPr/>
          </p:nvSpPr>
          <p:spPr bwMode="auto">
            <a:xfrm>
              <a:off x="4673" y="1166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23" name="Freeform 91"/>
            <p:cNvSpPr>
              <a:spLocks/>
            </p:cNvSpPr>
            <p:nvPr/>
          </p:nvSpPr>
          <p:spPr bwMode="auto">
            <a:xfrm>
              <a:off x="4751" y="1166"/>
              <a:ext cx="31" cy="3"/>
            </a:xfrm>
            <a:custGeom>
              <a:avLst/>
              <a:gdLst>
                <a:gd name="T0" fmla="*/ 0 w 31"/>
                <a:gd name="T1" fmla="*/ 2 h 3"/>
                <a:gd name="T2" fmla="*/ 30 w 31"/>
                <a:gd name="T3" fmla="*/ 2 h 3"/>
                <a:gd name="T4" fmla="*/ 30 w 31"/>
                <a:gd name="T5" fmla="*/ 0 h 3"/>
                <a:gd name="T6" fmla="*/ 0 w 31"/>
                <a:gd name="T7" fmla="*/ 0 h 3"/>
                <a:gd name="T8" fmla="*/ 0 w 3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0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24" name="Freeform 92"/>
            <p:cNvSpPr>
              <a:spLocks/>
            </p:cNvSpPr>
            <p:nvPr/>
          </p:nvSpPr>
          <p:spPr bwMode="auto">
            <a:xfrm>
              <a:off x="4828" y="1166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25" name="Freeform 93"/>
            <p:cNvSpPr>
              <a:spLocks/>
            </p:cNvSpPr>
            <p:nvPr/>
          </p:nvSpPr>
          <p:spPr bwMode="auto">
            <a:xfrm>
              <a:off x="4906" y="1166"/>
              <a:ext cx="31" cy="3"/>
            </a:xfrm>
            <a:custGeom>
              <a:avLst/>
              <a:gdLst>
                <a:gd name="T0" fmla="*/ 0 w 31"/>
                <a:gd name="T1" fmla="*/ 2 h 3"/>
                <a:gd name="T2" fmla="*/ 30 w 31"/>
                <a:gd name="T3" fmla="*/ 2 h 3"/>
                <a:gd name="T4" fmla="*/ 30 w 31"/>
                <a:gd name="T5" fmla="*/ 0 h 3"/>
                <a:gd name="T6" fmla="*/ 0 w 31"/>
                <a:gd name="T7" fmla="*/ 0 h 3"/>
                <a:gd name="T8" fmla="*/ 0 w 3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0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26" name="Freeform 94"/>
            <p:cNvSpPr>
              <a:spLocks/>
            </p:cNvSpPr>
            <p:nvPr/>
          </p:nvSpPr>
          <p:spPr bwMode="auto">
            <a:xfrm>
              <a:off x="4983" y="1166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27" name="Freeform 95"/>
            <p:cNvSpPr>
              <a:spLocks/>
            </p:cNvSpPr>
            <p:nvPr/>
          </p:nvSpPr>
          <p:spPr bwMode="auto">
            <a:xfrm>
              <a:off x="5061" y="1166"/>
              <a:ext cx="31" cy="3"/>
            </a:xfrm>
            <a:custGeom>
              <a:avLst/>
              <a:gdLst>
                <a:gd name="T0" fmla="*/ 0 w 31"/>
                <a:gd name="T1" fmla="*/ 2 h 3"/>
                <a:gd name="T2" fmla="*/ 30 w 31"/>
                <a:gd name="T3" fmla="*/ 2 h 3"/>
                <a:gd name="T4" fmla="*/ 30 w 31"/>
                <a:gd name="T5" fmla="*/ 0 h 3"/>
                <a:gd name="T6" fmla="*/ 0 w 31"/>
                <a:gd name="T7" fmla="*/ 0 h 3"/>
                <a:gd name="T8" fmla="*/ 0 w 3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0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28" name="Freeform 96"/>
            <p:cNvSpPr>
              <a:spLocks/>
            </p:cNvSpPr>
            <p:nvPr/>
          </p:nvSpPr>
          <p:spPr bwMode="auto">
            <a:xfrm>
              <a:off x="5138" y="1166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29" name="Freeform 97"/>
            <p:cNvSpPr>
              <a:spLocks/>
            </p:cNvSpPr>
            <p:nvPr/>
          </p:nvSpPr>
          <p:spPr bwMode="auto">
            <a:xfrm>
              <a:off x="5216" y="1166"/>
              <a:ext cx="31" cy="3"/>
            </a:xfrm>
            <a:custGeom>
              <a:avLst/>
              <a:gdLst>
                <a:gd name="T0" fmla="*/ 0 w 31"/>
                <a:gd name="T1" fmla="*/ 2 h 3"/>
                <a:gd name="T2" fmla="*/ 30 w 31"/>
                <a:gd name="T3" fmla="*/ 2 h 3"/>
                <a:gd name="T4" fmla="*/ 30 w 31"/>
                <a:gd name="T5" fmla="*/ 0 h 3"/>
                <a:gd name="T6" fmla="*/ 0 w 31"/>
                <a:gd name="T7" fmla="*/ 0 h 3"/>
                <a:gd name="T8" fmla="*/ 0 w 3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0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7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330" name="Oval 98"/>
          <p:cNvSpPr>
            <a:spLocks noChangeArrowheads="1"/>
          </p:cNvSpPr>
          <p:nvPr/>
        </p:nvSpPr>
        <p:spPr bwMode="auto">
          <a:xfrm>
            <a:off x="5870575" y="3616325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1" name="Oval 99"/>
          <p:cNvSpPr>
            <a:spLocks noChangeArrowheads="1"/>
          </p:cNvSpPr>
          <p:nvPr/>
        </p:nvSpPr>
        <p:spPr bwMode="auto">
          <a:xfrm>
            <a:off x="6891338" y="3616325"/>
            <a:ext cx="233362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2" name="Oval 100"/>
          <p:cNvSpPr>
            <a:spLocks noChangeArrowheads="1"/>
          </p:cNvSpPr>
          <p:nvPr/>
        </p:nvSpPr>
        <p:spPr bwMode="auto">
          <a:xfrm>
            <a:off x="5632450" y="5673725"/>
            <a:ext cx="231775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3" name="Rectangle 101"/>
          <p:cNvSpPr>
            <a:spLocks noChangeArrowheads="1"/>
          </p:cNvSpPr>
          <p:nvPr/>
        </p:nvSpPr>
        <p:spPr bwMode="auto">
          <a:xfrm>
            <a:off x="6381750" y="3616325"/>
            <a:ext cx="231775" cy="184150"/>
          </a:xfrm>
          <a:prstGeom prst="rect">
            <a:avLst/>
          </a:prstGeom>
          <a:solidFill>
            <a:schemeClr val="tx1"/>
          </a:solidFill>
          <a:ln w="12700">
            <a:solidFill>
              <a:srgbClr val="FF50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4" name="Oval 102"/>
          <p:cNvSpPr>
            <a:spLocks noChangeArrowheads="1"/>
          </p:cNvSpPr>
          <p:nvPr/>
        </p:nvSpPr>
        <p:spPr bwMode="auto">
          <a:xfrm>
            <a:off x="6635750" y="4035425"/>
            <a:ext cx="233363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5" name="Oval 103"/>
          <p:cNvSpPr>
            <a:spLocks noChangeArrowheads="1"/>
          </p:cNvSpPr>
          <p:nvPr/>
        </p:nvSpPr>
        <p:spPr bwMode="auto">
          <a:xfrm>
            <a:off x="6126163" y="4035425"/>
            <a:ext cx="231775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6" name="Oval 104"/>
          <p:cNvSpPr>
            <a:spLocks noChangeArrowheads="1"/>
          </p:cNvSpPr>
          <p:nvPr/>
        </p:nvSpPr>
        <p:spPr bwMode="auto">
          <a:xfrm>
            <a:off x="5616575" y="4035425"/>
            <a:ext cx="231775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7" name="Oval 105"/>
          <p:cNvSpPr>
            <a:spLocks noChangeArrowheads="1"/>
          </p:cNvSpPr>
          <p:nvPr/>
        </p:nvSpPr>
        <p:spPr bwMode="auto">
          <a:xfrm>
            <a:off x="5105400" y="4035425"/>
            <a:ext cx="233363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8" name="Rectangle 106"/>
          <p:cNvSpPr>
            <a:spLocks noChangeArrowheads="1"/>
          </p:cNvSpPr>
          <p:nvPr/>
        </p:nvSpPr>
        <p:spPr bwMode="auto">
          <a:xfrm>
            <a:off x="7146925" y="4035425"/>
            <a:ext cx="233363" cy="185738"/>
          </a:xfrm>
          <a:prstGeom prst="rect">
            <a:avLst/>
          </a:prstGeom>
          <a:solidFill>
            <a:schemeClr val="tx1"/>
          </a:solidFill>
          <a:ln w="12700">
            <a:solidFill>
              <a:srgbClr val="FF50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9" name="Oval 107"/>
          <p:cNvSpPr>
            <a:spLocks noChangeArrowheads="1"/>
          </p:cNvSpPr>
          <p:nvPr/>
        </p:nvSpPr>
        <p:spPr bwMode="auto">
          <a:xfrm>
            <a:off x="5341938" y="4456113"/>
            <a:ext cx="233362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0" name="Oval 108"/>
          <p:cNvSpPr>
            <a:spLocks noChangeArrowheads="1"/>
          </p:cNvSpPr>
          <p:nvPr/>
        </p:nvSpPr>
        <p:spPr bwMode="auto">
          <a:xfrm>
            <a:off x="6873875" y="4456113"/>
            <a:ext cx="231775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1" name="Oval 109"/>
          <p:cNvSpPr>
            <a:spLocks noChangeArrowheads="1"/>
          </p:cNvSpPr>
          <p:nvPr/>
        </p:nvSpPr>
        <p:spPr bwMode="auto">
          <a:xfrm>
            <a:off x="6599238" y="5313363"/>
            <a:ext cx="233362" cy="1841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2" name="Rectangle 110"/>
          <p:cNvSpPr>
            <a:spLocks noChangeArrowheads="1"/>
          </p:cNvSpPr>
          <p:nvPr/>
        </p:nvSpPr>
        <p:spPr bwMode="auto">
          <a:xfrm>
            <a:off x="5853113" y="4456113"/>
            <a:ext cx="231775" cy="185737"/>
          </a:xfrm>
          <a:prstGeom prst="rect">
            <a:avLst/>
          </a:prstGeom>
          <a:solidFill>
            <a:schemeClr val="tx1"/>
          </a:solidFill>
          <a:ln w="12700">
            <a:solidFill>
              <a:srgbClr val="FF50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3" name="Oval 111"/>
          <p:cNvSpPr>
            <a:spLocks noChangeArrowheads="1"/>
          </p:cNvSpPr>
          <p:nvPr/>
        </p:nvSpPr>
        <p:spPr bwMode="auto">
          <a:xfrm>
            <a:off x="6107113" y="4876800"/>
            <a:ext cx="233362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4" name="Oval 112"/>
          <p:cNvSpPr>
            <a:spLocks noChangeArrowheads="1"/>
          </p:cNvSpPr>
          <p:nvPr/>
        </p:nvSpPr>
        <p:spPr bwMode="auto">
          <a:xfrm>
            <a:off x="5597525" y="4876800"/>
            <a:ext cx="233363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5" name="Oval 113"/>
          <p:cNvSpPr>
            <a:spLocks noChangeArrowheads="1"/>
          </p:cNvSpPr>
          <p:nvPr/>
        </p:nvSpPr>
        <p:spPr bwMode="auto">
          <a:xfrm>
            <a:off x="5086350" y="4876800"/>
            <a:ext cx="233363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6" name="Oval 114"/>
          <p:cNvSpPr>
            <a:spLocks noChangeArrowheads="1"/>
          </p:cNvSpPr>
          <p:nvPr/>
        </p:nvSpPr>
        <p:spPr bwMode="auto">
          <a:xfrm>
            <a:off x="6618288" y="4876800"/>
            <a:ext cx="233362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7" name="Oval 115"/>
          <p:cNvSpPr>
            <a:spLocks noChangeArrowheads="1"/>
          </p:cNvSpPr>
          <p:nvPr/>
        </p:nvSpPr>
        <p:spPr bwMode="auto">
          <a:xfrm>
            <a:off x="7129463" y="4876800"/>
            <a:ext cx="231775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8" name="Oval 116"/>
          <p:cNvSpPr>
            <a:spLocks noChangeArrowheads="1"/>
          </p:cNvSpPr>
          <p:nvPr/>
        </p:nvSpPr>
        <p:spPr bwMode="auto">
          <a:xfrm>
            <a:off x="5597525" y="5297488"/>
            <a:ext cx="233363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9" name="Oval 117"/>
          <p:cNvSpPr>
            <a:spLocks noChangeArrowheads="1"/>
          </p:cNvSpPr>
          <p:nvPr/>
        </p:nvSpPr>
        <p:spPr bwMode="auto">
          <a:xfrm>
            <a:off x="7129463" y="5297488"/>
            <a:ext cx="231775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50" name="Oval 118"/>
          <p:cNvSpPr>
            <a:spLocks noChangeArrowheads="1"/>
          </p:cNvSpPr>
          <p:nvPr/>
        </p:nvSpPr>
        <p:spPr bwMode="auto">
          <a:xfrm>
            <a:off x="5086350" y="5297488"/>
            <a:ext cx="233363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51" name="Oval 119"/>
          <p:cNvSpPr>
            <a:spLocks noChangeArrowheads="1"/>
          </p:cNvSpPr>
          <p:nvPr/>
        </p:nvSpPr>
        <p:spPr bwMode="auto">
          <a:xfrm>
            <a:off x="6107113" y="5297488"/>
            <a:ext cx="233362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52" name="Oval 120"/>
          <p:cNvSpPr>
            <a:spLocks noChangeArrowheads="1"/>
          </p:cNvSpPr>
          <p:nvPr/>
        </p:nvSpPr>
        <p:spPr bwMode="auto">
          <a:xfrm>
            <a:off x="6107113" y="5718175"/>
            <a:ext cx="233362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53" name="Oval 121"/>
          <p:cNvSpPr>
            <a:spLocks noChangeArrowheads="1"/>
          </p:cNvSpPr>
          <p:nvPr/>
        </p:nvSpPr>
        <p:spPr bwMode="auto">
          <a:xfrm>
            <a:off x="5086350" y="5718175"/>
            <a:ext cx="233363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54" name="Oval 122"/>
          <p:cNvSpPr>
            <a:spLocks noChangeArrowheads="1"/>
          </p:cNvSpPr>
          <p:nvPr/>
        </p:nvSpPr>
        <p:spPr bwMode="auto">
          <a:xfrm>
            <a:off x="6618288" y="5718175"/>
            <a:ext cx="233362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55" name="Oval 123"/>
          <p:cNvSpPr>
            <a:spLocks noChangeArrowheads="1"/>
          </p:cNvSpPr>
          <p:nvPr/>
        </p:nvSpPr>
        <p:spPr bwMode="auto">
          <a:xfrm>
            <a:off x="7129463" y="5718175"/>
            <a:ext cx="231775" cy="1857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56" name="Oval 124"/>
          <p:cNvSpPr>
            <a:spLocks noChangeArrowheads="1"/>
          </p:cNvSpPr>
          <p:nvPr/>
        </p:nvSpPr>
        <p:spPr bwMode="auto">
          <a:xfrm>
            <a:off x="5597525" y="6138863"/>
            <a:ext cx="233363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57" name="Oval 125"/>
          <p:cNvSpPr>
            <a:spLocks noChangeArrowheads="1"/>
          </p:cNvSpPr>
          <p:nvPr/>
        </p:nvSpPr>
        <p:spPr bwMode="auto">
          <a:xfrm>
            <a:off x="7129463" y="6138863"/>
            <a:ext cx="231775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58" name="Oval 126"/>
          <p:cNvSpPr>
            <a:spLocks noChangeArrowheads="1"/>
          </p:cNvSpPr>
          <p:nvPr/>
        </p:nvSpPr>
        <p:spPr bwMode="auto">
          <a:xfrm>
            <a:off x="5086350" y="6138863"/>
            <a:ext cx="233363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59" name="Oval 127"/>
          <p:cNvSpPr>
            <a:spLocks noChangeArrowheads="1"/>
          </p:cNvSpPr>
          <p:nvPr/>
        </p:nvSpPr>
        <p:spPr bwMode="auto">
          <a:xfrm>
            <a:off x="6107113" y="6138863"/>
            <a:ext cx="233362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60" name="Oval 128"/>
          <p:cNvSpPr>
            <a:spLocks noChangeArrowheads="1"/>
          </p:cNvSpPr>
          <p:nvPr/>
        </p:nvSpPr>
        <p:spPr bwMode="auto">
          <a:xfrm>
            <a:off x="6618288" y="6138863"/>
            <a:ext cx="233362" cy="1857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61" name="Rectangle 129"/>
          <p:cNvSpPr>
            <a:spLocks noChangeArrowheads="1"/>
          </p:cNvSpPr>
          <p:nvPr/>
        </p:nvSpPr>
        <p:spPr bwMode="auto">
          <a:xfrm>
            <a:off x="5394325" y="3660775"/>
            <a:ext cx="233363" cy="185738"/>
          </a:xfrm>
          <a:prstGeom prst="rect">
            <a:avLst/>
          </a:prstGeom>
          <a:solidFill>
            <a:schemeClr val="tx1"/>
          </a:solidFill>
          <a:ln w="12700">
            <a:solidFill>
              <a:srgbClr val="FF50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62" name="Rectangle 130"/>
          <p:cNvSpPr>
            <a:spLocks noChangeArrowheads="1"/>
          </p:cNvSpPr>
          <p:nvPr/>
        </p:nvSpPr>
        <p:spPr bwMode="auto">
          <a:xfrm>
            <a:off x="6343650" y="4456113"/>
            <a:ext cx="233363" cy="169862"/>
          </a:xfrm>
          <a:prstGeom prst="rect">
            <a:avLst/>
          </a:prstGeom>
          <a:solidFill>
            <a:schemeClr val="tx1"/>
          </a:solidFill>
          <a:ln w="12700">
            <a:solidFill>
              <a:srgbClr val="FF50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63" name="Line 131"/>
          <p:cNvSpPr>
            <a:spLocks noChangeShapeType="1"/>
          </p:cNvSpPr>
          <p:nvPr/>
        </p:nvSpPr>
        <p:spPr bwMode="auto">
          <a:xfrm>
            <a:off x="5032375" y="4967288"/>
            <a:ext cx="2401888" cy="0"/>
          </a:xfrm>
          <a:prstGeom prst="line">
            <a:avLst/>
          </a:prstGeom>
          <a:noFill/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364" name="Group 132"/>
          <p:cNvGrpSpPr>
            <a:grpSpLocks/>
          </p:cNvGrpSpPr>
          <p:nvPr/>
        </p:nvGrpSpPr>
        <p:grpSpPr bwMode="auto">
          <a:xfrm>
            <a:off x="5026025" y="4960938"/>
            <a:ext cx="2343150" cy="4762"/>
            <a:chOff x="3562" y="3125"/>
            <a:chExt cx="1660" cy="3"/>
          </a:xfrm>
        </p:grpSpPr>
        <p:sp>
          <p:nvSpPr>
            <p:cNvPr id="95365" name="Freeform 133"/>
            <p:cNvSpPr>
              <a:spLocks/>
            </p:cNvSpPr>
            <p:nvPr/>
          </p:nvSpPr>
          <p:spPr bwMode="auto">
            <a:xfrm>
              <a:off x="3562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6" name="Freeform 134"/>
            <p:cNvSpPr>
              <a:spLocks/>
            </p:cNvSpPr>
            <p:nvPr/>
          </p:nvSpPr>
          <p:spPr bwMode="auto">
            <a:xfrm>
              <a:off x="3640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7" name="Freeform 135"/>
            <p:cNvSpPr>
              <a:spLocks/>
            </p:cNvSpPr>
            <p:nvPr/>
          </p:nvSpPr>
          <p:spPr bwMode="auto">
            <a:xfrm>
              <a:off x="3717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8" name="Freeform 136"/>
            <p:cNvSpPr>
              <a:spLocks/>
            </p:cNvSpPr>
            <p:nvPr/>
          </p:nvSpPr>
          <p:spPr bwMode="auto">
            <a:xfrm>
              <a:off x="3795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9" name="Freeform 137"/>
            <p:cNvSpPr>
              <a:spLocks/>
            </p:cNvSpPr>
            <p:nvPr/>
          </p:nvSpPr>
          <p:spPr bwMode="auto">
            <a:xfrm>
              <a:off x="3872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0" name="Freeform 138"/>
            <p:cNvSpPr>
              <a:spLocks/>
            </p:cNvSpPr>
            <p:nvPr/>
          </p:nvSpPr>
          <p:spPr bwMode="auto">
            <a:xfrm>
              <a:off x="3950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1" name="Freeform 139"/>
            <p:cNvSpPr>
              <a:spLocks/>
            </p:cNvSpPr>
            <p:nvPr/>
          </p:nvSpPr>
          <p:spPr bwMode="auto">
            <a:xfrm>
              <a:off x="4027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2" name="Freeform 140"/>
            <p:cNvSpPr>
              <a:spLocks/>
            </p:cNvSpPr>
            <p:nvPr/>
          </p:nvSpPr>
          <p:spPr bwMode="auto">
            <a:xfrm>
              <a:off x="4105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3" name="Freeform 141"/>
            <p:cNvSpPr>
              <a:spLocks/>
            </p:cNvSpPr>
            <p:nvPr/>
          </p:nvSpPr>
          <p:spPr bwMode="auto">
            <a:xfrm>
              <a:off x="4182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4" name="Freeform 142"/>
            <p:cNvSpPr>
              <a:spLocks/>
            </p:cNvSpPr>
            <p:nvPr/>
          </p:nvSpPr>
          <p:spPr bwMode="auto">
            <a:xfrm>
              <a:off x="4260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5" name="Freeform 143"/>
            <p:cNvSpPr>
              <a:spLocks/>
            </p:cNvSpPr>
            <p:nvPr/>
          </p:nvSpPr>
          <p:spPr bwMode="auto">
            <a:xfrm>
              <a:off x="4337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6" name="Freeform 144"/>
            <p:cNvSpPr>
              <a:spLocks/>
            </p:cNvSpPr>
            <p:nvPr/>
          </p:nvSpPr>
          <p:spPr bwMode="auto">
            <a:xfrm>
              <a:off x="4415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7" name="Freeform 145"/>
            <p:cNvSpPr>
              <a:spLocks/>
            </p:cNvSpPr>
            <p:nvPr/>
          </p:nvSpPr>
          <p:spPr bwMode="auto">
            <a:xfrm>
              <a:off x="4492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8" name="Freeform 146"/>
            <p:cNvSpPr>
              <a:spLocks/>
            </p:cNvSpPr>
            <p:nvPr/>
          </p:nvSpPr>
          <p:spPr bwMode="auto">
            <a:xfrm>
              <a:off x="4570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9" name="Freeform 147"/>
            <p:cNvSpPr>
              <a:spLocks/>
            </p:cNvSpPr>
            <p:nvPr/>
          </p:nvSpPr>
          <p:spPr bwMode="auto">
            <a:xfrm>
              <a:off x="4647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0" name="Freeform 148"/>
            <p:cNvSpPr>
              <a:spLocks/>
            </p:cNvSpPr>
            <p:nvPr/>
          </p:nvSpPr>
          <p:spPr bwMode="auto">
            <a:xfrm>
              <a:off x="4725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1" name="Freeform 149"/>
            <p:cNvSpPr>
              <a:spLocks/>
            </p:cNvSpPr>
            <p:nvPr/>
          </p:nvSpPr>
          <p:spPr bwMode="auto">
            <a:xfrm>
              <a:off x="4802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2" name="Freeform 150"/>
            <p:cNvSpPr>
              <a:spLocks/>
            </p:cNvSpPr>
            <p:nvPr/>
          </p:nvSpPr>
          <p:spPr bwMode="auto">
            <a:xfrm>
              <a:off x="4880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3" name="Freeform 151"/>
            <p:cNvSpPr>
              <a:spLocks/>
            </p:cNvSpPr>
            <p:nvPr/>
          </p:nvSpPr>
          <p:spPr bwMode="auto">
            <a:xfrm>
              <a:off x="4957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4" name="Freeform 152"/>
            <p:cNvSpPr>
              <a:spLocks/>
            </p:cNvSpPr>
            <p:nvPr/>
          </p:nvSpPr>
          <p:spPr bwMode="auto">
            <a:xfrm>
              <a:off x="5035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5" name="Freeform 153"/>
            <p:cNvSpPr>
              <a:spLocks/>
            </p:cNvSpPr>
            <p:nvPr/>
          </p:nvSpPr>
          <p:spPr bwMode="auto">
            <a:xfrm>
              <a:off x="5112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6" name="Freeform 154"/>
            <p:cNvSpPr>
              <a:spLocks/>
            </p:cNvSpPr>
            <p:nvPr/>
          </p:nvSpPr>
          <p:spPr bwMode="auto">
            <a:xfrm>
              <a:off x="5190" y="3125"/>
              <a:ext cx="32" cy="3"/>
            </a:xfrm>
            <a:custGeom>
              <a:avLst/>
              <a:gdLst>
                <a:gd name="T0" fmla="*/ 0 w 32"/>
                <a:gd name="T1" fmla="*/ 2 h 3"/>
                <a:gd name="T2" fmla="*/ 31 w 32"/>
                <a:gd name="T3" fmla="*/ 2 h 3"/>
                <a:gd name="T4" fmla="*/ 31 w 32"/>
                <a:gd name="T5" fmla="*/ 0 h 3"/>
                <a:gd name="T6" fmla="*/ 0 w 32"/>
                <a:gd name="T7" fmla="*/ 0 h 3"/>
                <a:gd name="T8" fmla="*/ 0 w 3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387" name="Rectangle 155"/>
          <p:cNvSpPr>
            <a:spLocks noChangeArrowheads="1"/>
          </p:cNvSpPr>
          <p:nvPr/>
        </p:nvSpPr>
        <p:spPr bwMode="auto">
          <a:xfrm>
            <a:off x="5000625" y="3530600"/>
            <a:ext cx="2460625" cy="2921000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88" name="Rectangle 156"/>
          <p:cNvSpPr>
            <a:spLocks noChangeArrowheads="1"/>
          </p:cNvSpPr>
          <p:nvPr/>
        </p:nvSpPr>
        <p:spPr bwMode="auto">
          <a:xfrm>
            <a:off x="1136650" y="2886075"/>
            <a:ext cx="512763" cy="39687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89" name="Freeform 157"/>
          <p:cNvSpPr>
            <a:spLocks/>
          </p:cNvSpPr>
          <p:nvPr/>
        </p:nvSpPr>
        <p:spPr bwMode="auto">
          <a:xfrm>
            <a:off x="5748338" y="1444625"/>
            <a:ext cx="768350" cy="420688"/>
          </a:xfrm>
          <a:custGeom>
            <a:avLst/>
            <a:gdLst>
              <a:gd name="T0" fmla="*/ 13 w 544"/>
              <a:gd name="T1" fmla="*/ 264 h 265"/>
              <a:gd name="T2" fmla="*/ 194 w 544"/>
              <a:gd name="T3" fmla="*/ 0 h 265"/>
              <a:gd name="T4" fmla="*/ 543 w 544"/>
              <a:gd name="T5" fmla="*/ 0 h 265"/>
              <a:gd name="T6" fmla="*/ 375 w 544"/>
              <a:gd name="T7" fmla="*/ 264 h 265"/>
              <a:gd name="T8" fmla="*/ 0 w 544"/>
              <a:gd name="T9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4" h="265">
                <a:moveTo>
                  <a:pt x="13" y="264"/>
                </a:moveTo>
                <a:lnTo>
                  <a:pt x="194" y="0"/>
                </a:lnTo>
                <a:lnTo>
                  <a:pt x="543" y="0"/>
                </a:lnTo>
                <a:lnTo>
                  <a:pt x="375" y="264"/>
                </a:lnTo>
                <a:lnTo>
                  <a:pt x="0" y="264"/>
                </a:lnTo>
              </a:path>
            </a:pathLst>
          </a:custGeom>
          <a:noFill/>
          <a:ln w="254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90" name="Freeform 158"/>
          <p:cNvSpPr>
            <a:spLocks/>
          </p:cNvSpPr>
          <p:nvPr/>
        </p:nvSpPr>
        <p:spPr bwMode="auto">
          <a:xfrm>
            <a:off x="5711825" y="4552950"/>
            <a:ext cx="768350" cy="422275"/>
          </a:xfrm>
          <a:custGeom>
            <a:avLst/>
            <a:gdLst>
              <a:gd name="T0" fmla="*/ 13 w 544"/>
              <a:gd name="T1" fmla="*/ 265 h 266"/>
              <a:gd name="T2" fmla="*/ 194 w 544"/>
              <a:gd name="T3" fmla="*/ 0 h 266"/>
              <a:gd name="T4" fmla="*/ 543 w 544"/>
              <a:gd name="T5" fmla="*/ 0 h 266"/>
              <a:gd name="T6" fmla="*/ 375 w 544"/>
              <a:gd name="T7" fmla="*/ 265 h 266"/>
              <a:gd name="T8" fmla="*/ 0 w 544"/>
              <a:gd name="T9" fmla="*/ 26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4" h="266">
                <a:moveTo>
                  <a:pt x="13" y="265"/>
                </a:moveTo>
                <a:lnTo>
                  <a:pt x="194" y="0"/>
                </a:lnTo>
                <a:lnTo>
                  <a:pt x="543" y="0"/>
                </a:lnTo>
                <a:lnTo>
                  <a:pt x="375" y="265"/>
                </a:lnTo>
                <a:lnTo>
                  <a:pt x="0" y="265"/>
                </a:lnTo>
              </a:path>
            </a:pathLst>
          </a:custGeom>
          <a:noFill/>
          <a:ln w="254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91" name="Rectangle 159"/>
          <p:cNvSpPr>
            <a:spLocks noChangeArrowheads="1"/>
          </p:cNvSpPr>
          <p:nvPr/>
        </p:nvSpPr>
        <p:spPr bwMode="auto">
          <a:xfrm>
            <a:off x="5784850" y="1863725"/>
            <a:ext cx="512763" cy="39846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92" name="Rectangle 160"/>
          <p:cNvSpPr>
            <a:spLocks noChangeArrowheads="1"/>
          </p:cNvSpPr>
          <p:nvPr/>
        </p:nvSpPr>
        <p:spPr bwMode="auto">
          <a:xfrm>
            <a:off x="5730875" y="4973638"/>
            <a:ext cx="512763" cy="39846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93" name="Rectangle 161"/>
          <p:cNvSpPr>
            <a:spLocks noChangeArrowheads="1"/>
          </p:cNvSpPr>
          <p:nvPr/>
        </p:nvSpPr>
        <p:spPr bwMode="auto">
          <a:xfrm>
            <a:off x="1136650" y="3290888"/>
            <a:ext cx="512763" cy="42862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94" name="Rectangle 162"/>
          <p:cNvSpPr>
            <a:spLocks noChangeArrowheads="1"/>
          </p:cNvSpPr>
          <p:nvPr/>
        </p:nvSpPr>
        <p:spPr bwMode="auto">
          <a:xfrm>
            <a:off x="2667000" y="838200"/>
            <a:ext cx="2139950" cy="4540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GB" b="1">
                <a:solidFill>
                  <a:schemeClr val="bg2"/>
                </a:solidFill>
                <a:latin typeface="Comic Sans MS" charset="0"/>
              </a:rPr>
              <a:t>DISPLACIVE</a:t>
            </a:r>
          </a:p>
        </p:txBody>
      </p:sp>
      <p:sp>
        <p:nvSpPr>
          <p:cNvPr id="95395" name="Rectangle 163"/>
          <p:cNvSpPr>
            <a:spLocks noChangeArrowheads="1"/>
          </p:cNvSpPr>
          <p:nvPr/>
        </p:nvSpPr>
        <p:spPr bwMode="auto">
          <a:xfrm>
            <a:off x="1752600" y="5562600"/>
            <a:ext cx="3122613" cy="4540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GB" b="1">
                <a:solidFill>
                  <a:schemeClr val="bg2"/>
                </a:solidFill>
                <a:latin typeface="Comic Sans MS" charset="0"/>
              </a:rPr>
              <a:t>RECONSTRUCTIVE</a:t>
            </a:r>
          </a:p>
        </p:txBody>
      </p:sp>
      <p:sp>
        <p:nvSpPr>
          <p:cNvPr id="95403" name="Line 171"/>
          <p:cNvSpPr>
            <a:spLocks noChangeShapeType="1"/>
          </p:cNvSpPr>
          <p:nvPr/>
        </p:nvSpPr>
        <p:spPr bwMode="auto">
          <a:xfrm flipV="1">
            <a:off x="3124200" y="2362200"/>
            <a:ext cx="144780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404" name="Line 172"/>
          <p:cNvSpPr>
            <a:spLocks noChangeShapeType="1"/>
          </p:cNvSpPr>
          <p:nvPr/>
        </p:nvSpPr>
        <p:spPr bwMode="auto">
          <a:xfrm>
            <a:off x="2971800" y="4419600"/>
            <a:ext cx="16002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ivilia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3238"/>
            <a:ext cx="7391400" cy="59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paramilitary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3238"/>
            <a:ext cx="7391400" cy="59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wid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8138"/>
            <a:ext cx="6477000" cy="61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775450" cy="476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cementit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1568450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austenit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13843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5" name="Picture 9" descr="ferrit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76863"/>
            <a:ext cx="1143000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dislocation.mov" descr="/Users/harshadbhadeshia/Teaching/Part.IB/lectures/Pictures/dislocation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6186488" cy="63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136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619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6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6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austen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93925"/>
            <a:ext cx="4292600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austen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74925"/>
            <a:ext cx="3873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295400" y="6858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Carbon in octahedral interstices in austenite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fer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191000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947" name="Group 3"/>
          <p:cNvGrpSpPr>
            <a:grpSpLocks/>
          </p:cNvGrpSpPr>
          <p:nvPr/>
        </p:nvGrpSpPr>
        <p:grpSpPr bwMode="auto">
          <a:xfrm>
            <a:off x="2667000" y="2667000"/>
            <a:ext cx="1524000" cy="990600"/>
            <a:chOff x="2832" y="528"/>
            <a:chExt cx="1872" cy="1248"/>
          </a:xfrm>
        </p:grpSpPr>
        <p:sp>
          <p:nvSpPr>
            <p:cNvPr id="82948" name="Line 4"/>
            <p:cNvSpPr>
              <a:spLocks noChangeShapeType="1"/>
            </p:cNvSpPr>
            <p:nvPr/>
          </p:nvSpPr>
          <p:spPr bwMode="auto">
            <a:xfrm flipH="1">
              <a:off x="2928" y="528"/>
              <a:ext cx="1776" cy="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9" name="Line 5"/>
            <p:cNvSpPr>
              <a:spLocks noChangeShapeType="1"/>
            </p:cNvSpPr>
            <p:nvPr/>
          </p:nvSpPr>
          <p:spPr bwMode="auto">
            <a:xfrm flipV="1">
              <a:off x="2832" y="672"/>
              <a:ext cx="0" cy="1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6576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Carbon in </a:t>
            </a:r>
            <a:r>
              <a:rPr lang="en-US">
                <a:solidFill>
                  <a:srgbClr val="FF0000"/>
                </a:solidFill>
                <a:latin typeface="Comic Sans MS" charset="0"/>
              </a:rPr>
              <a:t>irregular</a:t>
            </a:r>
            <a:r>
              <a:rPr lang="en-US">
                <a:latin typeface="Comic Sans MS" charset="0"/>
              </a:rPr>
              <a:t> octahedral interstices in ferrite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img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8" name="Picture 10" descr="img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0200"/>
            <a:ext cx="5638800" cy="42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457200" y="58674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omic Sans MS" charset="0"/>
              </a:rPr>
              <a:t>Chatterjee &amp; Bhadeshia, 2006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3538"/>
            <a:ext cx="8458200" cy="61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FAFD00"/>
    </a:dk1>
    <a:lt1>
      <a:srgbClr val="C0FEF9"/>
    </a:lt1>
    <a:dk2>
      <a:srgbClr val="FFFFFF"/>
    </a:dk2>
    <a:lt2>
      <a:srgbClr val="00279F"/>
    </a:lt2>
    <a:accent1>
      <a:srgbClr val="FC0128"/>
    </a:accent1>
    <a:accent2>
      <a:srgbClr val="DC0081"/>
    </a:accent2>
    <a:accent3>
      <a:srgbClr val="DCFEFB"/>
    </a:accent3>
    <a:accent4>
      <a:srgbClr val="D6D800"/>
    </a:accent4>
    <a:accent5>
      <a:srgbClr val="FDAAAC"/>
    </a:accent5>
    <a:accent6>
      <a:srgbClr val="C70074"/>
    </a:accent6>
    <a:hlink>
      <a:srgbClr val="00B7A5"/>
    </a:hlink>
    <a:folHlink>
      <a:srgbClr val="3365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167</Words>
  <Application>Microsoft Macintosh PowerPoint</Application>
  <PresentationFormat>On-screen Show (4:3)</PresentationFormat>
  <Paragraphs>81</Paragraphs>
  <Slides>32</Slides>
  <Notes>32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ＭＳ Ｐゴシック</vt:lpstr>
      <vt:lpstr>Comic Sans MS</vt:lpstr>
      <vt:lpstr>Times</vt:lpstr>
      <vt:lpstr>Times New Roman</vt:lpstr>
      <vt:lpstr>Symbol</vt:lpstr>
      <vt:lpstr>Geneva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BHADESHIA</dc:creator>
  <cp:lastModifiedBy>gjgh</cp:lastModifiedBy>
  <cp:revision>82</cp:revision>
  <cp:lastPrinted>2006-10-15T11:10:13Z</cp:lastPrinted>
  <dcterms:created xsi:type="dcterms:W3CDTF">2006-10-14T17:51:50Z</dcterms:created>
  <dcterms:modified xsi:type="dcterms:W3CDTF">2019-12-24T18:08:40Z</dcterms:modified>
</cp:coreProperties>
</file>