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13" r:id="rId2"/>
    <p:sldId id="258" r:id="rId3"/>
    <p:sldId id="262" r:id="rId4"/>
    <p:sldId id="257" r:id="rId5"/>
    <p:sldId id="266" r:id="rId6"/>
    <p:sldId id="284" r:id="rId7"/>
    <p:sldId id="269" r:id="rId8"/>
    <p:sldId id="271" r:id="rId9"/>
    <p:sldId id="361" r:id="rId10"/>
    <p:sldId id="329" r:id="rId11"/>
    <p:sldId id="356" r:id="rId12"/>
    <p:sldId id="362" r:id="rId13"/>
    <p:sldId id="357" r:id="rId14"/>
    <p:sldId id="358" r:id="rId15"/>
    <p:sldId id="323" r:id="rId16"/>
    <p:sldId id="315" r:id="rId17"/>
    <p:sldId id="360" r:id="rId18"/>
    <p:sldId id="320" r:id="rId19"/>
    <p:sldId id="322" r:id="rId20"/>
    <p:sldId id="337" r:id="rId21"/>
    <p:sldId id="359" r:id="rId22"/>
    <p:sldId id="334" r:id="rId23"/>
    <p:sldId id="33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33"/>
    <p:restoredTop sz="96327"/>
  </p:normalViewPr>
  <p:slideViewPr>
    <p:cSldViewPr snapToGrid="0">
      <p:cViewPr>
        <p:scale>
          <a:sx n="87" d="100"/>
          <a:sy n="87" d="100"/>
        </p:scale>
        <p:origin x="36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FB73A-9090-4AB3-A512-AD91A9BBFA8D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298A5-62F7-4F6C-AB11-AA2B708766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7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808CE5C7-82DD-403E-BF6D-62ABAFC8EEEA}" type="slidenum">
              <a:rPr lang="en-GB" sz="1200">
                <a:latin typeface="Arial" charset="0"/>
              </a:rPr>
              <a:pPr eaLnBrk="1" hangingPunct="1"/>
              <a:t>10</a:t>
            </a:fld>
            <a:endParaRPr lang="en-GB" sz="120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D8B7-B961-E214-9064-A52732456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050B0-EF9E-FB7C-6484-DE9E5269F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9A585-3D43-8903-6D05-BF66BD72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7A939-FADD-E606-6D2E-42555328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BBE7A-71BC-2AE7-88EF-C4DC57F1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8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1C8B-305E-79D9-6AD8-85F80BAF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CD54D-919F-FEF6-E820-3360662B4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9D29C-6FD7-2DA1-ABD0-7681197E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EFC85-A0E9-4719-E28E-C8773DA3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FAFD9-47DC-B0B8-2265-6DE9379A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B9EA55-6CBC-D021-7A83-30E5D573A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AE024-E96C-342A-53EB-B745F484B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51D4-BF03-AAAC-3A4F-B72364ED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F141E-9AF7-404E-42B7-3C2E99FA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8D0AF-C19D-7744-8F75-FAD295D1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CD4E9-B1A3-4DC2-C290-45858970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0294C-7970-4F50-98D7-B518E0FAC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2ED9-C53A-9D10-739E-8FE31B61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4952F-8D80-6468-141C-944EB0BD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82A60-173B-CB8C-AFB3-702C3FDE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FC92-DE3D-CD15-10BE-7CB5B2750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E82F8-CD80-9328-D363-95391C060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1F226-D106-6C72-8AA2-7E888923C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C1D4-EF5A-48AA-3D35-D87B733C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696B0-49BC-532A-5119-8C634305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3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BD25-DA30-62DA-89F0-76B38090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48966-D99D-C7FF-6562-48C2FD4A5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CEE37-12C4-EDC0-A808-536B56AC5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FA34A-D7F8-4E82-C713-163A29BC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DE4EC-C334-5A93-3CB6-43154450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C928C-3D6D-135B-92A1-B89C451D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3B0DD-8B14-A98F-DEE1-967D6DDA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80237-2EF9-88A3-F5BF-05BB55CAE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81E0A-B591-96AC-1C38-93245FBB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8B3DF-D608-A7EE-6F4B-5F8129196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0C61-7005-74E5-C70A-F864F90AA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3141C5-3343-424A-6EE0-C5207D7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FB661-65C2-0DFD-6006-4A91F70F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A2598-F4F0-B6EC-47A4-775F08AF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5323-7921-980C-B510-ADD2E7AA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1E363-EBF4-35F1-A86A-BA8221B1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98D38-E9C6-FE8E-844A-83A4BF72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0B911-3638-0C4A-DB5A-E92A8E63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6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DA23F-5533-24F2-1581-B297BE4B0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4FFBB-6B14-23B0-99EE-9EFE48E7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D91C5-777B-C904-B058-B3031CDC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E6B0-F223-8291-94CC-8F9B55C3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F5430-5C1F-F269-04B1-479F4C4F0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33DDF-C8FB-BFCB-A10C-69FD191A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F320C-1123-4F10-D9E8-AF35A89E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04AC8-D14A-1C88-9B2E-1D9DD652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ACB1-4583-7C9B-060F-54E233A2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6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8BB88-DD7A-E820-72C3-395CAEEB7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2F0AF-61B7-0924-B329-A91232752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8CBCB-53A9-BF96-73FC-5619B5AA4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A5E5-842E-5406-D52B-5AB381F4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D5887-6898-D7DA-1BB3-0EB19E68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5DA67-8421-BBCA-F78C-DD4921E0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5097A-D1C7-E0B4-F645-6FA0BE13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B78B4-F7F0-5CDD-C4FA-532722611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0810B-8F04-D173-A3A3-334C1FE28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365AD-CF2B-A749-8348-F2C7FDA09338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2BB78-EE7B-C95B-710B-50A50992C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A8FCA-831D-F3CB-D38E-72C15336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4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D95D-671D-3450-4E58-8D108302E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109" y="303021"/>
            <a:ext cx="10327491" cy="1133490"/>
          </a:xfrm>
        </p:spPr>
        <p:txBody>
          <a:bodyPr>
            <a:normAutofit/>
          </a:bodyPr>
          <a:lstStyle/>
          <a:p>
            <a:pPr algn="l"/>
            <a:r>
              <a:rPr lang="en-US" sz="6700" dirty="0"/>
              <a:t>Aluminium-copper alloys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075B1-7C12-55FC-389D-39F6DE86F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09" y="5354200"/>
            <a:ext cx="2732979" cy="113349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+mj-lt"/>
              </a:rPr>
              <a:t>Harry </a:t>
            </a:r>
            <a:r>
              <a:rPr lang="en-US" sz="2800" dirty="0" err="1">
                <a:latin typeface="+mj-lt"/>
              </a:rPr>
              <a:t>Bhadeshia</a:t>
            </a:r>
            <a:r>
              <a:rPr lang="en-US" sz="2800" dirty="0">
                <a:latin typeface="+mj-lt"/>
              </a:rPr>
              <a:t>  </a:t>
            </a:r>
          </a:p>
          <a:p>
            <a:pPr algn="l"/>
            <a:r>
              <a:rPr lang="en-US" sz="2800" dirty="0" err="1">
                <a:latin typeface="+mj-lt"/>
              </a:rPr>
              <a:t>Haixue</a:t>
            </a:r>
            <a:r>
              <a:rPr lang="en-US" sz="2800" dirty="0">
                <a:latin typeface="+mj-lt"/>
              </a:rPr>
              <a:t> Yan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B33B3-2EEB-DE6E-CDFE-E14676C5E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089" y="1458571"/>
            <a:ext cx="8237026" cy="3895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24268F-0536-5787-0BED-2B5C5ED6CB88}"/>
              </a:ext>
            </a:extLst>
          </p:cNvPr>
          <p:cNvSpPr txBox="1"/>
          <p:nvPr/>
        </p:nvSpPr>
        <p:spPr>
          <a:xfrm>
            <a:off x="386109" y="4559034"/>
            <a:ext cx="4658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Phase transitions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3547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2748063" y="2721582"/>
            <a:ext cx="13319026" cy="91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152352" bIns="0" anchor="ctr">
            <a:spAutoFit/>
          </a:bodyPr>
          <a:lstStyle/>
          <a:p>
            <a:pPr marL="342900" indent="-342900" algn="ctr"/>
            <a:endParaRPr lang="en-US" sz="2400">
              <a:latin typeface="Arial" charset="0"/>
            </a:endParaRPr>
          </a:p>
        </p:txBody>
      </p:sp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1438767" y="274703"/>
            <a:ext cx="69813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4000">
                <a:latin typeface="Arial" charset="0"/>
              </a:rPr>
              <a:t>suitability for age hardening</a:t>
            </a:r>
          </a:p>
        </p:txBody>
      </p:sp>
      <p:grpSp>
        <p:nvGrpSpPr>
          <p:cNvPr id="7176" name="Group 26"/>
          <p:cNvGrpSpPr>
            <a:grpSpLocks/>
          </p:cNvGrpSpPr>
          <p:nvPr/>
        </p:nvGrpSpPr>
        <p:grpSpPr bwMode="auto">
          <a:xfrm>
            <a:off x="4489859" y="3838402"/>
            <a:ext cx="3392239" cy="2744895"/>
            <a:chOff x="2040" y="758"/>
            <a:chExt cx="1398" cy="990"/>
          </a:xfrm>
        </p:grpSpPr>
        <p:sp>
          <p:nvSpPr>
            <p:cNvPr id="7195" name="Line 19"/>
            <p:cNvSpPr>
              <a:spLocks noChangeShapeType="1"/>
            </p:cNvSpPr>
            <p:nvPr/>
          </p:nvSpPr>
          <p:spPr bwMode="auto">
            <a:xfrm flipH="1">
              <a:off x="2304" y="1139"/>
              <a:ext cx="92" cy="60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6" name="Line 20"/>
            <p:cNvSpPr>
              <a:spLocks noChangeShapeType="1"/>
            </p:cNvSpPr>
            <p:nvPr/>
          </p:nvSpPr>
          <p:spPr bwMode="auto">
            <a:xfrm flipH="1" flipV="1">
              <a:off x="2045" y="818"/>
              <a:ext cx="358" cy="3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7" name="Line 21"/>
            <p:cNvSpPr>
              <a:spLocks noChangeShapeType="1"/>
            </p:cNvSpPr>
            <p:nvPr/>
          </p:nvSpPr>
          <p:spPr bwMode="auto">
            <a:xfrm>
              <a:off x="2041" y="814"/>
              <a:ext cx="1067" cy="32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8" name="Line 22"/>
            <p:cNvSpPr>
              <a:spLocks noChangeShapeType="1"/>
            </p:cNvSpPr>
            <p:nvPr/>
          </p:nvSpPr>
          <p:spPr bwMode="auto">
            <a:xfrm flipV="1">
              <a:off x="3114" y="904"/>
              <a:ext cx="322" cy="23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9" name="Line 23"/>
            <p:cNvSpPr>
              <a:spLocks noChangeShapeType="1"/>
            </p:cNvSpPr>
            <p:nvPr/>
          </p:nvSpPr>
          <p:spPr bwMode="auto">
            <a:xfrm>
              <a:off x="2390" y="1142"/>
              <a:ext cx="10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0" name="Rectangle 24"/>
            <p:cNvSpPr>
              <a:spLocks noChangeArrowheads="1"/>
            </p:cNvSpPr>
            <p:nvPr/>
          </p:nvSpPr>
          <p:spPr bwMode="auto">
            <a:xfrm>
              <a:off x="2040" y="758"/>
              <a:ext cx="1398" cy="98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grpSp>
        <p:nvGrpSpPr>
          <p:cNvPr id="7178" name="Group 35"/>
          <p:cNvGrpSpPr>
            <a:grpSpLocks/>
          </p:cNvGrpSpPr>
          <p:nvPr/>
        </p:nvGrpSpPr>
        <p:grpSpPr bwMode="auto">
          <a:xfrm>
            <a:off x="8578806" y="1158057"/>
            <a:ext cx="3392239" cy="2733805"/>
            <a:chOff x="3616" y="758"/>
            <a:chExt cx="1398" cy="986"/>
          </a:xfrm>
        </p:grpSpPr>
        <p:sp>
          <p:nvSpPr>
            <p:cNvPr id="7189" name="Line 28"/>
            <p:cNvSpPr>
              <a:spLocks noChangeShapeType="1"/>
            </p:cNvSpPr>
            <p:nvPr/>
          </p:nvSpPr>
          <p:spPr bwMode="auto">
            <a:xfrm flipH="1">
              <a:off x="3652" y="1139"/>
              <a:ext cx="320" cy="60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0" name="Line 29"/>
            <p:cNvSpPr>
              <a:spLocks noChangeShapeType="1"/>
            </p:cNvSpPr>
            <p:nvPr/>
          </p:nvSpPr>
          <p:spPr bwMode="auto">
            <a:xfrm flipH="1" flipV="1">
              <a:off x="3621" y="818"/>
              <a:ext cx="358" cy="3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1" name="Line 30"/>
            <p:cNvSpPr>
              <a:spLocks noChangeShapeType="1"/>
            </p:cNvSpPr>
            <p:nvPr/>
          </p:nvSpPr>
          <p:spPr bwMode="auto">
            <a:xfrm>
              <a:off x="3617" y="814"/>
              <a:ext cx="1067" cy="32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2" name="Line 31"/>
            <p:cNvSpPr>
              <a:spLocks noChangeShapeType="1"/>
            </p:cNvSpPr>
            <p:nvPr/>
          </p:nvSpPr>
          <p:spPr bwMode="auto">
            <a:xfrm flipV="1">
              <a:off x="4690" y="904"/>
              <a:ext cx="322" cy="23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3" name="Line 32"/>
            <p:cNvSpPr>
              <a:spLocks noChangeShapeType="1"/>
            </p:cNvSpPr>
            <p:nvPr/>
          </p:nvSpPr>
          <p:spPr bwMode="auto">
            <a:xfrm>
              <a:off x="3966" y="1142"/>
              <a:ext cx="10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4" name="Rectangle 33"/>
            <p:cNvSpPr>
              <a:spLocks noChangeArrowheads="1"/>
            </p:cNvSpPr>
            <p:nvPr/>
          </p:nvSpPr>
          <p:spPr bwMode="auto">
            <a:xfrm>
              <a:off x="3616" y="758"/>
              <a:ext cx="1398" cy="98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38C7066-03D0-E398-E5E1-20546E641251}"/>
              </a:ext>
            </a:extLst>
          </p:cNvPr>
          <p:cNvGrpSpPr/>
          <p:nvPr/>
        </p:nvGrpSpPr>
        <p:grpSpPr>
          <a:xfrm>
            <a:off x="252340" y="1465818"/>
            <a:ext cx="3856559" cy="3113511"/>
            <a:chOff x="666065" y="1655765"/>
            <a:chExt cx="3856559" cy="3113511"/>
          </a:xfrm>
        </p:grpSpPr>
        <p:grpSp>
          <p:nvGrpSpPr>
            <p:cNvPr id="7175" name="Group 17"/>
            <p:cNvGrpSpPr>
              <a:grpSpLocks/>
            </p:cNvGrpSpPr>
            <p:nvPr/>
          </p:nvGrpSpPr>
          <p:grpSpPr bwMode="auto">
            <a:xfrm>
              <a:off x="814637" y="1655765"/>
              <a:ext cx="3392239" cy="2728260"/>
              <a:chOff x="576" y="990"/>
              <a:chExt cx="1398" cy="984"/>
            </a:xfrm>
          </p:grpSpPr>
          <p:sp>
            <p:nvSpPr>
              <p:cNvPr id="7201" name="Line 11"/>
              <p:cNvSpPr>
                <a:spLocks noChangeShapeType="1"/>
              </p:cNvSpPr>
              <p:nvPr/>
            </p:nvSpPr>
            <p:spPr bwMode="auto">
              <a:xfrm flipH="1">
                <a:off x="588" y="1367"/>
                <a:ext cx="48" cy="60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2" name="Line 12"/>
              <p:cNvSpPr>
                <a:spLocks noChangeShapeType="1"/>
              </p:cNvSpPr>
              <p:nvPr/>
            </p:nvSpPr>
            <p:spPr bwMode="auto">
              <a:xfrm flipH="1" flipV="1">
                <a:off x="581" y="1050"/>
                <a:ext cx="54" cy="3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3" name="Line 13"/>
              <p:cNvSpPr>
                <a:spLocks noChangeShapeType="1"/>
              </p:cNvSpPr>
              <p:nvPr/>
            </p:nvSpPr>
            <p:spPr bwMode="auto">
              <a:xfrm>
                <a:off x="577" y="1046"/>
                <a:ext cx="1067" cy="32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4" name="Line 14"/>
              <p:cNvSpPr>
                <a:spLocks noChangeShapeType="1"/>
              </p:cNvSpPr>
              <p:nvPr/>
            </p:nvSpPr>
            <p:spPr bwMode="auto">
              <a:xfrm flipV="1">
                <a:off x="1650" y="1136"/>
                <a:ext cx="322" cy="23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5" name="Line 15"/>
              <p:cNvSpPr>
                <a:spLocks noChangeShapeType="1"/>
              </p:cNvSpPr>
              <p:nvPr/>
            </p:nvSpPr>
            <p:spPr bwMode="auto">
              <a:xfrm>
                <a:off x="634" y="1374"/>
                <a:ext cx="1331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6" name="Rectangle 10"/>
              <p:cNvSpPr>
                <a:spLocks noChangeArrowheads="1"/>
              </p:cNvSpPr>
              <p:nvPr/>
            </p:nvSpPr>
            <p:spPr bwMode="auto">
              <a:xfrm>
                <a:off x="576" y="990"/>
                <a:ext cx="1398" cy="9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7180" name="Text Box 42"/>
            <p:cNvSpPr txBox="1">
              <a:spLocks noChangeArrowheads="1"/>
            </p:cNvSpPr>
            <p:nvPr/>
          </p:nvSpPr>
          <p:spPr bwMode="auto">
            <a:xfrm>
              <a:off x="666065" y="4372185"/>
              <a:ext cx="4524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 b="1">
                  <a:latin typeface="Arial" charset="0"/>
                </a:rPr>
                <a:t>A</a:t>
              </a:r>
            </a:p>
          </p:txBody>
        </p:sp>
        <p:sp>
          <p:nvSpPr>
            <p:cNvPr id="7181" name="Text Box 43"/>
            <p:cNvSpPr txBox="1">
              <a:spLocks noChangeArrowheads="1"/>
            </p:cNvSpPr>
            <p:nvPr/>
          </p:nvSpPr>
          <p:spPr bwMode="auto">
            <a:xfrm>
              <a:off x="4070187" y="4402564"/>
              <a:ext cx="45243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 b="1">
                  <a:latin typeface="Arial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706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3BF17A-22CF-FCFD-8CD8-2EFC33510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6" y="349031"/>
            <a:ext cx="6286500" cy="6311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EECB5-D9F8-D5F2-1933-FE47093518A4}"/>
              </a:ext>
            </a:extLst>
          </p:cNvPr>
          <p:cNvSpPr txBox="1"/>
          <p:nvPr/>
        </p:nvSpPr>
        <p:spPr>
          <a:xfrm>
            <a:off x="7173029" y="91167"/>
            <a:ext cx="475248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>
                <a:solidFill>
                  <a:srgbClr val="FF0000"/>
                </a:solidFill>
              </a:rPr>
              <a:t>red</a:t>
            </a:r>
            <a:r>
              <a:rPr lang="en-US" sz="3600"/>
              <a:t> phases metastable</a:t>
            </a:r>
          </a:p>
          <a:p>
            <a:pPr algn="r"/>
            <a:endParaRPr lang="en-US" sz="3600"/>
          </a:p>
          <a:p>
            <a:pPr algn="r"/>
            <a:r>
              <a:rPr lang="en-US" sz="3600"/>
              <a:t>meaning?</a:t>
            </a:r>
          </a:p>
          <a:p>
            <a:pPr algn="r"/>
            <a:endParaRPr lang="en-US" sz="3600"/>
          </a:p>
          <a:p>
            <a:pPr algn="r"/>
            <a:endParaRPr lang="en-US" sz="3600"/>
          </a:p>
          <a:p>
            <a:pPr algn="r"/>
            <a:endParaRPr lang="en-US" sz="3600"/>
          </a:p>
          <a:p>
            <a:pPr algn="r"/>
            <a:endParaRPr lang="en-US" sz="3600"/>
          </a:p>
          <a:p>
            <a:pPr algn="r"/>
            <a:r>
              <a:rPr lang="en-US" sz="3600"/>
              <a:t>why does metastable form at all?</a:t>
            </a:r>
          </a:p>
          <a:p>
            <a:pPr algn="r"/>
            <a:endParaRPr lang="en-US" sz="3600"/>
          </a:p>
          <a:p>
            <a:pPr algn="r"/>
            <a:r>
              <a:rPr lang="en-US" sz="3600"/>
              <a:t>why does solubility change?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DC6CA-9066-D47C-8BC9-B45A12EAB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50" y="2611188"/>
            <a:ext cx="4375368" cy="44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94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043624-9666-E64A-1A37-38027B02F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6" y="376875"/>
            <a:ext cx="6910770" cy="610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7E748-CAA5-7C15-6378-0EDA65A0C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186" y="2685721"/>
            <a:ext cx="4869013" cy="14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17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D0BBA6-09EB-24F9-1415-7C53F786B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28374"/>
            <a:ext cx="8446770" cy="644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29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14B3AE-5A40-F63C-DC4F-644459E67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98"/>
          <a:stretch>
            <a:fillRect/>
          </a:stretch>
        </p:blipFill>
        <p:spPr>
          <a:xfrm>
            <a:off x="63795" y="12541"/>
            <a:ext cx="10678051" cy="6845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92388-3931-3EB0-794B-E7B5CA5120F5}"/>
              </a:ext>
            </a:extLst>
          </p:cNvPr>
          <p:cNvSpPr txBox="1"/>
          <p:nvPr/>
        </p:nvSpPr>
        <p:spPr>
          <a:xfrm rot="5400000">
            <a:off x="10292770" y="3934892"/>
            <a:ext cx="2584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Bob Waugh</a:t>
            </a:r>
          </a:p>
        </p:txBody>
      </p:sp>
    </p:spTree>
    <p:extLst>
      <p:ext uri="{BB962C8B-B14F-4D97-AF65-F5344CB8AC3E}">
        <p14:creationId xmlns:p14="http://schemas.microsoft.com/office/powerpoint/2010/main" val="67549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17103-B7EC-8BB9-812A-8683D5BE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98" r="43973" b="-2604"/>
          <a:stretch>
            <a:fillRect/>
          </a:stretch>
        </p:blipFill>
        <p:spPr>
          <a:xfrm>
            <a:off x="648929" y="636624"/>
            <a:ext cx="3406877" cy="5490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58BABB-521D-4532-ADF4-89F656C52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02" y="1418288"/>
            <a:ext cx="4084488" cy="444337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8CBBBF-6AB9-C49D-4F7D-82263FEE77AF}"/>
              </a:ext>
            </a:extLst>
          </p:cNvPr>
          <p:cNvCxnSpPr/>
          <p:nvPr/>
        </p:nvCxnSpPr>
        <p:spPr>
          <a:xfrm flipH="1">
            <a:off x="2069690" y="2462981"/>
            <a:ext cx="39722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E5472C-AEBB-271B-6F7C-D99D801C5F93}"/>
              </a:ext>
            </a:extLst>
          </p:cNvPr>
          <p:cNvCxnSpPr>
            <a:cxnSpLocks/>
          </p:cNvCxnSpPr>
          <p:nvPr/>
        </p:nvCxnSpPr>
        <p:spPr>
          <a:xfrm flipH="1">
            <a:off x="2158178" y="3839497"/>
            <a:ext cx="52602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7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952" y="2682957"/>
            <a:ext cx="5121633" cy="3778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415" y="175904"/>
            <a:ext cx="109862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Equilibrium compositions using the common tangent construction.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Metastable precipitate has a greater free energy, than stable one.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Increased solubility of Cu in Al.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15" y="2569794"/>
            <a:ext cx="4913194" cy="38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34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0CF529-CFFA-EA2F-7F10-92CCABD3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21557"/>
            <a:ext cx="10260330" cy="68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5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E81EA6-9515-D725-3B9C-CA1DA271F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89" y="293018"/>
            <a:ext cx="10087897" cy="62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47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6974" y="896066"/>
            <a:ext cx="10515600" cy="422162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8800" dirty="0"/>
              <a:t>Crystals of liquid?</a:t>
            </a:r>
            <a:br>
              <a:rPr lang="en-GB" altLang="en-US" sz="8800" dirty="0"/>
            </a:br>
            <a:br>
              <a:rPr lang="en-GB" altLang="en-US" sz="8800" dirty="0"/>
            </a:br>
            <a:r>
              <a:rPr lang="en-GB" altLang="en-US" sz="8800" dirty="0"/>
              <a:t>bizarre!</a:t>
            </a:r>
          </a:p>
        </p:txBody>
      </p:sp>
    </p:spTree>
    <p:extLst>
      <p:ext uri="{BB962C8B-B14F-4D97-AF65-F5344CB8AC3E}">
        <p14:creationId xmlns:p14="http://schemas.microsoft.com/office/powerpoint/2010/main" val="191130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9CA6-609A-6B4E-BE39-07B50DAA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155368"/>
            <a:ext cx="10515600" cy="1325563"/>
          </a:xfrm>
        </p:spPr>
        <p:txBody>
          <a:bodyPr/>
          <a:lstStyle/>
          <a:p>
            <a:r>
              <a:rPr lang="en-US"/>
              <a:t>encounter with Michael Cook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B1385-7B64-5240-AC81-ABC4676FB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700" y="1480931"/>
            <a:ext cx="4564136" cy="4820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A714A-68F9-8643-BCAD-1CB4E6134108}"/>
              </a:ext>
            </a:extLst>
          </p:cNvPr>
          <p:cNvSpPr txBox="1"/>
          <p:nvPr/>
        </p:nvSpPr>
        <p:spPr>
          <a:xfrm>
            <a:off x="7951304" y="6301409"/>
            <a:ext cx="3184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about 3 cm in length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8B37B-E90F-5D4D-AE18-F26268757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1" y="1480931"/>
            <a:ext cx="6439493" cy="4829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83406-CB22-5E41-AB61-2B5FFA611DD0}"/>
              </a:ext>
            </a:extLst>
          </p:cNvPr>
          <p:cNvSpPr txBox="1"/>
          <p:nvPr/>
        </p:nvSpPr>
        <p:spPr>
          <a:xfrm>
            <a:off x="132521" y="6449016"/>
            <a:ext cx="16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Darwin College</a:t>
            </a:r>
          </a:p>
        </p:txBody>
      </p:sp>
    </p:spTree>
    <p:extLst>
      <p:ext uri="{BB962C8B-B14F-4D97-AF65-F5344CB8AC3E}">
        <p14:creationId xmlns:p14="http://schemas.microsoft.com/office/powerpoint/2010/main" val="97375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610" y="1527142"/>
            <a:ext cx="5694537" cy="29966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17399" y="978766"/>
            <a:ext cx="442333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Crystals: long-range order, </a:t>
            </a:r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anisotropic.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Liquids: no long-range order, </a:t>
            </a:r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isotropic.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Liquid crystals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are anisotropic liquids due to molecular shape.</a:t>
            </a:r>
          </a:p>
        </p:txBody>
      </p:sp>
    </p:spTree>
    <p:extLst>
      <p:ext uri="{BB962C8B-B14F-4D97-AF65-F5344CB8AC3E}">
        <p14:creationId xmlns:p14="http://schemas.microsoft.com/office/powerpoint/2010/main" val="417234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A59E32-5356-DF29-6AB8-69347D2D7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04" y="617220"/>
            <a:ext cx="10291105" cy="52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56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95" y="241056"/>
            <a:ext cx="10540408" cy="1325563"/>
          </a:xfrm>
        </p:spPr>
        <p:txBody>
          <a:bodyPr>
            <a:normAutofit/>
          </a:bodyPr>
          <a:lstStyle/>
          <a:p>
            <a:r>
              <a:rPr lang="en-GB" b="1" dirty="0"/>
              <a:t>Example 27: cholesterol (first liquid crystal)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848" y="1566619"/>
            <a:ext cx="11130345" cy="4905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rgbClr val="0070C0"/>
                </a:solidFill>
              </a:rPr>
              <a:t>Solid cholesterol heated above 145 °C, forms cloudy liquid. </a:t>
            </a:r>
          </a:p>
          <a:p>
            <a:pPr marL="0" indent="0">
              <a:buNone/>
            </a:pPr>
            <a:endParaRPr lang="en-GB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0070C0"/>
                </a:solidFill>
              </a:rPr>
              <a:t>On reaching 170 °C, it clarifies. </a:t>
            </a:r>
          </a:p>
          <a:p>
            <a:pPr marL="0" indent="0">
              <a:buNone/>
            </a:pPr>
            <a:endParaRPr lang="en-GB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0070C0"/>
                </a:solidFill>
              </a:rPr>
              <a:t>This effect is reverisible.</a:t>
            </a:r>
          </a:p>
          <a:p>
            <a:pPr marL="0" indent="0">
              <a:buNone/>
            </a:pPr>
            <a:endParaRPr lang="en-GB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0070C0"/>
                </a:solidFill>
              </a:rPr>
              <a:t>Explain.</a:t>
            </a:r>
          </a:p>
        </p:txBody>
      </p:sp>
    </p:spTree>
    <p:extLst>
      <p:ext uri="{BB962C8B-B14F-4D97-AF65-F5344CB8AC3E}">
        <p14:creationId xmlns:p14="http://schemas.microsoft.com/office/powerpoint/2010/main" val="3107524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Solution 27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313709" cy="4351338"/>
          </a:xfrm>
        </p:spPr>
        <p:txBody>
          <a:bodyPr>
            <a:normAutofit/>
          </a:bodyPr>
          <a:lstStyle/>
          <a:p>
            <a:pPr algn="just"/>
            <a:r>
              <a:rPr lang="en-GB" sz="4000" dirty="0">
                <a:solidFill>
                  <a:srgbClr val="0070C0"/>
                </a:solidFill>
              </a:rPr>
              <a:t>Liquid crystal has aligned molecules. Different regions have different orientation. Therefore, scatter light, cloudy.</a:t>
            </a:r>
          </a:p>
          <a:p>
            <a:pPr algn="just"/>
            <a:endParaRPr lang="en-GB" sz="4000" dirty="0">
              <a:solidFill>
                <a:srgbClr val="0070C0"/>
              </a:solidFill>
            </a:endParaRPr>
          </a:p>
          <a:p>
            <a:pPr algn="just"/>
            <a:r>
              <a:rPr lang="en-GB" sz="4000" dirty="0">
                <a:solidFill>
                  <a:srgbClr val="0070C0"/>
                </a:solidFill>
              </a:rPr>
              <a:t>At higher temperature, disorder, true liquid, so no domains to scatter light.</a:t>
            </a:r>
          </a:p>
        </p:txBody>
      </p:sp>
    </p:spTree>
    <p:extLst>
      <p:ext uri="{BB962C8B-B14F-4D97-AF65-F5344CB8AC3E}">
        <p14:creationId xmlns:p14="http://schemas.microsoft.com/office/powerpoint/2010/main" val="32126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BBBA6B-FDA8-854C-BCB5-489A2DF33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115" y="2957320"/>
            <a:ext cx="3182252" cy="325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B7A6E2-DA32-B94A-AFCF-44810DC12F8B}"/>
              </a:ext>
            </a:extLst>
          </p:cNvPr>
          <p:cNvSpPr txBox="1"/>
          <p:nvPr/>
        </p:nvSpPr>
        <p:spPr>
          <a:xfrm>
            <a:off x="123568" y="6139424"/>
            <a:ext cx="7938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reproduced with permission of Cllr Peter Dace, Northshaw &amp; Cuffley Parish Council</a:t>
            </a:r>
          </a:p>
          <a:p>
            <a:r>
              <a:rPr lang="en-US"/>
              <a:t>https://northawcuffleypc.org.uk/w-l-robinson-vc/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5CC06-4632-4747-BB04-A287EE5B9257}"/>
              </a:ext>
            </a:extLst>
          </p:cNvPr>
          <p:cNvSpPr txBox="1"/>
          <p:nvPr/>
        </p:nvSpPr>
        <p:spPr>
          <a:xfrm>
            <a:off x="8173490" y="1530572"/>
            <a:ext cx="34789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Royal Flying Corps personnel examining the debris from the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60C89-4668-E043-B77C-3ADC63193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13"/>
          <a:stretch/>
        </p:blipFill>
        <p:spPr>
          <a:xfrm>
            <a:off x="290027" y="208181"/>
            <a:ext cx="7567448" cy="59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D47CFD-7234-264D-BC58-1E274806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33" y="2209248"/>
            <a:ext cx="4889500" cy="32893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931AB40-F0F3-324C-9819-B1484FAD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23" y="357809"/>
            <a:ext cx="5435377" cy="1610139"/>
          </a:xfrm>
        </p:spPr>
        <p:txBody>
          <a:bodyPr>
            <a:normAutofit/>
          </a:bodyPr>
          <a:lstStyle/>
          <a:p>
            <a:r>
              <a:rPr lang="en-US"/>
              <a:t>corrugated for engineered rigidity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7FB605-3830-004B-8DB9-FF9F43F9E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707" y="4890053"/>
            <a:ext cx="1687019" cy="1696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BBE204-4A50-3343-A9C4-E9361D210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767" y="1967948"/>
            <a:ext cx="3314700" cy="939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E2CB86-CA6D-4C4E-853A-D20879797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767" y="3102821"/>
            <a:ext cx="4914900" cy="431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ABC6D2-CCAF-1B47-82C9-0CDDEA5C8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767" y="3950253"/>
            <a:ext cx="3721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79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92C91-FA22-264D-ADF8-6FE6281D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Duralumin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43C5B-3C36-1C49-96E3-BF9E91156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an aluminium-(10Cu wt%...+Mg, Mn) alloy invented and patented by Alfred Wilm, a Berlin Chemist, in 1906</a:t>
            </a:r>
          </a:p>
          <a:p>
            <a:r>
              <a:rPr lang="en-US" sz="3600"/>
              <a:t>First produced in Düren (Prussian territory), hence, Duralumin (pronuounced </a:t>
            </a:r>
            <a:r>
              <a:rPr lang="en-US" sz="3600" i="1"/>
              <a:t>douralumin</a:t>
            </a:r>
            <a:r>
              <a:rPr lang="en-US" sz="3600"/>
              <a:t>)</a:t>
            </a:r>
          </a:p>
          <a:p>
            <a:r>
              <a:rPr lang="en-US" sz="3600"/>
              <a:t>Heat it to say 500°C, quench, leave. It hardens at room temperature over a period of days</a:t>
            </a:r>
          </a:p>
        </p:txBody>
      </p:sp>
    </p:spTree>
    <p:extLst>
      <p:ext uri="{BB962C8B-B14F-4D97-AF65-F5344CB8AC3E}">
        <p14:creationId xmlns:p14="http://schemas.microsoft.com/office/powerpoint/2010/main" val="78168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1950624-55C8-974C-A88C-0C39C7825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93" t="14701" r="35486" b="48034"/>
          <a:stretch/>
        </p:blipFill>
        <p:spPr>
          <a:xfrm>
            <a:off x="1125414" y="1008184"/>
            <a:ext cx="7514493" cy="5331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27B9A-8A9D-694F-8F0D-115E814C3B26}"/>
              </a:ext>
            </a:extLst>
          </p:cNvPr>
          <p:cNvSpPr txBox="1"/>
          <p:nvPr/>
        </p:nvSpPr>
        <p:spPr>
          <a:xfrm>
            <a:off x="6248399" y="2766645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762084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73DC-4C3E-144E-8701-B1891F8B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45" y="904270"/>
            <a:ext cx="3447928" cy="1325563"/>
          </a:xfrm>
        </p:spPr>
        <p:txBody>
          <a:bodyPr/>
          <a:lstStyle/>
          <a:p>
            <a:r>
              <a:rPr lang="en-US"/>
              <a:t>Microscopy &amp; microanalysis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664E0-F9B2-414E-ACA1-E095D4F57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6838"/>
          <a:stretch/>
        </p:blipFill>
        <p:spPr>
          <a:xfrm>
            <a:off x="630421" y="168702"/>
            <a:ext cx="6604610" cy="6520596"/>
          </a:xfrm>
          <a:prstGeom prst="rect">
            <a:avLst/>
          </a:prstGeom>
          <a:effectLst>
            <a:softEdge rad="84388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5C1AA-8D5B-7D40-91F9-D9A3DBE43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103" y="4359753"/>
            <a:ext cx="1724766" cy="21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19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3B83-B4D6-BA4D-8A6C-45512BA1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329" y="176211"/>
            <a:ext cx="3465786" cy="1325563"/>
          </a:xfrm>
        </p:spPr>
        <p:txBody>
          <a:bodyPr/>
          <a:lstStyle/>
          <a:p>
            <a:r>
              <a:rPr lang="en-US"/>
              <a:t>Microanalysis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D4E4A-F434-8241-9AE5-EDF2E62E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110" y="1038804"/>
            <a:ext cx="2491974" cy="5131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DBD32-EA9E-AC4C-A050-AEF38E670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8034"/>
          <a:stretch/>
        </p:blipFill>
        <p:spPr>
          <a:xfrm>
            <a:off x="267000" y="1245476"/>
            <a:ext cx="8920083" cy="4925105"/>
          </a:xfrm>
          <a:prstGeom prst="rect">
            <a:avLst/>
          </a:prstGeom>
          <a:effectLst>
            <a:softEdge rad="87834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2B8432-44B6-2541-8318-4BC85CD1BEAD}"/>
              </a:ext>
            </a:extLst>
          </p:cNvPr>
          <p:cNvSpPr txBox="1"/>
          <p:nvPr/>
        </p:nvSpPr>
        <p:spPr>
          <a:xfrm>
            <a:off x="3927231" y="6262042"/>
            <a:ext cx="7675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Aluminium contains copper, magnesium and silver additions</a:t>
            </a:r>
          </a:p>
        </p:txBody>
      </p:sp>
    </p:spTree>
    <p:extLst>
      <p:ext uri="{BB962C8B-B14F-4D97-AF65-F5344CB8AC3E}">
        <p14:creationId xmlns:p14="http://schemas.microsoft.com/office/powerpoint/2010/main" val="1500169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859C2-6523-1BE4-36FC-0969A2FCE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05CFBED-C91F-149E-080A-44CFB9325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93" t="14701" r="35486" b="48034"/>
          <a:stretch/>
        </p:blipFill>
        <p:spPr>
          <a:xfrm>
            <a:off x="131920" y="960888"/>
            <a:ext cx="7514493" cy="5331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6A32F-EBE0-81B3-F681-20A46CAB4F72}"/>
              </a:ext>
            </a:extLst>
          </p:cNvPr>
          <p:cNvSpPr txBox="1"/>
          <p:nvPr/>
        </p:nvSpPr>
        <p:spPr>
          <a:xfrm>
            <a:off x="5286702" y="2905780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B4619-C200-194C-6729-CE93F02A189E}"/>
              </a:ext>
            </a:extLst>
          </p:cNvPr>
          <p:cNvSpPr txBox="1"/>
          <p:nvPr/>
        </p:nvSpPr>
        <p:spPr>
          <a:xfrm>
            <a:off x="5567110" y="0"/>
            <a:ext cx="6145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Age hardening: fine precipitates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D477F-72D9-CE11-DEB5-8664CE6A7B50}"/>
              </a:ext>
            </a:extLst>
          </p:cNvPr>
          <p:cNvSpPr txBox="1"/>
          <p:nvPr/>
        </p:nvSpPr>
        <p:spPr>
          <a:xfrm>
            <a:off x="6931439" y="4225160"/>
            <a:ext cx="4801251" cy="2231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dissolve solute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controlled heat treatment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precipitate in fine form</a:t>
            </a:r>
          </a:p>
        </p:txBody>
      </p:sp>
    </p:spTree>
    <p:extLst>
      <p:ext uri="{BB962C8B-B14F-4D97-AF65-F5344CB8AC3E}">
        <p14:creationId xmlns:p14="http://schemas.microsoft.com/office/powerpoint/2010/main" val="3020692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3021</TotalTime>
  <Words>306</Words>
  <Application>Microsoft Macintosh PowerPoint</Application>
  <PresentationFormat>Widescreen</PresentationFormat>
  <Paragraphs>62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Aluminium-copper alloys  </vt:lpstr>
      <vt:lpstr>encounter with Michael Cook</vt:lpstr>
      <vt:lpstr>PowerPoint Presentation</vt:lpstr>
      <vt:lpstr>corrugated for engineered rigidity</vt:lpstr>
      <vt:lpstr>Duralumin</vt:lpstr>
      <vt:lpstr>PowerPoint Presentation</vt:lpstr>
      <vt:lpstr>Microscopy &amp; microanalysis</vt:lpstr>
      <vt:lpstr>Microanalysis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Crystals of liquid?  bizarre!</vt:lpstr>
      <vt:lpstr>PowerPoint Presentation</vt:lpstr>
      <vt:lpstr>PowerPoint Presentation</vt:lpstr>
      <vt:lpstr>Example 27: cholesterol (first liquid crystal) </vt:lpstr>
      <vt:lpstr>Solution 27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 diffusion</dc:title>
  <dc:creator>H.K.D.H. Bhadeshia</dc:creator>
  <cp:lastModifiedBy>Harry Bhadeshia</cp:lastModifiedBy>
  <cp:revision>173</cp:revision>
  <dcterms:created xsi:type="dcterms:W3CDTF">2022-09-23T00:37:00Z</dcterms:created>
  <dcterms:modified xsi:type="dcterms:W3CDTF">2025-12-01T08:09:08Z</dcterms:modified>
</cp:coreProperties>
</file>